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257" r:id="rId3"/>
    <p:sldId id="258" r:id="rId4"/>
    <p:sldId id="259" r:id="rId5"/>
    <p:sldId id="261" r:id="rId6"/>
    <p:sldId id="260"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40"/>
    <p:restoredTop sz="81001"/>
  </p:normalViewPr>
  <p:slideViewPr>
    <p:cSldViewPr snapToGrid="0" snapToObjects="1">
      <p:cViewPr>
        <p:scale>
          <a:sx n="69" d="100"/>
          <a:sy n="69" d="100"/>
        </p:scale>
        <p:origin x="1904" y="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4DEB0-6D4C-2D46-9177-C27A33B4EA75}" type="datetimeFigureOut">
              <a:rPr lang="en-US" smtClean="0"/>
              <a:t>10/15/23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74CA9-40C8-374A-8DCD-D353E95BE590}" type="slidenum">
              <a:rPr lang="en-US" smtClean="0"/>
              <a:t>‹#›</a:t>
            </a:fld>
            <a:endParaRPr lang="en-US"/>
          </a:p>
        </p:txBody>
      </p:sp>
    </p:spTree>
    <p:extLst>
      <p:ext uri="{BB962C8B-B14F-4D97-AF65-F5344CB8AC3E}">
        <p14:creationId xmlns:p14="http://schemas.microsoft.com/office/powerpoint/2010/main" val="347601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t>
            </a:r>
            <a:r>
              <a:rPr lang="en-US" dirty="0"/>
              <a:t> </a:t>
            </a:r>
            <a:r>
              <a:rPr lang="en-US" dirty="0" err="1"/>
              <a:t>gunna</a:t>
            </a:r>
            <a:r>
              <a:rPr lang="en-US" dirty="0"/>
              <a:t> give you a brief over view of the important things, but this is a really important chapter and anything in it is fair game for both the </a:t>
            </a:r>
            <a:r>
              <a:rPr lang="en-US" dirty="0" err="1"/>
              <a:t>midd</a:t>
            </a:r>
            <a:r>
              <a:rPr lang="en-US" dirty="0"/>
              <a:t> exams and the OEC exam</a:t>
            </a:r>
          </a:p>
        </p:txBody>
      </p:sp>
      <p:sp>
        <p:nvSpPr>
          <p:cNvPr id="4" name="Slide Number Placeholder 3"/>
          <p:cNvSpPr>
            <a:spLocks noGrp="1"/>
          </p:cNvSpPr>
          <p:nvPr>
            <p:ph type="sldNum" sz="quarter" idx="5"/>
          </p:nvPr>
        </p:nvSpPr>
        <p:spPr/>
        <p:txBody>
          <a:bodyPr/>
          <a:lstStyle/>
          <a:p>
            <a:fld id="{21C74CA9-40C8-374A-8DCD-D353E95BE590}" type="slidenum">
              <a:rPr lang="en-US" smtClean="0"/>
              <a:t>1</a:t>
            </a:fld>
            <a:endParaRPr lang="en-US"/>
          </a:p>
        </p:txBody>
      </p:sp>
    </p:spTree>
    <p:extLst>
      <p:ext uri="{BB962C8B-B14F-4D97-AF65-F5344CB8AC3E}">
        <p14:creationId xmlns:p14="http://schemas.microsoft.com/office/powerpoint/2010/main" val="161363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10:</a:t>
            </a:r>
          </a:p>
          <a:p>
            <a:r>
              <a:rPr lang="en-US" dirty="0"/>
              <a:t>Finger sweep: vomit unchewed food, or other objects can become trapped in the airway if gravity is not effective in removing these objects use the finger sweep technique</a:t>
            </a:r>
          </a:p>
          <a:p>
            <a:r>
              <a:rPr lang="en-US" dirty="0"/>
              <a:t>-This technique is only for patients who are unresponsive</a:t>
            </a:r>
          </a:p>
          <a:p>
            <a:r>
              <a:rPr lang="en-US" dirty="0"/>
              <a:t>	-placing a finger into the airway of a person who is responsive could stimulate their gag reflex and induce even more vomiting or it could cause the patient to bite down and injure the responder</a:t>
            </a:r>
          </a:p>
          <a:p>
            <a:endParaRPr lang="en-US" dirty="0"/>
          </a:p>
          <a:p>
            <a:pPr marL="514350" indent="-514350">
              <a:buFont typeface="+mj-lt"/>
              <a:buAutoNum type="arabicPeriod"/>
            </a:pPr>
            <a:r>
              <a:rPr lang="en-US" dirty="0"/>
              <a:t>Open the patient’s mouth using the crossed finger technique</a:t>
            </a:r>
          </a:p>
          <a:p>
            <a:pPr marL="514350" indent="-514350">
              <a:buFont typeface="+mj-lt"/>
              <a:buAutoNum type="arabicPeriod"/>
            </a:pPr>
            <a:r>
              <a:rPr lang="en-US" dirty="0"/>
              <a:t>Insert your gloved index finger into the patient’s mouth so that the tip of your finger is behind and/or beneath the foreign object</a:t>
            </a:r>
          </a:p>
          <a:p>
            <a:r>
              <a:rPr lang="en-US" dirty="0"/>
              <a:t>	Never insert your finger further than you can see this might push the object in further which could further compromise the patient’s airway</a:t>
            </a:r>
          </a:p>
          <a:p>
            <a:pPr marL="514350" indent="-514350">
              <a:buFont typeface="+mj-lt"/>
              <a:buAutoNum type="arabicPeriod"/>
            </a:pPr>
            <a:r>
              <a:rPr lang="en-US" dirty="0"/>
              <a:t>Curve your finger into a hook and remove the object</a:t>
            </a:r>
          </a:p>
          <a:p>
            <a:pPr marL="514350" indent="-514350">
              <a:buFont typeface="+mj-lt"/>
              <a:buAutoNum type="arabicPeriod"/>
            </a:pPr>
            <a:r>
              <a:rPr lang="en-US" dirty="0"/>
              <a:t>Repeat until airway is completely cleared</a:t>
            </a:r>
          </a:p>
          <a:p>
            <a:endParaRPr lang="en-US" dirty="0"/>
          </a:p>
          <a:p>
            <a:r>
              <a:rPr lang="en-US" dirty="0"/>
              <a:t>WHAT IS WRONG WITH SAM’S FINGER SWEEP THAT HE IS PERFORMING ON DUNCAN?</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10</a:t>
            </a:fld>
            <a:endParaRPr lang="en-US"/>
          </a:p>
        </p:txBody>
      </p:sp>
    </p:spTree>
    <p:extLst>
      <p:ext uri="{BB962C8B-B14F-4D97-AF65-F5344CB8AC3E}">
        <p14:creationId xmlns:p14="http://schemas.microsoft.com/office/powerpoint/2010/main" val="1429576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11:</a:t>
            </a:r>
          </a:p>
          <a:p>
            <a:r>
              <a:rPr lang="en-US" dirty="0"/>
              <a:t>We use a manual suction device</a:t>
            </a:r>
          </a:p>
          <a:p>
            <a:r>
              <a:rPr lang="en-US" dirty="0"/>
              <a:t>-open patients mouth and identify the fluid or object you need to use</a:t>
            </a:r>
          </a:p>
          <a:p>
            <a:r>
              <a:rPr lang="en-US" dirty="0"/>
              <a:t>Insert the tip of the suction catheter into the pharynx before starting to suction</a:t>
            </a:r>
          </a:p>
          <a:p>
            <a:r>
              <a:rPr lang="en-US" dirty="0"/>
              <a:t>-make sure not to insert the suction further than you can see</a:t>
            </a:r>
          </a:p>
          <a:p>
            <a:r>
              <a:rPr lang="en-US" dirty="0"/>
              <a:t>-suction in a side to side or circular motion</a:t>
            </a:r>
          </a:p>
          <a:p>
            <a:r>
              <a:rPr lang="en-US" dirty="0"/>
              <a:t>-remember to stabilize and </a:t>
            </a:r>
            <a:r>
              <a:rPr lang="en-US" dirty="0" err="1"/>
              <a:t>proctect</a:t>
            </a:r>
            <a:r>
              <a:rPr lang="en-US" dirty="0"/>
              <a:t> the </a:t>
            </a:r>
            <a:r>
              <a:rPr lang="en-US" dirty="0" err="1"/>
              <a:t>cspine</a:t>
            </a:r>
            <a:r>
              <a:rPr lang="en-US" dirty="0"/>
              <a:t> if you suspect any spinal trauma</a:t>
            </a:r>
          </a:p>
          <a:p>
            <a:r>
              <a:rPr lang="en-US" dirty="0"/>
              <a:t>-do not suction for more than 10-15 seconds at a time (5-10 for a child) because suctioning removes oxygen as well as the fluid and debris</a:t>
            </a:r>
            <a:br>
              <a:rPr lang="en-US" dirty="0"/>
            </a:br>
            <a:r>
              <a:rPr lang="en-US" dirty="0"/>
              <a:t>-repeat as needed until airway is clear</a:t>
            </a:r>
          </a:p>
          <a:p>
            <a:r>
              <a:rPr lang="en-US" dirty="0"/>
              <a:t>-when you pass the patient off to EMS you should give the ambulance the suction collection</a:t>
            </a:r>
          </a:p>
          <a:p>
            <a:endParaRPr lang="en-US" dirty="0"/>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11</a:t>
            </a:fld>
            <a:endParaRPr lang="en-US"/>
          </a:p>
        </p:txBody>
      </p:sp>
    </p:spTree>
    <p:extLst>
      <p:ext uri="{BB962C8B-B14F-4D97-AF65-F5344CB8AC3E}">
        <p14:creationId xmlns:p14="http://schemas.microsoft.com/office/powerpoint/2010/main" val="2257996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latin typeface="DIN Condensed" pitchFamily="2" charset="0"/>
              </a:rPr>
              <a:t>Slide 12:</a:t>
            </a:r>
          </a:p>
          <a:p>
            <a:r>
              <a:rPr lang="en-US" dirty="0">
                <a:solidFill>
                  <a:schemeClr val="tx2"/>
                </a:solidFill>
                <a:latin typeface="DIN Condensed" pitchFamily="2" charset="0"/>
              </a:rPr>
              <a:t>-Recovery position</a:t>
            </a:r>
          </a:p>
          <a:p>
            <a:r>
              <a:rPr lang="en-US" dirty="0">
                <a:solidFill>
                  <a:schemeClr val="tx2"/>
                </a:solidFill>
                <a:latin typeface="DIN Condensed" pitchFamily="2" charset="0"/>
              </a:rPr>
              <a:t>	-extend patients left arm for that it extends over the patient’s head</a:t>
            </a:r>
          </a:p>
          <a:p>
            <a:r>
              <a:rPr lang="en-US" dirty="0">
                <a:solidFill>
                  <a:schemeClr val="tx2"/>
                </a:solidFill>
                <a:latin typeface="DIN Condensed" pitchFamily="2" charset="0"/>
              </a:rPr>
              <a:t>	-gently roll patient onto their left side so that their head rests on their straightened arm</a:t>
            </a:r>
          </a:p>
          <a:p>
            <a:r>
              <a:rPr lang="en-US" dirty="0">
                <a:solidFill>
                  <a:schemeClr val="tx2"/>
                </a:solidFill>
                <a:latin typeface="DIN Condensed" pitchFamily="2" charset="0"/>
              </a:rPr>
              <a:t>	-head should be tilted slightly down with the mouth open to allow stuff to flow out of the mouth if necessary</a:t>
            </a:r>
          </a:p>
          <a:p>
            <a:r>
              <a:rPr lang="en-US" dirty="0">
                <a:solidFill>
                  <a:schemeClr val="tx2"/>
                </a:solidFill>
                <a:latin typeface="DIN Condensed" pitchFamily="2" charset="0"/>
              </a:rPr>
              <a:t>	-flex the patient’s right knee at a right angle to anchor the patient into this position</a:t>
            </a:r>
          </a:p>
          <a:p>
            <a:r>
              <a:rPr lang="en-US" dirty="0">
                <a:solidFill>
                  <a:schemeClr val="tx2"/>
                </a:solidFill>
                <a:latin typeface="DIN Condensed" pitchFamily="2" charset="0"/>
              </a:rPr>
              <a:t>	-position the patient’s right arm so that it is in front of the patient and does not block rescuer’s access to the patient’s airway</a:t>
            </a:r>
          </a:p>
          <a:p>
            <a:r>
              <a:rPr lang="en-US" dirty="0">
                <a:solidFill>
                  <a:schemeClr val="tx2"/>
                </a:solidFill>
                <a:latin typeface="DIN Condensed" pitchFamily="2" charset="0"/>
              </a:rPr>
              <a:t>	-always make sure airway remains open</a:t>
            </a:r>
          </a:p>
          <a:p>
            <a:endParaRPr lang="en-US" dirty="0">
              <a:solidFill>
                <a:schemeClr val="tx2"/>
              </a:solidFill>
              <a:latin typeface="DIN Condensed" pitchFamily="2" charset="0"/>
            </a:endParaRPr>
          </a:p>
          <a:p>
            <a:r>
              <a:rPr lang="en-US" dirty="0">
                <a:solidFill>
                  <a:schemeClr val="tx2"/>
                </a:solidFill>
                <a:latin typeface="DIN Condensed" pitchFamily="2" charset="0"/>
              </a:rPr>
              <a:t>-Airway adjuncts </a:t>
            </a:r>
            <a:r>
              <a:rPr lang="en-US" sz="2000" dirty="0">
                <a:solidFill>
                  <a:schemeClr val="tx2"/>
                </a:solidFill>
                <a:latin typeface="DIN Condensed" pitchFamily="2" charset="0"/>
              </a:rPr>
              <a:t>(good table on page 300 of textbook that compares them)</a:t>
            </a:r>
          </a:p>
          <a:p>
            <a:pPr lvl="1"/>
            <a:r>
              <a:rPr lang="en-US" dirty="0">
                <a:solidFill>
                  <a:schemeClr val="tx2"/>
                </a:solidFill>
                <a:latin typeface="DIN Condensed" pitchFamily="2" charset="0"/>
              </a:rPr>
              <a:t>Nasopharyngeal Airway (NPA)</a:t>
            </a:r>
          </a:p>
          <a:p>
            <a:pPr lvl="1"/>
            <a:r>
              <a:rPr lang="en-US" dirty="0">
                <a:solidFill>
                  <a:schemeClr val="tx2"/>
                </a:solidFill>
                <a:latin typeface="DIN Condensed" pitchFamily="2" charset="0"/>
              </a:rPr>
              <a:t>Oropharyngeal Airway (OPA)</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12</a:t>
            </a:fld>
            <a:endParaRPr lang="en-US"/>
          </a:p>
        </p:txBody>
      </p:sp>
    </p:spTree>
    <p:extLst>
      <p:ext uri="{BB962C8B-B14F-4D97-AF65-F5344CB8AC3E}">
        <p14:creationId xmlns:p14="http://schemas.microsoft.com/office/powerpoint/2010/main" val="3761163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13:</a:t>
            </a:r>
          </a:p>
          <a:p>
            <a:r>
              <a:rPr lang="en-US" dirty="0">
                <a:solidFill>
                  <a:schemeClr val="tx2"/>
                </a:solidFill>
                <a:latin typeface="DIN Condensed" pitchFamily="2" charset="0"/>
              </a:rPr>
              <a:t>Flexible tube that is inserted into the nasopharynx (comes in different sizes)</a:t>
            </a:r>
          </a:p>
          <a:p>
            <a:r>
              <a:rPr lang="en-US" dirty="0">
                <a:solidFill>
                  <a:schemeClr val="tx2"/>
                </a:solidFill>
                <a:latin typeface="DIN Condensed" pitchFamily="2" charset="0"/>
              </a:rPr>
              <a:t>Can be used in responsive patients and patients with in-tact gag reflexes</a:t>
            </a:r>
          </a:p>
          <a:p>
            <a:r>
              <a:rPr lang="en-US" dirty="0"/>
              <a:t>Indications for using an NPA are broad and include any patient that needs a mechanical airway in order to keep the airway open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DIN Condensed" pitchFamily="2" charset="0"/>
              </a:rPr>
              <a:t>Used for patients with oral injuries and airway compromise or are having a seizure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DIN Condensed" pitchFamily="2" charset="0"/>
              </a:rPr>
              <a:t>Do not use if </a:t>
            </a:r>
            <a:r>
              <a:rPr lang="en-US" dirty="0" err="1">
                <a:solidFill>
                  <a:schemeClr val="tx2"/>
                </a:solidFill>
                <a:latin typeface="DIN Condensed" pitchFamily="2" charset="0"/>
              </a:rPr>
              <a:t>theres</a:t>
            </a:r>
            <a:r>
              <a:rPr lang="en-US" dirty="0">
                <a:solidFill>
                  <a:schemeClr val="tx2"/>
                </a:solidFill>
                <a:latin typeface="DIN Condensed" pitchFamily="2" charset="0"/>
              </a:rPr>
              <a:t> a nose injury</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13</a:t>
            </a:fld>
            <a:endParaRPr lang="en-US"/>
          </a:p>
        </p:txBody>
      </p:sp>
    </p:spTree>
    <p:extLst>
      <p:ext uri="{BB962C8B-B14F-4D97-AF65-F5344CB8AC3E}">
        <p14:creationId xmlns:p14="http://schemas.microsoft.com/office/powerpoint/2010/main" val="105821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14:</a:t>
            </a:r>
          </a:p>
          <a:p>
            <a:r>
              <a:rPr lang="en-US" dirty="0"/>
              <a:t>SLIC is an </a:t>
            </a:r>
            <a:r>
              <a:rPr lang="en-US" dirty="0" err="1"/>
              <a:t>accronymn</a:t>
            </a:r>
            <a:r>
              <a:rPr lang="en-US" dirty="0"/>
              <a:t> for inserting an NPA</a:t>
            </a:r>
            <a:br>
              <a:rPr lang="en-US" dirty="0"/>
            </a:br>
            <a:endParaRPr lang="en-US" dirty="0"/>
          </a:p>
          <a:p>
            <a:r>
              <a:rPr lang="en-US" dirty="0"/>
              <a:t>S: Size the NPA</a:t>
            </a:r>
          </a:p>
          <a:p>
            <a:r>
              <a:rPr lang="en-US" dirty="0"/>
              <a:t>	-hold tube against the side of the patient’s face, the NPA should reach from the patient’s nostril to their lower earlobe</a:t>
            </a:r>
          </a:p>
          <a:p>
            <a:r>
              <a:rPr lang="en-US" dirty="0"/>
              <a:t>L: Lubricate the NPA</a:t>
            </a:r>
          </a:p>
          <a:p>
            <a:r>
              <a:rPr lang="en-US" dirty="0"/>
              <a:t>	apply a small amount of water based lubricant along the entire length of the NPA (don’t want to use too much because it can aggravate the airway problem)</a:t>
            </a:r>
          </a:p>
          <a:p>
            <a:r>
              <a:rPr lang="en-US" dirty="0"/>
              <a:t>I: Insert the adjunct</a:t>
            </a:r>
          </a:p>
          <a:p>
            <a:r>
              <a:rPr lang="en-US" dirty="0"/>
              <a:t>	-Hold tube between your thumb and first two fingers</a:t>
            </a:r>
          </a:p>
          <a:p>
            <a:r>
              <a:rPr lang="en-US" dirty="0"/>
              <a:t>	-place the bevel side of the tube toward the nasal septum</a:t>
            </a:r>
          </a:p>
          <a:p>
            <a:r>
              <a:rPr lang="en-US" dirty="0"/>
              <a:t>	-gently insert the tube into the nostril while rotating the tube between your fingers until the NPA is flush with the nostril when properly places the curvature of the NPA will follow the natural 	curvature of the nasal passage and lie in the distal portion of the nasopharynx</a:t>
            </a:r>
          </a:p>
          <a:p>
            <a:r>
              <a:rPr lang="en-US" dirty="0"/>
              <a:t>C: Check the adjunct</a:t>
            </a:r>
          </a:p>
          <a:p>
            <a:r>
              <a:rPr lang="en-US" dirty="0"/>
              <a:t>Confirm proper placement of the tube by listening to the patient breathe, you should be able to feel or hear air movement through the tube</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14</a:t>
            </a:fld>
            <a:endParaRPr lang="en-US"/>
          </a:p>
        </p:txBody>
      </p:sp>
    </p:spTree>
    <p:extLst>
      <p:ext uri="{BB962C8B-B14F-4D97-AF65-F5344CB8AC3E}">
        <p14:creationId xmlns:p14="http://schemas.microsoft.com/office/powerpoint/2010/main" val="157213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15:</a:t>
            </a:r>
          </a:p>
          <a:p>
            <a:r>
              <a:rPr lang="en-US" dirty="0"/>
              <a:t>Hard plastic device that comes in a variety of sizes</a:t>
            </a:r>
          </a:p>
          <a:p>
            <a:r>
              <a:rPr lang="en-US" dirty="0"/>
              <a:t>Inserted into the oropharynx to help keep the airway open</a:t>
            </a:r>
          </a:p>
          <a:p>
            <a:r>
              <a:rPr lang="en-US" dirty="0"/>
              <a:t>Displaces the tongue and prevents it from blocking the airway, when OPA is in place the tongue rests within the curvature of the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DIN Condensed" pitchFamily="2" charset="0"/>
              </a:rPr>
              <a:t>Indicated for patients without an intact gag reflex that need a mechanical airway to keep their airway open (unresponsive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latin typeface="DIN Condensed" pitchFamily="2"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15</a:t>
            </a:fld>
            <a:endParaRPr lang="en-US"/>
          </a:p>
        </p:txBody>
      </p:sp>
    </p:spTree>
    <p:extLst>
      <p:ext uri="{BB962C8B-B14F-4D97-AF65-F5344CB8AC3E}">
        <p14:creationId xmlns:p14="http://schemas.microsoft.com/office/powerpoint/2010/main" val="579656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16:</a:t>
            </a:r>
          </a:p>
          <a:p>
            <a:r>
              <a:rPr lang="en-US" dirty="0" err="1"/>
              <a:t>Acronymm</a:t>
            </a:r>
            <a:r>
              <a:rPr lang="en-US" dirty="0"/>
              <a:t> SIC</a:t>
            </a:r>
          </a:p>
          <a:p>
            <a:r>
              <a:rPr lang="en-US" dirty="0"/>
              <a:t>-Size the OPA: hold OPA to side of patient’s face, OPA should stretch from the corner of the patient’s mouth to the corner of their jaw</a:t>
            </a:r>
          </a:p>
          <a:p>
            <a:r>
              <a:rPr lang="en-US" dirty="0"/>
              <a:t>-Insert the OPA: open the patient’s mouth using the crossed finger technique, insert the OPA with the tip pointed up toward the roof of the patient’s mouth when it is half way into the mouth rotate the OPA 	180 degrees so that the tip faces the patient’s tongue</a:t>
            </a:r>
          </a:p>
          <a:p>
            <a:r>
              <a:rPr lang="en-US" dirty="0"/>
              <a:t>-Check the OPA: listen for breaths watching chest rise and fall</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16</a:t>
            </a:fld>
            <a:endParaRPr lang="en-US"/>
          </a:p>
        </p:txBody>
      </p:sp>
    </p:spTree>
    <p:extLst>
      <p:ext uri="{BB962C8B-B14F-4D97-AF65-F5344CB8AC3E}">
        <p14:creationId xmlns:p14="http://schemas.microsoft.com/office/powerpoint/2010/main" val="2990021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17:</a:t>
            </a:r>
          </a:p>
          <a:p>
            <a:r>
              <a:rPr lang="en-US" dirty="0"/>
              <a:t>-Barrier devices are a form of personal </a:t>
            </a:r>
            <a:r>
              <a:rPr lang="en-US" dirty="0" err="1"/>
              <a:t>proctective</a:t>
            </a:r>
            <a:r>
              <a:rPr lang="en-US" dirty="0"/>
              <a:t> equipment that provides a nonporous layer between you and the patient to prevent the transmission of communicable diseases</a:t>
            </a:r>
          </a:p>
          <a:p>
            <a:r>
              <a:rPr lang="en-US" dirty="0"/>
              <a:t>-A face shield is a clear plastic sheet with a mouthpiece through which to administer rescue breaths</a:t>
            </a:r>
          </a:p>
          <a:p>
            <a:r>
              <a:rPr lang="en-US" dirty="0"/>
              <a:t>-pocket mask: apex of the mask fits over the bridge of the patient’s nose, there is a one way valve on the mask that allows the patient to breath, the pocket mask provides a seal on the patient’s face and offers better protection from blood and secretions than the face shield</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17</a:t>
            </a:fld>
            <a:endParaRPr lang="en-US"/>
          </a:p>
        </p:txBody>
      </p:sp>
    </p:spTree>
    <p:extLst>
      <p:ext uri="{BB962C8B-B14F-4D97-AF65-F5344CB8AC3E}">
        <p14:creationId xmlns:p14="http://schemas.microsoft.com/office/powerpoint/2010/main" val="1347837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go over how to set up the oxygen tank in the practical later tonight</a:t>
            </a:r>
          </a:p>
          <a:p>
            <a:r>
              <a:rPr lang="en-US" dirty="0">
                <a:solidFill>
                  <a:schemeClr val="tx2"/>
                </a:solidFill>
                <a:latin typeface="DIN Condensed" pitchFamily="2" charset="0"/>
              </a:rPr>
              <a:t>Regular air is 78% Nitrogen, 21% Oxygen, and 1% other gases</a:t>
            </a:r>
          </a:p>
          <a:p>
            <a:r>
              <a:rPr lang="en-US" dirty="0">
                <a:solidFill>
                  <a:schemeClr val="tx2"/>
                </a:solidFill>
                <a:latin typeface="DIN Condensed" pitchFamily="2" charset="0"/>
              </a:rPr>
              <a:t>We give patients 100% oxygen</a:t>
            </a:r>
          </a:p>
          <a:p>
            <a:r>
              <a:rPr lang="en-US" dirty="0">
                <a:solidFill>
                  <a:schemeClr val="tx2"/>
                </a:solidFill>
                <a:latin typeface="DIN Condensed" pitchFamily="2" charset="0"/>
              </a:rPr>
              <a:t>When to give patients oxygen?</a:t>
            </a:r>
          </a:p>
          <a:p>
            <a:pPr lvl="1"/>
            <a:r>
              <a:rPr lang="en-US" dirty="0">
                <a:solidFill>
                  <a:schemeClr val="tx2"/>
                </a:solidFill>
                <a:latin typeface="DIN Condensed" pitchFamily="2" charset="0"/>
              </a:rPr>
              <a:t>Shortness of breath</a:t>
            </a:r>
          </a:p>
          <a:p>
            <a:pPr lvl="1"/>
            <a:r>
              <a:rPr lang="en-US" dirty="0">
                <a:solidFill>
                  <a:schemeClr val="tx2"/>
                </a:solidFill>
                <a:latin typeface="DIN Condensed" pitchFamily="2" charset="0"/>
              </a:rPr>
              <a:t>Suspected cardiac or respiratory arrest</a:t>
            </a:r>
          </a:p>
          <a:p>
            <a:pPr lvl="1"/>
            <a:r>
              <a:rPr lang="en-US" dirty="0">
                <a:solidFill>
                  <a:schemeClr val="tx2"/>
                </a:solidFill>
                <a:latin typeface="DIN Condensed" pitchFamily="2" charset="0"/>
              </a:rPr>
              <a:t>Cardiac-related chest pain</a:t>
            </a:r>
          </a:p>
          <a:p>
            <a:pPr lvl="1"/>
            <a:r>
              <a:rPr lang="en-US" dirty="0">
                <a:solidFill>
                  <a:schemeClr val="tx2"/>
                </a:solidFill>
                <a:latin typeface="DIN Condensed" pitchFamily="2" charset="0"/>
              </a:rPr>
              <a:t>Stroke</a:t>
            </a:r>
          </a:p>
          <a:p>
            <a:pPr lvl="1"/>
            <a:r>
              <a:rPr lang="en-US" dirty="0">
                <a:solidFill>
                  <a:schemeClr val="tx2"/>
                </a:solidFill>
                <a:latin typeface="DIN Condensed" pitchFamily="2" charset="0"/>
              </a:rPr>
              <a:t>Significant blood loss</a:t>
            </a:r>
          </a:p>
          <a:p>
            <a:pPr lvl="1"/>
            <a:r>
              <a:rPr lang="en-US" dirty="0">
                <a:solidFill>
                  <a:schemeClr val="tx2"/>
                </a:solidFill>
                <a:latin typeface="DIN Condensed" pitchFamily="2" charset="0"/>
              </a:rPr>
              <a:t>Decreased LOR</a:t>
            </a:r>
          </a:p>
          <a:p>
            <a:pPr lvl="1"/>
            <a:r>
              <a:rPr lang="en-US" dirty="0">
                <a:solidFill>
                  <a:schemeClr val="tx2"/>
                </a:solidFill>
                <a:latin typeface="DIN Condensed" pitchFamily="2" charset="0"/>
              </a:rPr>
              <a:t>Indicated by pulse oximeter &lt;95%</a:t>
            </a:r>
          </a:p>
          <a:p>
            <a:pPr lvl="1"/>
            <a:r>
              <a:rPr lang="en-US" dirty="0">
                <a:solidFill>
                  <a:schemeClr val="tx2"/>
                </a:solidFill>
                <a:latin typeface="DIN Condensed" pitchFamily="2" charset="0"/>
              </a:rPr>
              <a:t>At high altitudes</a:t>
            </a:r>
          </a:p>
          <a:p>
            <a:pPr lvl="1"/>
            <a:r>
              <a:rPr lang="en-US" dirty="0">
                <a:solidFill>
                  <a:schemeClr val="tx2"/>
                </a:solidFill>
                <a:latin typeface="DIN Condensed" pitchFamily="2" charset="0"/>
              </a:rPr>
              <a:t>Suspected Shock</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18</a:t>
            </a:fld>
            <a:endParaRPr lang="en-US"/>
          </a:p>
        </p:txBody>
      </p:sp>
    </p:spTree>
    <p:extLst>
      <p:ext uri="{BB962C8B-B14F-4D97-AF65-F5344CB8AC3E}">
        <p14:creationId xmlns:p14="http://schemas.microsoft.com/office/powerpoint/2010/main" val="2440884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rPr>
              <a:t>Slide 19:</a:t>
            </a:r>
          </a:p>
          <a:p>
            <a:r>
              <a:rPr lang="en-US" dirty="0">
                <a:solidFill>
                  <a:schemeClr val="tx2"/>
                </a:solidFill>
                <a:latin typeface="DIN Condensed" pitchFamily="2" charset="0"/>
              </a:rPr>
              <a:t>Nasal Cannula</a:t>
            </a:r>
          </a:p>
          <a:p>
            <a:pPr lvl="1"/>
            <a:r>
              <a:rPr lang="en-US" dirty="0">
                <a:solidFill>
                  <a:schemeClr val="tx2"/>
                </a:solidFill>
                <a:latin typeface="DIN Condensed" pitchFamily="2" charset="0"/>
              </a:rPr>
              <a:t>“Low Flow” 4-6 LPM</a:t>
            </a:r>
          </a:p>
          <a:p>
            <a:pPr lvl="1"/>
            <a:r>
              <a:rPr lang="en-US" dirty="0">
                <a:solidFill>
                  <a:schemeClr val="tx2"/>
                </a:solidFill>
                <a:latin typeface="DIN Condensed" pitchFamily="2" charset="0"/>
              </a:rPr>
              <a:t>Less restrictive and not </a:t>
            </a:r>
            <a:r>
              <a:rPr lang="en-US" dirty="0" err="1">
                <a:solidFill>
                  <a:schemeClr val="tx2"/>
                </a:solidFill>
                <a:latin typeface="DIN Condensed" pitchFamily="2" charset="0"/>
              </a:rPr>
              <a:t>clostraphobic</a:t>
            </a:r>
            <a:endParaRPr lang="en-US" dirty="0">
              <a:solidFill>
                <a:schemeClr val="tx2"/>
              </a:solidFill>
              <a:latin typeface="DIN Condensed" pitchFamily="2" charset="0"/>
            </a:endParaRPr>
          </a:p>
          <a:p>
            <a:r>
              <a:rPr lang="en-US" dirty="0">
                <a:solidFill>
                  <a:schemeClr val="tx2"/>
                </a:solidFill>
                <a:latin typeface="DIN Condensed" pitchFamily="2" charset="0"/>
              </a:rPr>
              <a:t>Nonrebreather Mask</a:t>
            </a:r>
          </a:p>
          <a:p>
            <a:pPr lvl="1"/>
            <a:r>
              <a:rPr lang="en-US" dirty="0">
                <a:solidFill>
                  <a:schemeClr val="tx2"/>
                </a:solidFill>
                <a:latin typeface="DIN Condensed" pitchFamily="2" charset="0"/>
              </a:rPr>
              <a:t>“High flow” 12-15 LPM</a:t>
            </a:r>
            <a:br>
              <a:rPr lang="en-US" dirty="0">
                <a:solidFill>
                  <a:schemeClr val="tx2"/>
                </a:solidFill>
                <a:latin typeface="DIN Condensed" pitchFamily="2" charset="0"/>
              </a:rPr>
            </a:br>
            <a:endParaRPr lang="en-US" dirty="0">
              <a:solidFill>
                <a:schemeClr val="tx2"/>
              </a:solidFill>
              <a:latin typeface="DIN Condensed" pitchFamily="2" charset="0"/>
            </a:endParaRPr>
          </a:p>
          <a:p>
            <a:r>
              <a:rPr lang="en-US" dirty="0">
                <a:solidFill>
                  <a:schemeClr val="tx2"/>
                </a:solidFill>
                <a:latin typeface="DIN Condensed" pitchFamily="2" charset="0"/>
              </a:rPr>
              <a:t>Bag Valve Mask</a:t>
            </a:r>
          </a:p>
          <a:p>
            <a:pPr lvl="1"/>
            <a:r>
              <a:rPr lang="en-US" dirty="0">
                <a:solidFill>
                  <a:schemeClr val="tx2"/>
                </a:solidFill>
                <a:latin typeface="DIN Condensed" pitchFamily="2" charset="0"/>
              </a:rPr>
              <a:t>Used for patients that cannot breath on their own</a:t>
            </a:r>
          </a:p>
          <a:p>
            <a:pPr lvl="1"/>
            <a:r>
              <a:rPr lang="en-US" dirty="0">
                <a:solidFill>
                  <a:schemeClr val="tx2"/>
                </a:solidFill>
                <a:latin typeface="DIN Condensed" pitchFamily="2" charset="0"/>
              </a:rPr>
              <a:t>“High Flow” 15 LPM</a:t>
            </a:r>
          </a:p>
          <a:p>
            <a:pPr lvl="1"/>
            <a:r>
              <a:rPr lang="en-US" dirty="0">
                <a:solidFill>
                  <a:schemeClr val="tx2"/>
                </a:solidFill>
                <a:latin typeface="DIN Condensed" pitchFamily="2" charset="0"/>
              </a:rPr>
              <a:t>Be careful of gastric distention, means air is going into belly instead of lungs</a:t>
            </a:r>
          </a:p>
          <a:p>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19</a:t>
            </a:fld>
            <a:endParaRPr lang="en-US"/>
          </a:p>
        </p:txBody>
      </p:sp>
    </p:spTree>
    <p:extLst>
      <p:ext uri="{BB962C8B-B14F-4D97-AF65-F5344CB8AC3E}">
        <p14:creationId xmlns:p14="http://schemas.microsoft.com/office/powerpoint/2010/main" val="1082011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List the major anatomical structures of the upper airway</a:t>
            </a:r>
          </a:p>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 Describe and demonstrate how to manually open the airway or mouth using the head-tilt, chin lift, crossed finger, and jaw thrust techniques</a:t>
            </a:r>
          </a:p>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 Describe how to place a patient’s airway using gravity, a finger sweep, and suction</a:t>
            </a:r>
          </a:p>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 Describe how to place a patient in the recovery position</a:t>
            </a:r>
          </a:p>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 Understand when and how to use rigid suction catheter and flexible suction catheter</a:t>
            </a:r>
          </a:p>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 Demonstrate proper methods for choosing the correct size and proper insertion of Oropharyngeal and Nasopharyngeal airway adjuncts</a:t>
            </a:r>
          </a:p>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 Describe how to calculate the oxygen flow duration rate</a:t>
            </a:r>
          </a:p>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 Describe and demonstrate how to properly set up an oxygen tank for use</a:t>
            </a:r>
          </a:p>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 List four tips for the safe use of oxygen</a:t>
            </a:r>
          </a:p>
          <a:p>
            <a:pPr>
              <a:lnSpc>
                <a:spcPct val="150000"/>
              </a:lnSpc>
              <a:buBlip>
                <a:blip r:embed="rId3"/>
              </a:buBlip>
            </a:pPr>
            <a:r>
              <a:rPr lang="en-US" sz="1200" dirty="0">
                <a:solidFill>
                  <a:srgbClr val="000000"/>
                </a:solidFill>
                <a:latin typeface="DIN Condensed" pitchFamily="2" charset="0"/>
                <a:cs typeface="Consolas" panose="020B0609020204030204" pitchFamily="49" charset="0"/>
              </a:rPr>
              <a:t> Describe and demonstrate how to use nasal cannula, nonrebreather mask, pocket mask, bag-valve mask, face shield </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2</a:t>
            </a:fld>
            <a:endParaRPr lang="en-US"/>
          </a:p>
        </p:txBody>
      </p:sp>
    </p:spTree>
    <p:extLst>
      <p:ext uri="{BB962C8B-B14F-4D97-AF65-F5344CB8AC3E}">
        <p14:creationId xmlns:p14="http://schemas.microsoft.com/office/powerpoint/2010/main" val="98455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20: answer c</a:t>
            </a:r>
          </a:p>
          <a:p>
            <a:r>
              <a:rPr lang="en-US" dirty="0"/>
              <a:t>Answer: gravity, finger sweep, suction </a:t>
            </a:r>
          </a:p>
        </p:txBody>
      </p:sp>
      <p:sp>
        <p:nvSpPr>
          <p:cNvPr id="4" name="Slide Number Placeholder 3"/>
          <p:cNvSpPr>
            <a:spLocks noGrp="1"/>
          </p:cNvSpPr>
          <p:nvPr>
            <p:ph type="sldNum" sz="quarter" idx="5"/>
          </p:nvPr>
        </p:nvSpPr>
        <p:spPr/>
        <p:txBody>
          <a:bodyPr/>
          <a:lstStyle/>
          <a:p>
            <a:fld id="{21C74CA9-40C8-374A-8DCD-D353E95BE590}" type="slidenum">
              <a:rPr lang="en-US" smtClean="0"/>
              <a:t>20</a:t>
            </a:fld>
            <a:endParaRPr lang="en-US"/>
          </a:p>
        </p:txBody>
      </p:sp>
    </p:spTree>
    <p:extLst>
      <p:ext uri="{BB962C8B-B14F-4D97-AF65-F5344CB8AC3E}">
        <p14:creationId xmlns:p14="http://schemas.microsoft.com/office/powerpoint/2010/main" val="33764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 Because ski patrollers arrive at the patients side way before other medical providers, they must be able to asses a patient’s airway quickly and immediately correct any problems they discover.</a:t>
            </a:r>
          </a:p>
          <a:p>
            <a:r>
              <a:rPr lang="en-US" dirty="0"/>
              <a:t>-Airway is divided into upper and lower components</a:t>
            </a:r>
          </a:p>
          <a:p>
            <a:r>
              <a:rPr lang="en-US" dirty="0"/>
              <a:t>-Pharynx is divided into 3 parts (nasopharynx, oropharynx, </a:t>
            </a:r>
            <a:r>
              <a:rPr lang="en-US" dirty="0" err="1"/>
              <a:t>laryngogpharynx</a:t>
            </a:r>
            <a:r>
              <a:rPr lang="en-US" dirty="0"/>
              <a:t>)</a:t>
            </a:r>
          </a:p>
          <a:p>
            <a:r>
              <a:rPr lang="en-US" dirty="0"/>
              <a:t>-nasopharynx (nasal cavity) humidifies air as it enters the body and the hairs in it remove small particles to prevent them from entering the trachea and lower airway</a:t>
            </a:r>
          </a:p>
          <a:p>
            <a:r>
              <a:rPr lang="en-US" dirty="0"/>
              <a:t>-oropharynx (oral cavity) also helps warm inhaled air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-Laryngopharynx is behind pharynx and extends to esophagus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epiglotus</a:t>
            </a:r>
            <a:r>
              <a:rPr lang="en-US" dirty="0"/>
              <a:t> is leaf like structure that directs air into the trachea and lungs and prevents food and liquids from entering the lower airway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-below the </a:t>
            </a:r>
            <a:r>
              <a:rPr lang="en-US" dirty="0" err="1"/>
              <a:t>epiglotus</a:t>
            </a:r>
            <a:r>
              <a:rPr lang="en-US" dirty="0"/>
              <a:t> is the larynx (voice box) where sound originates when we speak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3</a:t>
            </a:fld>
            <a:endParaRPr lang="en-US"/>
          </a:p>
        </p:txBody>
      </p:sp>
    </p:spTree>
    <p:extLst>
      <p:ext uri="{BB962C8B-B14F-4D97-AF65-F5344CB8AC3E}">
        <p14:creationId xmlns:p14="http://schemas.microsoft.com/office/powerpoint/2010/main" val="217972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4:</a:t>
            </a:r>
          </a:p>
          <a:p>
            <a:r>
              <a:rPr lang="en-US" dirty="0"/>
              <a:t>-lower airway includes trachea, bronchi, and alveoli</a:t>
            </a:r>
          </a:p>
          <a:p>
            <a:r>
              <a:rPr lang="en-US" dirty="0"/>
              <a:t>-trachea is a tube made of </a:t>
            </a:r>
            <a:r>
              <a:rPr lang="en-US" dirty="0" err="1"/>
              <a:t>chartelage</a:t>
            </a:r>
            <a:r>
              <a:rPr lang="en-US" dirty="0"/>
              <a:t> that ends at the two main stem bronchi (each of which extend into a lung)</a:t>
            </a:r>
          </a:p>
          <a:p>
            <a:r>
              <a:rPr lang="en-US" dirty="0"/>
              <a:t>-bronchi continue as smaller bronchi, eventually branching into many smaller bronchioles and end in alveoli </a:t>
            </a:r>
          </a:p>
          <a:p>
            <a:r>
              <a:rPr lang="en-US" dirty="0"/>
              <a:t>-alveoli are very important because it is where gases are exchanged in the lung</a:t>
            </a:r>
          </a:p>
          <a:p>
            <a:r>
              <a:rPr lang="en-US" dirty="0"/>
              <a:t>-Does anyone know what gases are exchanged in the lungs? (Oxygen and Carbon Dioxide)</a:t>
            </a:r>
          </a:p>
          <a:p>
            <a:r>
              <a:rPr lang="en-US" dirty="0"/>
              <a:t>-</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4</a:t>
            </a:fld>
            <a:endParaRPr lang="en-US"/>
          </a:p>
        </p:txBody>
      </p:sp>
    </p:spTree>
    <p:extLst>
      <p:ext uri="{BB962C8B-B14F-4D97-AF65-F5344CB8AC3E}">
        <p14:creationId xmlns:p14="http://schemas.microsoft.com/office/powerpoint/2010/main" val="6247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a:t>
            </a:r>
          </a:p>
          <a:p>
            <a:r>
              <a:rPr lang="en-US" dirty="0"/>
              <a:t>-in an unresponsive patient, the airway muscles may relax and in certain body positions this may cause the tongue to fall back and block the airway</a:t>
            </a:r>
          </a:p>
          <a:p>
            <a:r>
              <a:rPr lang="en-US" dirty="0"/>
              <a:t>-the first step in airway management is to ensure that the airway is open and aligned</a:t>
            </a:r>
          </a:p>
        </p:txBody>
      </p:sp>
      <p:sp>
        <p:nvSpPr>
          <p:cNvPr id="4" name="Slide Number Placeholder 3"/>
          <p:cNvSpPr>
            <a:spLocks noGrp="1"/>
          </p:cNvSpPr>
          <p:nvPr>
            <p:ph type="sldNum" sz="quarter" idx="5"/>
          </p:nvPr>
        </p:nvSpPr>
        <p:spPr/>
        <p:txBody>
          <a:bodyPr/>
          <a:lstStyle/>
          <a:p>
            <a:fld id="{21C74CA9-40C8-374A-8DCD-D353E95BE590}" type="slidenum">
              <a:rPr lang="en-US" smtClean="0"/>
              <a:t>5</a:t>
            </a:fld>
            <a:endParaRPr lang="en-US"/>
          </a:p>
        </p:txBody>
      </p:sp>
    </p:spTree>
    <p:extLst>
      <p:ext uri="{BB962C8B-B14F-4D97-AF65-F5344CB8AC3E}">
        <p14:creationId xmlns:p14="http://schemas.microsoft.com/office/powerpoint/2010/main" val="3672668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6:</a:t>
            </a:r>
          </a:p>
          <a:p>
            <a:r>
              <a:rPr lang="en-US" dirty="0"/>
              <a:t>-primary technique for opening a patient’s airway but should never be used on patient’s with a suspected c-spine injury</a:t>
            </a:r>
          </a:p>
          <a:p>
            <a:pPr marL="342900" indent="-342900">
              <a:lnSpc>
                <a:spcPct val="150000"/>
              </a:lnSpc>
              <a:buFont typeface="+mj-lt"/>
              <a:buAutoNum type="arabicPeriod"/>
            </a:pPr>
            <a:r>
              <a:rPr lang="en-US" sz="1200" dirty="0">
                <a:solidFill>
                  <a:schemeClr val="tx2"/>
                </a:solidFill>
                <a:latin typeface="DIN Condensed" pitchFamily="2" charset="0"/>
              </a:rPr>
              <a:t>Kneel beside patient’s head</a:t>
            </a:r>
          </a:p>
          <a:p>
            <a:pPr marL="342900" indent="-342900">
              <a:lnSpc>
                <a:spcPct val="150000"/>
              </a:lnSpc>
              <a:buFont typeface="+mj-lt"/>
              <a:buAutoNum type="arabicPeriod"/>
            </a:pPr>
            <a:r>
              <a:rPr lang="en-US" sz="1200" dirty="0">
                <a:solidFill>
                  <a:schemeClr val="tx2"/>
                </a:solidFill>
                <a:latin typeface="DIN Condensed" pitchFamily="2" charset="0"/>
              </a:rPr>
              <a:t>Place one hand on the patient’s forehead</a:t>
            </a:r>
          </a:p>
          <a:p>
            <a:pPr marL="342900" indent="-342900">
              <a:lnSpc>
                <a:spcPct val="150000"/>
              </a:lnSpc>
              <a:buFont typeface="+mj-lt"/>
              <a:buAutoNum type="arabicPeriod"/>
            </a:pPr>
            <a:r>
              <a:rPr lang="en-US" sz="1200" dirty="0">
                <a:solidFill>
                  <a:schemeClr val="tx2"/>
                </a:solidFill>
                <a:latin typeface="DIN Condensed" pitchFamily="2" charset="0"/>
              </a:rPr>
              <a:t>Place two fingers of your other hand under patient’s chin</a:t>
            </a:r>
          </a:p>
          <a:p>
            <a:pPr marL="342900" indent="-342900">
              <a:lnSpc>
                <a:spcPct val="150000"/>
              </a:lnSpc>
              <a:buFont typeface="+mj-lt"/>
              <a:buAutoNum type="arabicPeriod"/>
            </a:pPr>
            <a:r>
              <a:rPr lang="en-US" sz="1200" dirty="0">
                <a:solidFill>
                  <a:schemeClr val="tx2"/>
                </a:solidFill>
                <a:latin typeface="DIN Condensed" pitchFamily="2" charset="0"/>
              </a:rPr>
              <a:t>Gently lift chin up while pushing down on forehead</a:t>
            </a:r>
          </a:p>
          <a:p>
            <a:pPr marL="342900" indent="-342900">
              <a:lnSpc>
                <a:spcPct val="150000"/>
              </a:lnSpc>
              <a:buFont typeface="+mj-lt"/>
              <a:buAutoNum type="arabicPeriod"/>
            </a:pPr>
            <a:r>
              <a:rPr lang="en-US" sz="1200" dirty="0">
                <a:solidFill>
                  <a:schemeClr val="tx2"/>
                </a:solidFill>
                <a:latin typeface="DIN Condensed" pitchFamily="2" charset="0"/>
              </a:rPr>
              <a:t>Maintain position to ensure that airway stays open</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6</a:t>
            </a:fld>
            <a:endParaRPr lang="en-US"/>
          </a:p>
        </p:txBody>
      </p:sp>
    </p:spTree>
    <p:extLst>
      <p:ext uri="{BB962C8B-B14F-4D97-AF65-F5344CB8AC3E}">
        <p14:creationId xmlns:p14="http://schemas.microsoft.com/office/powerpoint/2010/main" val="3754976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7:</a:t>
            </a:r>
          </a:p>
          <a:p>
            <a:r>
              <a:rPr lang="en-US" dirty="0"/>
              <a:t>-use jaw thrust if you suspect patient has sustained a  head, neck, or spine trauma</a:t>
            </a:r>
          </a:p>
          <a:p>
            <a:r>
              <a:rPr lang="en-US" dirty="0"/>
              <a:t>-opens airway while allowing minimal movement of the cervical spine</a:t>
            </a:r>
          </a:p>
          <a:p>
            <a:r>
              <a:rPr lang="en-US" dirty="0"/>
              <a:t>-essential that neck is not moved and remains in an anatomically neutral position</a:t>
            </a:r>
          </a:p>
          <a:p>
            <a:pPr marL="514350" indent="-514350">
              <a:buFont typeface="+mj-lt"/>
              <a:buAutoNum type="arabicPeriod"/>
            </a:pPr>
            <a:r>
              <a:rPr lang="en-US" dirty="0"/>
              <a:t>Kneel down above the patient’s head with your knees </a:t>
            </a:r>
            <a:r>
              <a:rPr lang="en-US" dirty="0" err="1"/>
              <a:t>stradling</a:t>
            </a:r>
            <a:r>
              <a:rPr lang="en-US" dirty="0"/>
              <a:t> their head (you can use your knees to gently stabilize the head and c-spine)</a:t>
            </a:r>
          </a:p>
          <a:p>
            <a:pPr marL="514350" indent="-514350">
              <a:buFont typeface="+mj-lt"/>
              <a:buAutoNum type="arabicPeriod"/>
            </a:pPr>
            <a:r>
              <a:rPr lang="en-US" dirty="0"/>
              <a:t>Using fingers on both hands, grasp the corner of patient’s mandible on each side of the jaw</a:t>
            </a:r>
          </a:p>
          <a:p>
            <a:pPr marL="514350" indent="-514350">
              <a:buFont typeface="+mj-lt"/>
              <a:buAutoNum type="arabicPeriod"/>
            </a:pPr>
            <a:r>
              <a:rPr lang="en-US" dirty="0"/>
              <a:t>Place your thumbs on either side of the patient’s mouth</a:t>
            </a:r>
          </a:p>
          <a:p>
            <a:pPr marL="514350" indent="-514350">
              <a:buFont typeface="+mj-lt"/>
              <a:buAutoNum type="arabicPeriod"/>
            </a:pPr>
            <a:r>
              <a:rPr lang="en-US" dirty="0"/>
              <a:t>Lift the mandible upwards</a:t>
            </a:r>
          </a:p>
          <a:p>
            <a:pPr marL="514350" indent="-514350">
              <a:buFont typeface="+mj-lt"/>
              <a:buAutoNum type="arabicPeriod"/>
            </a:pPr>
            <a:endParaRPr lang="en-US" dirty="0"/>
          </a:p>
          <a:p>
            <a:pPr marL="514350" indent="-514350">
              <a:buFont typeface="+mj-lt"/>
              <a:buAutoNum type="arabicPeriod"/>
            </a:pPr>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7</a:t>
            </a:fld>
            <a:endParaRPr lang="en-US"/>
          </a:p>
        </p:txBody>
      </p:sp>
    </p:spTree>
    <p:extLst>
      <p:ext uri="{BB962C8B-B14F-4D97-AF65-F5344CB8AC3E}">
        <p14:creationId xmlns:p14="http://schemas.microsoft.com/office/powerpoint/2010/main" val="144194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8:</a:t>
            </a:r>
          </a:p>
          <a:p>
            <a:r>
              <a:rPr lang="en-US" dirty="0"/>
              <a:t>Crossed finger technique is the primary method of opening a patient’s mouth</a:t>
            </a:r>
          </a:p>
          <a:p>
            <a:pPr marL="514350" indent="-514350">
              <a:lnSpc>
                <a:spcPct val="150000"/>
              </a:lnSpc>
              <a:buFont typeface="+mj-lt"/>
              <a:buAutoNum type="arabicPeriod"/>
            </a:pPr>
            <a:r>
              <a:rPr lang="en-US" dirty="0">
                <a:solidFill>
                  <a:schemeClr val="tx2"/>
                </a:solidFill>
                <a:latin typeface="DIN Condensed" pitchFamily="2" charset="0"/>
              </a:rPr>
              <a:t>Using your dominant hand, cross your index finger under your thumb</a:t>
            </a:r>
          </a:p>
          <a:p>
            <a:pPr marL="514350" indent="-514350">
              <a:lnSpc>
                <a:spcPct val="150000"/>
              </a:lnSpc>
              <a:buFont typeface="+mj-lt"/>
              <a:buAutoNum type="arabicPeriod"/>
            </a:pPr>
            <a:r>
              <a:rPr lang="en-US" dirty="0">
                <a:solidFill>
                  <a:schemeClr val="tx2"/>
                </a:solidFill>
                <a:latin typeface="DIN Condensed" pitchFamily="2" charset="0"/>
              </a:rPr>
              <a:t>Place your thumb and index finger against the patient’s upper and lower teeth (be careful not to insert your fingers in between the patient’s teeth)</a:t>
            </a:r>
          </a:p>
          <a:p>
            <a:pPr marL="514350" indent="-514350">
              <a:lnSpc>
                <a:spcPct val="150000"/>
              </a:lnSpc>
              <a:buFont typeface="+mj-lt"/>
              <a:buAutoNum type="arabicPeriod"/>
            </a:pPr>
            <a:r>
              <a:rPr lang="en-US" dirty="0">
                <a:solidFill>
                  <a:schemeClr val="tx2"/>
                </a:solidFill>
                <a:latin typeface="DIN Condensed" pitchFamily="2" charset="0"/>
              </a:rPr>
              <a:t>Spread your thumb and finger apart to open the patient’s mouth</a:t>
            </a:r>
          </a:p>
          <a:p>
            <a:endParaRPr lang="en-US" dirty="0"/>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8</a:t>
            </a:fld>
            <a:endParaRPr lang="en-US"/>
          </a:p>
        </p:txBody>
      </p:sp>
    </p:spTree>
    <p:extLst>
      <p:ext uri="{BB962C8B-B14F-4D97-AF65-F5344CB8AC3E}">
        <p14:creationId xmlns:p14="http://schemas.microsoft.com/office/powerpoint/2010/main" val="1024423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9:</a:t>
            </a:r>
          </a:p>
          <a:p>
            <a:r>
              <a:rPr lang="en-US" dirty="0"/>
              <a:t>Effective breathing is difficult when any foreign material obstructs the airway</a:t>
            </a:r>
          </a:p>
          <a:p>
            <a:r>
              <a:rPr lang="en-US" dirty="0"/>
              <a:t>The methods we just went over prevent the tongue from blocking the airway but they are not effective in clearing other obstructions such as blood, mucus, fluids, broken teeth, foreign bodies, dirt, and food</a:t>
            </a:r>
          </a:p>
          <a:p>
            <a:r>
              <a:rPr lang="en-US" dirty="0"/>
              <a:t>We can remove obstructions from the airway using gravity, a finger sweep, or suction</a:t>
            </a:r>
          </a:p>
          <a:p>
            <a:endParaRPr lang="en-US" dirty="0"/>
          </a:p>
          <a:p>
            <a:r>
              <a:rPr lang="en-US" dirty="0"/>
              <a:t>Gravity: if patient is responsive have them lean forward and head down to allow obstruction to fall out of nose/mouth.</a:t>
            </a:r>
          </a:p>
          <a:p>
            <a:r>
              <a:rPr lang="en-US" dirty="0"/>
              <a:t> if patient is unresponsive: roll the person into the recovery position (which we will go over in a few slides)</a:t>
            </a:r>
          </a:p>
          <a:p>
            <a:r>
              <a:rPr lang="en-US" dirty="0"/>
              <a:t>If </a:t>
            </a:r>
            <a:r>
              <a:rPr lang="en-US" dirty="0" err="1"/>
              <a:t>cspine</a:t>
            </a:r>
            <a:r>
              <a:rPr lang="en-US" dirty="0"/>
              <a:t> injury is suspected, have patrollers stabilize head and neck while patient is rolled</a:t>
            </a:r>
          </a:p>
          <a:p>
            <a:endParaRPr lang="en-US" dirty="0"/>
          </a:p>
        </p:txBody>
      </p:sp>
      <p:sp>
        <p:nvSpPr>
          <p:cNvPr id="4" name="Slide Number Placeholder 3"/>
          <p:cNvSpPr>
            <a:spLocks noGrp="1"/>
          </p:cNvSpPr>
          <p:nvPr>
            <p:ph type="sldNum" sz="quarter" idx="5"/>
          </p:nvPr>
        </p:nvSpPr>
        <p:spPr/>
        <p:txBody>
          <a:bodyPr/>
          <a:lstStyle/>
          <a:p>
            <a:fld id="{21C74CA9-40C8-374A-8DCD-D353E95BE590}" type="slidenum">
              <a:rPr lang="en-US" smtClean="0"/>
              <a:t>9</a:t>
            </a:fld>
            <a:endParaRPr lang="en-US"/>
          </a:p>
        </p:txBody>
      </p:sp>
    </p:spTree>
    <p:extLst>
      <p:ext uri="{BB962C8B-B14F-4D97-AF65-F5344CB8AC3E}">
        <p14:creationId xmlns:p14="http://schemas.microsoft.com/office/powerpoint/2010/main" val="3777102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97A0-423C-4B42-883E-745ABAA75D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207B3E-B504-9049-B2DF-FB410AB1E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8AD709-0506-B243-B4DC-4FDAE4C7D4D0}"/>
              </a:ext>
            </a:extLst>
          </p:cNvPr>
          <p:cNvSpPr>
            <a:spLocks noGrp="1"/>
          </p:cNvSpPr>
          <p:nvPr>
            <p:ph type="dt" sz="half" idx="10"/>
          </p:nvPr>
        </p:nvSpPr>
        <p:spPr/>
        <p:txBody>
          <a:bodyPr/>
          <a:lstStyle/>
          <a:p>
            <a:fld id="{B6966E5F-3ED5-634F-B88E-B6C59E423933}" type="datetime1">
              <a:rPr lang="en-US" smtClean="0"/>
              <a:t>10/15/23</a:t>
            </a:fld>
            <a:endParaRPr lang="en-US"/>
          </a:p>
        </p:txBody>
      </p:sp>
      <p:sp>
        <p:nvSpPr>
          <p:cNvPr id="5" name="Footer Placeholder 4">
            <a:extLst>
              <a:ext uri="{FF2B5EF4-FFF2-40B4-BE49-F238E27FC236}">
                <a16:creationId xmlns:a16="http://schemas.microsoft.com/office/drawing/2014/main" id="{104CD680-D6D6-8047-963F-90D5D5928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8965D-A1AE-F84C-A608-F0F919A20084}"/>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280002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7D750-8559-9C44-A573-0BFC540100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FA903B-9D58-1448-A720-7452598D70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F1A8B-21CA-DC43-AF03-15826388287E}"/>
              </a:ext>
            </a:extLst>
          </p:cNvPr>
          <p:cNvSpPr>
            <a:spLocks noGrp="1"/>
          </p:cNvSpPr>
          <p:nvPr>
            <p:ph type="dt" sz="half" idx="10"/>
          </p:nvPr>
        </p:nvSpPr>
        <p:spPr/>
        <p:txBody>
          <a:bodyPr/>
          <a:lstStyle/>
          <a:p>
            <a:fld id="{B9106DA1-85B3-B743-B192-1DB3F037C6A9}" type="datetime1">
              <a:rPr lang="en-US" smtClean="0"/>
              <a:t>10/15/23</a:t>
            </a:fld>
            <a:endParaRPr lang="en-US"/>
          </a:p>
        </p:txBody>
      </p:sp>
      <p:sp>
        <p:nvSpPr>
          <p:cNvPr id="5" name="Footer Placeholder 4">
            <a:extLst>
              <a:ext uri="{FF2B5EF4-FFF2-40B4-BE49-F238E27FC236}">
                <a16:creationId xmlns:a16="http://schemas.microsoft.com/office/drawing/2014/main" id="{4E6F776E-007A-6649-A4D6-FCD91DB45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35ADB-1AB2-0B4E-87E9-03A07D728328}"/>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198280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07831-C93A-6F4A-A396-DCCB6A3E68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9A28FB-1EFF-B144-B6B3-668F2CDD76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82A78-6C11-4241-8709-2AE708B4F571}"/>
              </a:ext>
            </a:extLst>
          </p:cNvPr>
          <p:cNvSpPr>
            <a:spLocks noGrp="1"/>
          </p:cNvSpPr>
          <p:nvPr>
            <p:ph type="dt" sz="half" idx="10"/>
          </p:nvPr>
        </p:nvSpPr>
        <p:spPr/>
        <p:txBody>
          <a:bodyPr/>
          <a:lstStyle/>
          <a:p>
            <a:fld id="{5CFB57C9-FF5A-6940-AA9D-8CADF96FD891}" type="datetime1">
              <a:rPr lang="en-US" smtClean="0"/>
              <a:t>10/15/23</a:t>
            </a:fld>
            <a:endParaRPr lang="en-US"/>
          </a:p>
        </p:txBody>
      </p:sp>
      <p:sp>
        <p:nvSpPr>
          <p:cNvPr id="5" name="Footer Placeholder 4">
            <a:extLst>
              <a:ext uri="{FF2B5EF4-FFF2-40B4-BE49-F238E27FC236}">
                <a16:creationId xmlns:a16="http://schemas.microsoft.com/office/drawing/2014/main" id="{162DA1F0-BA4E-8E42-A56B-B0FA85430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D28FD-4550-2148-9CA5-9448A1EE05E7}"/>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253896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8BA2E-6AB9-594D-9CDC-6B32CB782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CF617-B3C5-7743-9188-BFAD2240E4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E69E6-2673-7347-B813-ECC64FE414CD}"/>
              </a:ext>
            </a:extLst>
          </p:cNvPr>
          <p:cNvSpPr>
            <a:spLocks noGrp="1"/>
          </p:cNvSpPr>
          <p:nvPr>
            <p:ph type="dt" sz="half" idx="10"/>
          </p:nvPr>
        </p:nvSpPr>
        <p:spPr/>
        <p:txBody>
          <a:bodyPr/>
          <a:lstStyle/>
          <a:p>
            <a:fld id="{489F77FF-1E7D-F941-B4FE-130192D017E6}" type="datetime1">
              <a:rPr lang="en-US" smtClean="0"/>
              <a:t>10/15/23</a:t>
            </a:fld>
            <a:endParaRPr lang="en-US"/>
          </a:p>
        </p:txBody>
      </p:sp>
      <p:sp>
        <p:nvSpPr>
          <p:cNvPr id="5" name="Footer Placeholder 4">
            <a:extLst>
              <a:ext uri="{FF2B5EF4-FFF2-40B4-BE49-F238E27FC236}">
                <a16:creationId xmlns:a16="http://schemas.microsoft.com/office/drawing/2014/main" id="{B577567A-195A-894F-B729-7D086AB6C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819A7-47DD-4D4C-8034-0FD3C19A0834}"/>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163367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9E69-DAD0-314E-9CD0-7E014BBBB5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B9250F-48BE-A54E-AC85-4E6BD4CFCF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52A00-5157-784D-B413-863894907536}"/>
              </a:ext>
            </a:extLst>
          </p:cNvPr>
          <p:cNvSpPr>
            <a:spLocks noGrp="1"/>
          </p:cNvSpPr>
          <p:nvPr>
            <p:ph type="dt" sz="half" idx="10"/>
          </p:nvPr>
        </p:nvSpPr>
        <p:spPr/>
        <p:txBody>
          <a:bodyPr/>
          <a:lstStyle/>
          <a:p>
            <a:fld id="{9395D592-FFFE-0849-9024-49EAB75D3D24}" type="datetime1">
              <a:rPr lang="en-US" smtClean="0"/>
              <a:t>10/15/23</a:t>
            </a:fld>
            <a:endParaRPr lang="en-US"/>
          </a:p>
        </p:txBody>
      </p:sp>
      <p:sp>
        <p:nvSpPr>
          <p:cNvPr id="5" name="Footer Placeholder 4">
            <a:extLst>
              <a:ext uri="{FF2B5EF4-FFF2-40B4-BE49-F238E27FC236}">
                <a16:creationId xmlns:a16="http://schemas.microsoft.com/office/drawing/2014/main" id="{4578F162-4A0C-5542-B8F1-5AD77ECE5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02324-2E02-FC4B-8A64-6C08278CDCFC}"/>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252508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D714-52D6-5048-8208-26A223CB0C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DF39A-A98C-7946-8FFE-D71EF18C79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B38AE5-FB33-3E4F-A84F-5CFADB40B0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E6362F-A91C-424A-A5C5-57D2312E352B}"/>
              </a:ext>
            </a:extLst>
          </p:cNvPr>
          <p:cNvSpPr>
            <a:spLocks noGrp="1"/>
          </p:cNvSpPr>
          <p:nvPr>
            <p:ph type="dt" sz="half" idx="10"/>
          </p:nvPr>
        </p:nvSpPr>
        <p:spPr/>
        <p:txBody>
          <a:bodyPr/>
          <a:lstStyle/>
          <a:p>
            <a:fld id="{FDAC13A7-51B4-004C-B832-215D2FE09364}" type="datetime1">
              <a:rPr lang="en-US" smtClean="0"/>
              <a:t>10/15/23</a:t>
            </a:fld>
            <a:endParaRPr lang="en-US"/>
          </a:p>
        </p:txBody>
      </p:sp>
      <p:sp>
        <p:nvSpPr>
          <p:cNvPr id="6" name="Footer Placeholder 5">
            <a:extLst>
              <a:ext uri="{FF2B5EF4-FFF2-40B4-BE49-F238E27FC236}">
                <a16:creationId xmlns:a16="http://schemas.microsoft.com/office/drawing/2014/main" id="{95CE06C7-FCEF-4140-BFEB-A4618FFB6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D1B65-D4B4-E04C-8F74-0413C76DCFEC}"/>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411843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D3E8-F4BD-1043-A88A-55D2D369DD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420E0D-8752-2F4B-A138-35BFF539A2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4ABC75-5179-BD4C-BACD-0B425F685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708B2D-AA04-5C4B-84E5-3F457263D2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C2AAA8-0436-7B47-B588-A46BF9CAC1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8129D-9494-014E-B651-5B32D4D2643A}"/>
              </a:ext>
            </a:extLst>
          </p:cNvPr>
          <p:cNvSpPr>
            <a:spLocks noGrp="1"/>
          </p:cNvSpPr>
          <p:nvPr>
            <p:ph type="dt" sz="half" idx="10"/>
          </p:nvPr>
        </p:nvSpPr>
        <p:spPr/>
        <p:txBody>
          <a:bodyPr/>
          <a:lstStyle/>
          <a:p>
            <a:fld id="{0287FA6E-F174-7948-B1D6-9D92B87C2BBA}" type="datetime1">
              <a:rPr lang="en-US" smtClean="0"/>
              <a:t>10/15/23</a:t>
            </a:fld>
            <a:endParaRPr lang="en-US"/>
          </a:p>
        </p:txBody>
      </p:sp>
      <p:sp>
        <p:nvSpPr>
          <p:cNvPr id="8" name="Footer Placeholder 7">
            <a:extLst>
              <a:ext uri="{FF2B5EF4-FFF2-40B4-BE49-F238E27FC236}">
                <a16:creationId xmlns:a16="http://schemas.microsoft.com/office/drawing/2014/main" id="{5669E402-7BEE-F847-8F2D-6223CFC268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A41F1E-0493-CC4F-B7D6-D10B7071BC15}"/>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2214270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2B44-72D5-F241-83AD-FBDD65C60F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73BEDA-3DB0-4B49-AC7A-81E3AD4D4F87}"/>
              </a:ext>
            </a:extLst>
          </p:cNvPr>
          <p:cNvSpPr>
            <a:spLocks noGrp="1"/>
          </p:cNvSpPr>
          <p:nvPr>
            <p:ph type="dt" sz="half" idx="10"/>
          </p:nvPr>
        </p:nvSpPr>
        <p:spPr/>
        <p:txBody>
          <a:bodyPr/>
          <a:lstStyle/>
          <a:p>
            <a:fld id="{5A42123C-5CCF-3F46-AD4F-A89E0E3BA545}" type="datetime1">
              <a:rPr lang="en-US" smtClean="0"/>
              <a:t>10/15/23</a:t>
            </a:fld>
            <a:endParaRPr lang="en-US"/>
          </a:p>
        </p:txBody>
      </p:sp>
      <p:sp>
        <p:nvSpPr>
          <p:cNvPr id="4" name="Footer Placeholder 3">
            <a:extLst>
              <a:ext uri="{FF2B5EF4-FFF2-40B4-BE49-F238E27FC236}">
                <a16:creationId xmlns:a16="http://schemas.microsoft.com/office/drawing/2014/main" id="{0993CD1C-4107-064D-8D67-DB0081BD97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027DDA-4A0D-6144-9E85-FE5E13B6D115}"/>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309881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C0EF74-413E-2C4D-B248-14D759168273}"/>
              </a:ext>
            </a:extLst>
          </p:cNvPr>
          <p:cNvSpPr>
            <a:spLocks noGrp="1"/>
          </p:cNvSpPr>
          <p:nvPr>
            <p:ph type="dt" sz="half" idx="10"/>
          </p:nvPr>
        </p:nvSpPr>
        <p:spPr/>
        <p:txBody>
          <a:bodyPr/>
          <a:lstStyle/>
          <a:p>
            <a:fld id="{4BBBCB6D-C085-414A-B5CE-89AFE9BFC8E9}" type="datetime1">
              <a:rPr lang="en-US" smtClean="0"/>
              <a:t>10/15/23</a:t>
            </a:fld>
            <a:endParaRPr lang="en-US"/>
          </a:p>
        </p:txBody>
      </p:sp>
      <p:sp>
        <p:nvSpPr>
          <p:cNvPr id="3" name="Footer Placeholder 2">
            <a:extLst>
              <a:ext uri="{FF2B5EF4-FFF2-40B4-BE49-F238E27FC236}">
                <a16:creationId xmlns:a16="http://schemas.microsoft.com/office/drawing/2014/main" id="{18ED249B-A33F-EF4A-9D7E-2AE002879A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C0DDDA-2EF4-1F44-980E-92C09D3671A9}"/>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205566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B411-2861-2140-8651-B38222401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DD3538-315C-C049-917D-954FD2245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24A87-A7C1-674B-999E-BF4A75336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83EC0-26DB-6E43-88B3-DFFA2FC25C81}"/>
              </a:ext>
            </a:extLst>
          </p:cNvPr>
          <p:cNvSpPr>
            <a:spLocks noGrp="1"/>
          </p:cNvSpPr>
          <p:nvPr>
            <p:ph type="dt" sz="half" idx="10"/>
          </p:nvPr>
        </p:nvSpPr>
        <p:spPr/>
        <p:txBody>
          <a:bodyPr/>
          <a:lstStyle/>
          <a:p>
            <a:fld id="{D9D2083E-D993-BC40-B32C-93BB518A7026}" type="datetime1">
              <a:rPr lang="en-US" smtClean="0"/>
              <a:t>10/15/23</a:t>
            </a:fld>
            <a:endParaRPr lang="en-US"/>
          </a:p>
        </p:txBody>
      </p:sp>
      <p:sp>
        <p:nvSpPr>
          <p:cNvPr id="6" name="Footer Placeholder 5">
            <a:extLst>
              <a:ext uri="{FF2B5EF4-FFF2-40B4-BE49-F238E27FC236}">
                <a16:creationId xmlns:a16="http://schemas.microsoft.com/office/drawing/2014/main" id="{D3CBF10D-016B-2B40-B30E-B6594CD09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E9ADB-4D9F-A542-B697-0455A21DF0AD}"/>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7047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AE5D-37B6-0246-9B72-14D450732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B5498F-B9E2-4E4B-974F-9D6970BCE8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D97319-EB88-FE45-B4C5-23E368547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48E22-508D-7F44-8C69-2B287234FE0C}"/>
              </a:ext>
            </a:extLst>
          </p:cNvPr>
          <p:cNvSpPr>
            <a:spLocks noGrp="1"/>
          </p:cNvSpPr>
          <p:nvPr>
            <p:ph type="dt" sz="half" idx="10"/>
          </p:nvPr>
        </p:nvSpPr>
        <p:spPr/>
        <p:txBody>
          <a:bodyPr/>
          <a:lstStyle/>
          <a:p>
            <a:fld id="{DD1FE53D-D278-D94C-A5CD-2764C5A434FC}" type="datetime1">
              <a:rPr lang="en-US" smtClean="0"/>
              <a:t>10/15/23</a:t>
            </a:fld>
            <a:endParaRPr lang="en-US"/>
          </a:p>
        </p:txBody>
      </p:sp>
      <p:sp>
        <p:nvSpPr>
          <p:cNvPr id="6" name="Footer Placeholder 5">
            <a:extLst>
              <a:ext uri="{FF2B5EF4-FFF2-40B4-BE49-F238E27FC236}">
                <a16:creationId xmlns:a16="http://schemas.microsoft.com/office/drawing/2014/main" id="{6FCCFE6A-A9BD-324D-A7FE-74C63FA76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8C361-8BBD-2E40-9094-FA2AD12BFDE9}"/>
              </a:ext>
            </a:extLst>
          </p:cNvPr>
          <p:cNvSpPr>
            <a:spLocks noGrp="1"/>
          </p:cNvSpPr>
          <p:nvPr>
            <p:ph type="sldNum" sz="quarter" idx="12"/>
          </p:nvPr>
        </p:nvSpPr>
        <p:spPr/>
        <p:txBody>
          <a:bodyPr/>
          <a:lstStyle/>
          <a:p>
            <a:fld id="{A5303E86-4143-1D42-92FA-A85D78DF591D}" type="slidenum">
              <a:rPr lang="en-US" smtClean="0"/>
              <a:t>‹#›</a:t>
            </a:fld>
            <a:endParaRPr lang="en-US"/>
          </a:p>
        </p:txBody>
      </p:sp>
    </p:spTree>
    <p:extLst>
      <p:ext uri="{BB962C8B-B14F-4D97-AF65-F5344CB8AC3E}">
        <p14:creationId xmlns:p14="http://schemas.microsoft.com/office/powerpoint/2010/main" val="419380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237104-55C8-8341-AB19-12214E1F0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A6FAD-C9A9-0342-A4E1-5942B2E0FA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479E-969E-3240-B63C-D69D62804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4BE90-1DAF-1849-AE07-A8013D5462A2}" type="datetime1">
              <a:rPr lang="en-US" smtClean="0"/>
              <a:t>10/15/23</a:t>
            </a:fld>
            <a:endParaRPr lang="en-US"/>
          </a:p>
        </p:txBody>
      </p:sp>
      <p:sp>
        <p:nvSpPr>
          <p:cNvPr id="5" name="Footer Placeholder 4">
            <a:extLst>
              <a:ext uri="{FF2B5EF4-FFF2-40B4-BE49-F238E27FC236}">
                <a16:creationId xmlns:a16="http://schemas.microsoft.com/office/drawing/2014/main" id="{9B8606B1-59FA-6540-80A5-1524580D41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2A12DF-5B83-6D43-8C2D-860A95101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03E86-4143-1D42-92FA-A85D78DF591D}" type="slidenum">
              <a:rPr lang="en-US" smtClean="0"/>
              <a:t>‹#›</a:t>
            </a:fld>
            <a:endParaRPr lang="en-US"/>
          </a:p>
        </p:txBody>
      </p:sp>
    </p:spTree>
    <p:extLst>
      <p:ext uri="{BB962C8B-B14F-4D97-AF65-F5344CB8AC3E}">
        <p14:creationId xmlns:p14="http://schemas.microsoft.com/office/powerpoint/2010/main" val="2076375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B60DC7-4DA9-FD42-B808-9D09656E858F}"/>
              </a:ext>
            </a:extLst>
          </p:cNvPr>
          <p:cNvSpPr>
            <a:spLocks noGrp="1"/>
          </p:cNvSpPr>
          <p:nvPr>
            <p:ph type="ctrTitle"/>
          </p:nvPr>
        </p:nvSpPr>
        <p:spPr>
          <a:xfrm>
            <a:off x="800100" y="190501"/>
            <a:ext cx="3333749" cy="2486024"/>
          </a:xfrm>
          <a:noFill/>
        </p:spPr>
        <p:txBody>
          <a:bodyPr vert="horz" lIns="91440" tIns="45720" rIns="91440" bIns="45720" rtlCol="0" anchor="ctr">
            <a:normAutofit/>
          </a:bodyPr>
          <a:lstStyle/>
          <a:p>
            <a:r>
              <a:rPr lang="en-US" sz="4400" dirty="0">
                <a:solidFill>
                  <a:schemeClr val="bg1"/>
                </a:solidFill>
                <a:latin typeface="DIN Condensed" pitchFamily="2" charset="0"/>
                <a:ea typeface="Silom" pitchFamily="2" charset="-34"/>
                <a:cs typeface="Consolas" panose="020B0609020204030204" pitchFamily="49" charset="0"/>
              </a:rPr>
              <a:t>CHAPTER 9</a:t>
            </a:r>
          </a:p>
        </p:txBody>
      </p:sp>
      <p:sp>
        <p:nvSpPr>
          <p:cNvPr id="5" name="TextBox 4">
            <a:extLst>
              <a:ext uri="{FF2B5EF4-FFF2-40B4-BE49-F238E27FC236}">
                <a16:creationId xmlns:a16="http://schemas.microsoft.com/office/drawing/2014/main" id="{713D18B2-78BB-944C-8CD3-0E30AD2D9375}"/>
              </a:ext>
            </a:extLst>
          </p:cNvPr>
          <p:cNvSpPr txBox="1"/>
          <p:nvPr/>
        </p:nvSpPr>
        <p:spPr>
          <a:xfrm>
            <a:off x="0" y="3734457"/>
            <a:ext cx="12192000" cy="1631216"/>
          </a:xfrm>
          <a:prstGeom prst="rect">
            <a:avLst/>
          </a:prstGeom>
          <a:noFill/>
        </p:spPr>
        <p:txBody>
          <a:bodyPr wrap="square" rtlCol="0">
            <a:spAutoFit/>
          </a:bodyPr>
          <a:lstStyle/>
          <a:p>
            <a:pPr algn="ctr"/>
            <a:r>
              <a:rPr lang="en-US" sz="6000" dirty="0">
                <a:solidFill>
                  <a:srgbClr val="FF0000"/>
                </a:solidFill>
                <a:latin typeface="DIN Condensed" pitchFamily="2" charset="0"/>
                <a:cs typeface="Consolas" panose="020B0609020204030204" pitchFamily="49" charset="0"/>
              </a:rPr>
              <a:t>AIRWAY MANAGEMENT</a:t>
            </a:r>
          </a:p>
          <a:p>
            <a:pPr algn="ctr"/>
            <a:r>
              <a:rPr lang="en-US" sz="4000" dirty="0">
                <a:solidFill>
                  <a:srgbClr val="FF0000"/>
                </a:solidFill>
                <a:latin typeface="DIN Condensed" pitchFamily="2" charset="0"/>
                <a:cs typeface="Consolas" panose="020B0609020204030204" pitchFamily="49" charset="0"/>
              </a:rPr>
              <a:t>By Isaiah Bennett </a:t>
            </a:r>
          </a:p>
        </p:txBody>
      </p:sp>
      <p:pic>
        <p:nvPicPr>
          <p:cNvPr id="12" name="Picture 11">
            <a:extLst>
              <a:ext uri="{FF2B5EF4-FFF2-40B4-BE49-F238E27FC236}">
                <a16:creationId xmlns:a16="http://schemas.microsoft.com/office/drawing/2014/main" id="{6BB617FB-7411-9944-BEFF-322377DE0F68}"/>
              </a:ext>
            </a:extLst>
          </p:cNvPr>
          <p:cNvPicPr>
            <a:picLocks noChangeAspect="1"/>
          </p:cNvPicPr>
          <p:nvPr/>
        </p:nvPicPr>
        <p:blipFill>
          <a:blip r:embed="rId3"/>
          <a:stretch>
            <a:fillRect/>
          </a:stretch>
        </p:blipFill>
        <p:spPr>
          <a:xfrm>
            <a:off x="8341962" y="25044"/>
            <a:ext cx="3239132" cy="3509060"/>
          </a:xfrm>
          <a:prstGeom prst="rect">
            <a:avLst/>
          </a:prstGeom>
        </p:spPr>
      </p:pic>
    </p:spTree>
    <p:extLst>
      <p:ext uri="{BB962C8B-B14F-4D97-AF65-F5344CB8AC3E}">
        <p14:creationId xmlns:p14="http://schemas.microsoft.com/office/powerpoint/2010/main" val="3918565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609A-B856-6E4D-8375-6BA7BEB1DD81}"/>
              </a:ext>
            </a:extLst>
          </p:cNvPr>
          <p:cNvSpPr>
            <a:spLocks noGrp="1"/>
          </p:cNvSpPr>
          <p:nvPr>
            <p:ph type="title"/>
          </p:nvPr>
        </p:nvSpPr>
        <p:spPr>
          <a:xfrm>
            <a:off x="406395" y="-58737"/>
            <a:ext cx="10515600" cy="1325563"/>
          </a:xfrm>
        </p:spPr>
        <p:txBody>
          <a:bodyPr/>
          <a:lstStyle/>
          <a:p>
            <a:r>
              <a:rPr lang="en-US" u="sng" dirty="0">
                <a:latin typeface="DIN Condensed" pitchFamily="2" charset="0"/>
              </a:rPr>
              <a:t>Finger Sweep</a:t>
            </a:r>
          </a:p>
        </p:txBody>
      </p:sp>
      <p:sp>
        <p:nvSpPr>
          <p:cNvPr id="3" name="Content Placeholder 2">
            <a:extLst>
              <a:ext uri="{FF2B5EF4-FFF2-40B4-BE49-F238E27FC236}">
                <a16:creationId xmlns:a16="http://schemas.microsoft.com/office/drawing/2014/main" id="{BD666085-A1C3-3A4C-AD33-1F84A502783E}"/>
              </a:ext>
            </a:extLst>
          </p:cNvPr>
          <p:cNvSpPr>
            <a:spLocks noGrp="1"/>
          </p:cNvSpPr>
          <p:nvPr>
            <p:ph idx="1"/>
          </p:nvPr>
        </p:nvSpPr>
        <p:spPr>
          <a:xfrm>
            <a:off x="558794" y="982398"/>
            <a:ext cx="7738536" cy="4351338"/>
          </a:xfrm>
        </p:spPr>
        <p:txBody>
          <a:bodyPr>
            <a:noAutofit/>
          </a:bodyPr>
          <a:lstStyle/>
          <a:p>
            <a:pPr marL="514350" indent="-514350">
              <a:lnSpc>
                <a:spcPct val="150000"/>
              </a:lnSpc>
              <a:buFont typeface="+mj-lt"/>
              <a:buAutoNum type="arabicPeriod"/>
            </a:pPr>
            <a:r>
              <a:rPr lang="en-US" sz="3200" dirty="0">
                <a:solidFill>
                  <a:schemeClr val="tx2"/>
                </a:solidFill>
                <a:latin typeface="DIN Condensed" pitchFamily="2" charset="0"/>
              </a:rPr>
              <a:t>Open the patient’s mouth using the crossed finger technique</a:t>
            </a:r>
          </a:p>
          <a:p>
            <a:pPr marL="514350" indent="-514350">
              <a:lnSpc>
                <a:spcPct val="150000"/>
              </a:lnSpc>
              <a:buFont typeface="+mj-lt"/>
              <a:buAutoNum type="arabicPeriod"/>
            </a:pPr>
            <a:r>
              <a:rPr lang="en-US" sz="3200" dirty="0">
                <a:solidFill>
                  <a:schemeClr val="tx2"/>
                </a:solidFill>
                <a:latin typeface="DIN Condensed" pitchFamily="2" charset="0"/>
              </a:rPr>
              <a:t>Insert your gloved index finger into the patient’s mouth so that the tip of your finger is behind and/or beneath the foreign object</a:t>
            </a:r>
          </a:p>
          <a:p>
            <a:pPr marL="514350" indent="-514350">
              <a:lnSpc>
                <a:spcPct val="150000"/>
              </a:lnSpc>
              <a:buFont typeface="+mj-lt"/>
              <a:buAutoNum type="arabicPeriod"/>
            </a:pPr>
            <a:r>
              <a:rPr lang="en-US" sz="3200" dirty="0">
                <a:solidFill>
                  <a:schemeClr val="tx2"/>
                </a:solidFill>
                <a:latin typeface="DIN Condensed" pitchFamily="2" charset="0"/>
              </a:rPr>
              <a:t>Curve your finger into a hook and remove the object</a:t>
            </a:r>
          </a:p>
          <a:p>
            <a:pPr marL="514350" indent="-514350">
              <a:lnSpc>
                <a:spcPct val="150000"/>
              </a:lnSpc>
              <a:buFont typeface="+mj-lt"/>
              <a:buAutoNum type="arabicPeriod"/>
            </a:pPr>
            <a:r>
              <a:rPr lang="en-US" sz="3200" dirty="0">
                <a:solidFill>
                  <a:schemeClr val="tx2"/>
                </a:solidFill>
                <a:latin typeface="DIN Condensed" pitchFamily="2" charset="0"/>
              </a:rPr>
              <a:t>Repeat until airway is completely cleared</a:t>
            </a:r>
          </a:p>
        </p:txBody>
      </p:sp>
      <p:sp>
        <p:nvSpPr>
          <p:cNvPr id="4" name="Slide Number Placeholder 3">
            <a:extLst>
              <a:ext uri="{FF2B5EF4-FFF2-40B4-BE49-F238E27FC236}">
                <a16:creationId xmlns:a16="http://schemas.microsoft.com/office/drawing/2014/main" id="{9B0F2B7D-5AEE-6B4B-A10F-8EC3562D19B4}"/>
              </a:ext>
            </a:extLst>
          </p:cNvPr>
          <p:cNvSpPr>
            <a:spLocks noGrp="1"/>
          </p:cNvSpPr>
          <p:nvPr>
            <p:ph type="sldNum" sz="quarter" idx="12"/>
          </p:nvPr>
        </p:nvSpPr>
        <p:spPr/>
        <p:txBody>
          <a:bodyPr/>
          <a:lstStyle/>
          <a:p>
            <a:fld id="{A5303E86-4143-1D42-92FA-A85D78DF591D}" type="slidenum">
              <a:rPr lang="en-US" smtClean="0"/>
              <a:t>10</a:t>
            </a:fld>
            <a:endParaRPr lang="en-US"/>
          </a:p>
        </p:txBody>
      </p:sp>
    </p:spTree>
    <p:extLst>
      <p:ext uri="{BB962C8B-B14F-4D97-AF65-F5344CB8AC3E}">
        <p14:creationId xmlns:p14="http://schemas.microsoft.com/office/powerpoint/2010/main" val="137146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A4D4-FCDC-6146-B964-4E369509E1B3}"/>
              </a:ext>
            </a:extLst>
          </p:cNvPr>
          <p:cNvSpPr>
            <a:spLocks noGrp="1"/>
          </p:cNvSpPr>
          <p:nvPr>
            <p:ph type="title"/>
          </p:nvPr>
        </p:nvSpPr>
        <p:spPr/>
        <p:txBody>
          <a:bodyPr/>
          <a:lstStyle/>
          <a:p>
            <a:r>
              <a:rPr lang="en-US" u="sng" dirty="0">
                <a:solidFill>
                  <a:schemeClr val="bg2"/>
                </a:solidFill>
                <a:latin typeface="DIN Condensed" pitchFamily="2" charset="0"/>
              </a:rPr>
              <a:t>Suction</a:t>
            </a:r>
          </a:p>
        </p:txBody>
      </p:sp>
      <p:sp>
        <p:nvSpPr>
          <p:cNvPr id="3" name="Content Placeholder 2">
            <a:extLst>
              <a:ext uri="{FF2B5EF4-FFF2-40B4-BE49-F238E27FC236}">
                <a16:creationId xmlns:a16="http://schemas.microsoft.com/office/drawing/2014/main" id="{2729B4AF-6A66-F04D-8D3F-99BBC2E1904B}"/>
              </a:ext>
            </a:extLst>
          </p:cNvPr>
          <p:cNvSpPr>
            <a:spLocks noGrp="1"/>
          </p:cNvSpPr>
          <p:nvPr>
            <p:ph idx="1"/>
          </p:nvPr>
        </p:nvSpPr>
        <p:spPr>
          <a:xfrm>
            <a:off x="1024466" y="1470025"/>
            <a:ext cx="10515600" cy="4351338"/>
          </a:xfrm>
        </p:spPr>
        <p:txBody>
          <a:bodyPr/>
          <a:lstStyle/>
          <a:p>
            <a:r>
              <a:rPr lang="en-US" dirty="0">
                <a:solidFill>
                  <a:schemeClr val="tx2"/>
                </a:solidFill>
                <a:latin typeface="DIN Condensed" pitchFamily="2" charset="0"/>
              </a:rPr>
              <a:t>Do not insert suction further than you can see</a:t>
            </a:r>
          </a:p>
          <a:p>
            <a:r>
              <a:rPr lang="en-US" dirty="0">
                <a:solidFill>
                  <a:schemeClr val="tx2"/>
                </a:solidFill>
                <a:latin typeface="DIN Condensed" pitchFamily="2" charset="0"/>
              </a:rPr>
              <a:t>Suction in a side to side or circular motion</a:t>
            </a:r>
          </a:p>
          <a:p>
            <a:r>
              <a:rPr lang="en-US" dirty="0">
                <a:solidFill>
                  <a:schemeClr val="tx2"/>
                </a:solidFill>
                <a:latin typeface="DIN Condensed" pitchFamily="2" charset="0"/>
              </a:rPr>
              <a:t>Do not suction for more than 10-15 seconds at a time (5-10 for a child)</a:t>
            </a:r>
          </a:p>
          <a:p>
            <a:endParaRPr lang="en-US" dirty="0">
              <a:solidFill>
                <a:schemeClr val="tx2"/>
              </a:solidFill>
              <a:latin typeface="DIN Condensed" pitchFamily="2" charset="0"/>
            </a:endParaRPr>
          </a:p>
        </p:txBody>
      </p:sp>
      <p:sp>
        <p:nvSpPr>
          <p:cNvPr id="4" name="Slide Number Placeholder 3">
            <a:extLst>
              <a:ext uri="{FF2B5EF4-FFF2-40B4-BE49-F238E27FC236}">
                <a16:creationId xmlns:a16="http://schemas.microsoft.com/office/drawing/2014/main" id="{A33570C0-AE39-7A42-A666-8D6033C647A8}"/>
              </a:ext>
            </a:extLst>
          </p:cNvPr>
          <p:cNvSpPr>
            <a:spLocks noGrp="1"/>
          </p:cNvSpPr>
          <p:nvPr>
            <p:ph type="sldNum" sz="quarter" idx="12"/>
          </p:nvPr>
        </p:nvSpPr>
        <p:spPr/>
        <p:txBody>
          <a:bodyPr/>
          <a:lstStyle/>
          <a:p>
            <a:fld id="{A5303E86-4143-1D42-92FA-A85D78DF591D}" type="slidenum">
              <a:rPr lang="en-US" smtClean="0"/>
              <a:t>11</a:t>
            </a:fld>
            <a:endParaRPr lang="en-US"/>
          </a:p>
        </p:txBody>
      </p:sp>
      <p:pic>
        <p:nvPicPr>
          <p:cNvPr id="5" name="Picture 4">
            <a:extLst>
              <a:ext uri="{FF2B5EF4-FFF2-40B4-BE49-F238E27FC236}">
                <a16:creationId xmlns:a16="http://schemas.microsoft.com/office/drawing/2014/main" id="{C9281BDD-1BB0-EF4D-8F54-B1AFA7C15B86}"/>
              </a:ext>
            </a:extLst>
          </p:cNvPr>
          <p:cNvPicPr>
            <a:picLocks noChangeAspect="1"/>
          </p:cNvPicPr>
          <p:nvPr/>
        </p:nvPicPr>
        <p:blipFill>
          <a:blip r:embed="rId3"/>
          <a:stretch>
            <a:fillRect/>
          </a:stretch>
        </p:blipFill>
        <p:spPr>
          <a:xfrm>
            <a:off x="2679700" y="3071812"/>
            <a:ext cx="6832600" cy="3467100"/>
          </a:xfrm>
          <a:prstGeom prst="rect">
            <a:avLst/>
          </a:prstGeom>
        </p:spPr>
      </p:pic>
    </p:spTree>
    <p:extLst>
      <p:ext uri="{BB962C8B-B14F-4D97-AF65-F5344CB8AC3E}">
        <p14:creationId xmlns:p14="http://schemas.microsoft.com/office/powerpoint/2010/main" val="2208109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A3E15-B939-E047-B319-8B8FD7B82730}"/>
              </a:ext>
            </a:extLst>
          </p:cNvPr>
          <p:cNvSpPr>
            <a:spLocks noGrp="1"/>
          </p:cNvSpPr>
          <p:nvPr>
            <p:ph type="title"/>
          </p:nvPr>
        </p:nvSpPr>
        <p:spPr>
          <a:xfrm>
            <a:off x="414867" y="306122"/>
            <a:ext cx="10515600" cy="1325563"/>
          </a:xfrm>
        </p:spPr>
        <p:txBody>
          <a:bodyPr/>
          <a:lstStyle/>
          <a:p>
            <a:r>
              <a:rPr lang="en-US" u="sng" dirty="0">
                <a:latin typeface="DIN Condensed" pitchFamily="2" charset="0"/>
              </a:rPr>
              <a:t>Keeping Airway Open and Clear</a:t>
            </a:r>
          </a:p>
        </p:txBody>
      </p:sp>
      <p:sp>
        <p:nvSpPr>
          <p:cNvPr id="3" name="Content Placeholder 2">
            <a:extLst>
              <a:ext uri="{FF2B5EF4-FFF2-40B4-BE49-F238E27FC236}">
                <a16:creationId xmlns:a16="http://schemas.microsoft.com/office/drawing/2014/main" id="{CD37E224-7EBA-1344-85E4-D7AA54F7B2F7}"/>
              </a:ext>
            </a:extLst>
          </p:cNvPr>
          <p:cNvSpPr>
            <a:spLocks noGrp="1"/>
          </p:cNvSpPr>
          <p:nvPr>
            <p:ph idx="1"/>
          </p:nvPr>
        </p:nvSpPr>
        <p:spPr>
          <a:xfrm>
            <a:off x="838200" y="1503891"/>
            <a:ext cx="4780522" cy="4351338"/>
          </a:xfrm>
        </p:spPr>
        <p:txBody>
          <a:bodyPr/>
          <a:lstStyle/>
          <a:p>
            <a:r>
              <a:rPr lang="en-US" dirty="0">
                <a:solidFill>
                  <a:schemeClr val="tx2"/>
                </a:solidFill>
                <a:latin typeface="DIN Condensed" pitchFamily="2" charset="0"/>
              </a:rPr>
              <a:t>Recovery position</a:t>
            </a:r>
          </a:p>
          <a:p>
            <a:r>
              <a:rPr lang="en-US" dirty="0">
                <a:solidFill>
                  <a:schemeClr val="tx2"/>
                </a:solidFill>
                <a:latin typeface="DIN Condensed" pitchFamily="2" charset="0"/>
              </a:rPr>
              <a:t>Airway adjuncts </a:t>
            </a:r>
            <a:r>
              <a:rPr lang="en-US" sz="2000" dirty="0">
                <a:solidFill>
                  <a:schemeClr val="tx2"/>
                </a:solidFill>
                <a:latin typeface="DIN Condensed" pitchFamily="2" charset="0"/>
              </a:rPr>
              <a:t>(good table on page 300 of textbook)</a:t>
            </a:r>
          </a:p>
          <a:p>
            <a:pPr lvl="1"/>
            <a:r>
              <a:rPr lang="en-US" dirty="0">
                <a:solidFill>
                  <a:schemeClr val="tx2"/>
                </a:solidFill>
                <a:latin typeface="DIN Condensed" pitchFamily="2" charset="0"/>
              </a:rPr>
              <a:t>Nasopharyngeal Airway (NPA)</a:t>
            </a:r>
          </a:p>
          <a:p>
            <a:pPr lvl="1"/>
            <a:r>
              <a:rPr lang="en-US" dirty="0">
                <a:solidFill>
                  <a:schemeClr val="tx2"/>
                </a:solidFill>
                <a:latin typeface="DIN Condensed" pitchFamily="2" charset="0"/>
              </a:rPr>
              <a:t>Oropharyngeal Airway (OPA)</a:t>
            </a:r>
          </a:p>
          <a:p>
            <a:pPr lvl="1"/>
            <a:endParaRPr lang="en-US" dirty="0">
              <a:solidFill>
                <a:schemeClr val="tx2"/>
              </a:solidFill>
              <a:latin typeface="DIN Condensed" pitchFamily="2" charset="0"/>
            </a:endParaRPr>
          </a:p>
        </p:txBody>
      </p:sp>
      <p:sp>
        <p:nvSpPr>
          <p:cNvPr id="4" name="Slide Number Placeholder 3">
            <a:extLst>
              <a:ext uri="{FF2B5EF4-FFF2-40B4-BE49-F238E27FC236}">
                <a16:creationId xmlns:a16="http://schemas.microsoft.com/office/drawing/2014/main" id="{05CD055B-739C-984D-A62B-C71B07C56963}"/>
              </a:ext>
            </a:extLst>
          </p:cNvPr>
          <p:cNvSpPr>
            <a:spLocks noGrp="1"/>
          </p:cNvSpPr>
          <p:nvPr>
            <p:ph type="sldNum" sz="quarter" idx="12"/>
          </p:nvPr>
        </p:nvSpPr>
        <p:spPr/>
        <p:txBody>
          <a:bodyPr/>
          <a:lstStyle/>
          <a:p>
            <a:fld id="{A5303E86-4143-1D42-92FA-A85D78DF591D}" type="slidenum">
              <a:rPr lang="en-US" smtClean="0"/>
              <a:t>12</a:t>
            </a:fld>
            <a:endParaRPr lang="en-US"/>
          </a:p>
        </p:txBody>
      </p:sp>
      <p:pic>
        <p:nvPicPr>
          <p:cNvPr id="10" name="Picture 9">
            <a:extLst>
              <a:ext uri="{FF2B5EF4-FFF2-40B4-BE49-F238E27FC236}">
                <a16:creationId xmlns:a16="http://schemas.microsoft.com/office/drawing/2014/main" id="{1C7824BA-7F63-A146-91E1-A4B3BFB841FA}"/>
              </a:ext>
            </a:extLst>
          </p:cNvPr>
          <p:cNvPicPr>
            <a:picLocks noChangeAspect="1"/>
          </p:cNvPicPr>
          <p:nvPr/>
        </p:nvPicPr>
        <p:blipFill>
          <a:blip r:embed="rId3"/>
          <a:stretch>
            <a:fillRect/>
          </a:stretch>
        </p:blipFill>
        <p:spPr>
          <a:xfrm>
            <a:off x="5618722" y="1199070"/>
            <a:ext cx="5818700" cy="5352808"/>
          </a:xfrm>
          <a:prstGeom prst="rect">
            <a:avLst/>
          </a:prstGeom>
        </p:spPr>
      </p:pic>
      <p:sp>
        <p:nvSpPr>
          <p:cNvPr id="11" name="Rectangle 10">
            <a:extLst>
              <a:ext uri="{FF2B5EF4-FFF2-40B4-BE49-F238E27FC236}">
                <a16:creationId xmlns:a16="http://schemas.microsoft.com/office/drawing/2014/main" id="{35711C3E-7476-2242-999F-0117784E4D79}"/>
              </a:ext>
            </a:extLst>
          </p:cNvPr>
          <p:cNvSpPr/>
          <p:nvPr/>
        </p:nvSpPr>
        <p:spPr>
          <a:xfrm>
            <a:off x="5492761" y="1220872"/>
            <a:ext cx="3117839" cy="14801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9173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EEBB8-BAD7-2545-8C51-6D23DB1D4B3D}"/>
              </a:ext>
            </a:extLst>
          </p:cNvPr>
          <p:cNvSpPr>
            <a:spLocks noGrp="1"/>
          </p:cNvSpPr>
          <p:nvPr>
            <p:ph type="title"/>
          </p:nvPr>
        </p:nvSpPr>
        <p:spPr>
          <a:xfrm>
            <a:off x="838200" y="176212"/>
            <a:ext cx="10515600" cy="1325563"/>
          </a:xfrm>
        </p:spPr>
        <p:txBody>
          <a:bodyPr/>
          <a:lstStyle/>
          <a:p>
            <a:r>
              <a:rPr lang="en-US" u="sng" dirty="0">
                <a:solidFill>
                  <a:schemeClr val="bg2"/>
                </a:solidFill>
                <a:latin typeface="DIN Condensed" pitchFamily="2" charset="0"/>
              </a:rPr>
              <a:t>Nasopharyngeal Airway (NPA)</a:t>
            </a:r>
          </a:p>
        </p:txBody>
      </p:sp>
      <p:sp>
        <p:nvSpPr>
          <p:cNvPr id="3" name="Content Placeholder 2">
            <a:extLst>
              <a:ext uri="{FF2B5EF4-FFF2-40B4-BE49-F238E27FC236}">
                <a16:creationId xmlns:a16="http://schemas.microsoft.com/office/drawing/2014/main" id="{B5504BEF-08F6-A747-BE77-80D16CDF836D}"/>
              </a:ext>
            </a:extLst>
          </p:cNvPr>
          <p:cNvSpPr>
            <a:spLocks noGrp="1"/>
          </p:cNvSpPr>
          <p:nvPr>
            <p:ph idx="1"/>
          </p:nvPr>
        </p:nvSpPr>
        <p:spPr>
          <a:xfrm>
            <a:off x="838200" y="1253331"/>
            <a:ext cx="11010900" cy="4351338"/>
          </a:xfrm>
        </p:spPr>
        <p:txBody>
          <a:bodyPr/>
          <a:lstStyle/>
          <a:p>
            <a:pPr>
              <a:lnSpc>
                <a:spcPct val="150000"/>
              </a:lnSpc>
            </a:pPr>
            <a:r>
              <a:rPr lang="en-US" dirty="0">
                <a:solidFill>
                  <a:schemeClr val="tx2"/>
                </a:solidFill>
                <a:latin typeface="DIN Condensed" pitchFamily="2" charset="0"/>
              </a:rPr>
              <a:t>Flexible tube that is inserted into the nasopharynx</a:t>
            </a:r>
          </a:p>
          <a:p>
            <a:pPr>
              <a:lnSpc>
                <a:spcPct val="150000"/>
              </a:lnSpc>
            </a:pPr>
            <a:r>
              <a:rPr lang="en-US" dirty="0">
                <a:solidFill>
                  <a:schemeClr val="tx2"/>
                </a:solidFill>
                <a:latin typeface="DIN Condensed" pitchFamily="2" charset="0"/>
              </a:rPr>
              <a:t>Can be used in responsive patients and patients with in-tact gag reflexes</a:t>
            </a:r>
          </a:p>
          <a:p>
            <a:pPr>
              <a:lnSpc>
                <a:spcPct val="150000"/>
              </a:lnSpc>
            </a:pPr>
            <a:r>
              <a:rPr lang="en-US" dirty="0">
                <a:solidFill>
                  <a:schemeClr val="tx2"/>
                </a:solidFill>
                <a:latin typeface="DIN Condensed" pitchFamily="2" charset="0"/>
              </a:rPr>
              <a:t>Used for patients with oral injuries and airway compromise or are having a seizure</a:t>
            </a:r>
          </a:p>
          <a:p>
            <a:pPr>
              <a:lnSpc>
                <a:spcPct val="150000"/>
              </a:lnSpc>
            </a:pPr>
            <a:r>
              <a:rPr lang="en-US" dirty="0">
                <a:solidFill>
                  <a:schemeClr val="tx2"/>
                </a:solidFill>
                <a:latin typeface="DIN Condensed" pitchFamily="2" charset="0"/>
              </a:rPr>
              <a:t>Do not use for patients with massive head injuries due to possible aggravation of the injury and/or damage to the nose</a:t>
            </a:r>
          </a:p>
          <a:p>
            <a:endParaRPr lang="en-US" dirty="0">
              <a:solidFill>
                <a:schemeClr val="tx2"/>
              </a:solidFill>
              <a:latin typeface="DIN Condensed" pitchFamily="2" charset="0"/>
            </a:endParaRPr>
          </a:p>
        </p:txBody>
      </p:sp>
      <p:sp>
        <p:nvSpPr>
          <p:cNvPr id="4" name="Slide Number Placeholder 3">
            <a:extLst>
              <a:ext uri="{FF2B5EF4-FFF2-40B4-BE49-F238E27FC236}">
                <a16:creationId xmlns:a16="http://schemas.microsoft.com/office/drawing/2014/main" id="{0427D28D-6079-7340-B7FE-89ADB6469EC9}"/>
              </a:ext>
            </a:extLst>
          </p:cNvPr>
          <p:cNvSpPr>
            <a:spLocks noGrp="1"/>
          </p:cNvSpPr>
          <p:nvPr>
            <p:ph type="sldNum" sz="quarter" idx="12"/>
          </p:nvPr>
        </p:nvSpPr>
        <p:spPr/>
        <p:txBody>
          <a:bodyPr/>
          <a:lstStyle/>
          <a:p>
            <a:fld id="{A5303E86-4143-1D42-92FA-A85D78DF591D}" type="slidenum">
              <a:rPr lang="en-US" smtClean="0"/>
              <a:t>13</a:t>
            </a:fld>
            <a:endParaRPr lang="en-US"/>
          </a:p>
        </p:txBody>
      </p:sp>
      <p:pic>
        <p:nvPicPr>
          <p:cNvPr id="1026" name="Picture 2" descr="Image result for nasopharyngeal airway (npa)">
            <a:extLst>
              <a:ext uri="{FF2B5EF4-FFF2-40B4-BE49-F238E27FC236}">
                <a16:creationId xmlns:a16="http://schemas.microsoft.com/office/drawing/2014/main" id="{5F59D96A-E1FD-6440-8307-9B14F10B12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06" b="29611"/>
          <a:stretch/>
        </p:blipFill>
        <p:spPr bwMode="auto">
          <a:xfrm>
            <a:off x="5088334" y="4406785"/>
            <a:ext cx="4589066" cy="194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916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28D9-7B15-D04A-9FA5-1080836CAAF0}"/>
              </a:ext>
            </a:extLst>
          </p:cNvPr>
          <p:cNvSpPr>
            <a:spLocks noGrp="1"/>
          </p:cNvSpPr>
          <p:nvPr>
            <p:ph type="title"/>
          </p:nvPr>
        </p:nvSpPr>
        <p:spPr>
          <a:xfrm>
            <a:off x="571500" y="136525"/>
            <a:ext cx="10515600" cy="1325563"/>
          </a:xfrm>
        </p:spPr>
        <p:txBody>
          <a:bodyPr>
            <a:normAutofit/>
          </a:bodyPr>
          <a:lstStyle/>
          <a:p>
            <a:r>
              <a:rPr lang="en-US" sz="4800" u="sng" dirty="0">
                <a:latin typeface="DIN Condensed" pitchFamily="2" charset="0"/>
              </a:rPr>
              <a:t>Inserting an NPA</a:t>
            </a:r>
          </a:p>
        </p:txBody>
      </p:sp>
      <p:sp>
        <p:nvSpPr>
          <p:cNvPr id="3" name="Content Placeholder 2">
            <a:extLst>
              <a:ext uri="{FF2B5EF4-FFF2-40B4-BE49-F238E27FC236}">
                <a16:creationId xmlns:a16="http://schemas.microsoft.com/office/drawing/2014/main" id="{AE54C63D-0197-6D40-9523-3C64D683164A}"/>
              </a:ext>
            </a:extLst>
          </p:cNvPr>
          <p:cNvSpPr>
            <a:spLocks noGrp="1"/>
          </p:cNvSpPr>
          <p:nvPr>
            <p:ph idx="1"/>
          </p:nvPr>
        </p:nvSpPr>
        <p:spPr>
          <a:xfrm>
            <a:off x="1104900" y="1279525"/>
            <a:ext cx="10515600" cy="4957763"/>
          </a:xfrm>
        </p:spPr>
        <p:txBody>
          <a:bodyPr/>
          <a:lstStyle/>
          <a:p>
            <a:pPr marL="0" indent="0">
              <a:lnSpc>
                <a:spcPct val="150000"/>
              </a:lnSpc>
              <a:buNone/>
            </a:pPr>
            <a:r>
              <a:rPr lang="en-US" dirty="0">
                <a:solidFill>
                  <a:schemeClr val="bg2"/>
                </a:solidFill>
                <a:latin typeface="DIN Condensed" pitchFamily="2" charset="0"/>
              </a:rPr>
              <a:t>S: </a:t>
            </a:r>
            <a:r>
              <a:rPr lang="en-US" dirty="0">
                <a:solidFill>
                  <a:srgbClr val="000000"/>
                </a:solidFill>
                <a:latin typeface="DIN Condensed" pitchFamily="2" charset="0"/>
              </a:rPr>
              <a:t>Size the NPA</a:t>
            </a:r>
          </a:p>
          <a:p>
            <a:pPr marL="0" indent="0">
              <a:lnSpc>
                <a:spcPct val="150000"/>
              </a:lnSpc>
              <a:buNone/>
            </a:pPr>
            <a:r>
              <a:rPr lang="en-US" dirty="0">
                <a:solidFill>
                  <a:schemeClr val="bg2"/>
                </a:solidFill>
                <a:latin typeface="DIN Condensed" pitchFamily="2" charset="0"/>
              </a:rPr>
              <a:t>L: </a:t>
            </a:r>
            <a:r>
              <a:rPr lang="en-US" dirty="0">
                <a:solidFill>
                  <a:srgbClr val="000000"/>
                </a:solidFill>
                <a:latin typeface="DIN Condensed" pitchFamily="2" charset="0"/>
              </a:rPr>
              <a:t>Lubricate the NPA</a:t>
            </a:r>
          </a:p>
          <a:p>
            <a:pPr marL="0" indent="0">
              <a:lnSpc>
                <a:spcPct val="150000"/>
              </a:lnSpc>
              <a:buNone/>
            </a:pPr>
            <a:r>
              <a:rPr lang="en-US" dirty="0">
                <a:solidFill>
                  <a:schemeClr val="bg2"/>
                </a:solidFill>
                <a:latin typeface="DIN Condensed" pitchFamily="2" charset="0"/>
              </a:rPr>
              <a:t>I: </a:t>
            </a:r>
            <a:r>
              <a:rPr lang="en-US" dirty="0">
                <a:solidFill>
                  <a:srgbClr val="000000"/>
                </a:solidFill>
                <a:latin typeface="DIN Condensed" pitchFamily="2" charset="0"/>
              </a:rPr>
              <a:t>Insert the NPA</a:t>
            </a:r>
          </a:p>
          <a:p>
            <a:pPr marL="0" indent="0">
              <a:lnSpc>
                <a:spcPct val="150000"/>
              </a:lnSpc>
              <a:buNone/>
            </a:pPr>
            <a:r>
              <a:rPr lang="en-US" dirty="0">
                <a:solidFill>
                  <a:schemeClr val="bg2"/>
                </a:solidFill>
                <a:latin typeface="DIN Condensed" pitchFamily="2" charset="0"/>
              </a:rPr>
              <a:t>C: </a:t>
            </a:r>
            <a:r>
              <a:rPr lang="en-US" dirty="0">
                <a:solidFill>
                  <a:srgbClr val="000000"/>
                </a:solidFill>
                <a:latin typeface="DIN Condensed" pitchFamily="2" charset="0"/>
              </a:rPr>
              <a:t>Check the adjunct</a:t>
            </a:r>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E17283F-7A08-1F4F-8824-C9A74E93623E}"/>
              </a:ext>
            </a:extLst>
          </p:cNvPr>
          <p:cNvSpPr>
            <a:spLocks noGrp="1"/>
          </p:cNvSpPr>
          <p:nvPr>
            <p:ph type="sldNum" sz="quarter" idx="12"/>
          </p:nvPr>
        </p:nvSpPr>
        <p:spPr/>
        <p:txBody>
          <a:bodyPr/>
          <a:lstStyle/>
          <a:p>
            <a:fld id="{A5303E86-4143-1D42-92FA-A85D78DF591D}" type="slidenum">
              <a:rPr lang="en-US" smtClean="0"/>
              <a:t>14</a:t>
            </a:fld>
            <a:endParaRPr lang="en-US"/>
          </a:p>
        </p:txBody>
      </p:sp>
      <p:pic>
        <p:nvPicPr>
          <p:cNvPr id="7" name="Picture 6">
            <a:extLst>
              <a:ext uri="{FF2B5EF4-FFF2-40B4-BE49-F238E27FC236}">
                <a16:creationId xmlns:a16="http://schemas.microsoft.com/office/drawing/2014/main" id="{AAB2BF09-2956-2245-A136-71BF225A6DB6}"/>
              </a:ext>
            </a:extLst>
          </p:cNvPr>
          <p:cNvPicPr>
            <a:picLocks noChangeAspect="1"/>
          </p:cNvPicPr>
          <p:nvPr/>
        </p:nvPicPr>
        <p:blipFill>
          <a:blip r:embed="rId3"/>
          <a:stretch>
            <a:fillRect/>
          </a:stretch>
        </p:blipFill>
        <p:spPr>
          <a:xfrm>
            <a:off x="4568702" y="1462088"/>
            <a:ext cx="5800848" cy="4897437"/>
          </a:xfrm>
          <a:prstGeom prst="rect">
            <a:avLst/>
          </a:prstGeom>
        </p:spPr>
      </p:pic>
    </p:spTree>
    <p:extLst>
      <p:ext uri="{BB962C8B-B14F-4D97-AF65-F5344CB8AC3E}">
        <p14:creationId xmlns:p14="http://schemas.microsoft.com/office/powerpoint/2010/main" val="102873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A414-F9A4-1A4A-8FB5-B66D3240546E}"/>
              </a:ext>
            </a:extLst>
          </p:cNvPr>
          <p:cNvSpPr>
            <a:spLocks noGrp="1"/>
          </p:cNvSpPr>
          <p:nvPr>
            <p:ph type="title"/>
          </p:nvPr>
        </p:nvSpPr>
        <p:spPr/>
        <p:txBody>
          <a:bodyPr/>
          <a:lstStyle/>
          <a:p>
            <a:r>
              <a:rPr lang="en-US" u="sng" dirty="0">
                <a:solidFill>
                  <a:schemeClr val="bg2"/>
                </a:solidFill>
                <a:latin typeface="DIN Condensed" pitchFamily="2" charset="0"/>
              </a:rPr>
              <a:t>Oropharyngeal Airway (OPA)</a:t>
            </a:r>
          </a:p>
        </p:txBody>
      </p:sp>
      <p:sp>
        <p:nvSpPr>
          <p:cNvPr id="3" name="Content Placeholder 2">
            <a:extLst>
              <a:ext uri="{FF2B5EF4-FFF2-40B4-BE49-F238E27FC236}">
                <a16:creationId xmlns:a16="http://schemas.microsoft.com/office/drawing/2014/main" id="{7C7165BF-509A-3C46-81EB-C60A63A26FF2}"/>
              </a:ext>
            </a:extLst>
          </p:cNvPr>
          <p:cNvSpPr>
            <a:spLocks noGrp="1"/>
          </p:cNvSpPr>
          <p:nvPr>
            <p:ph idx="1"/>
          </p:nvPr>
        </p:nvSpPr>
        <p:spPr>
          <a:xfrm>
            <a:off x="838200" y="1609726"/>
            <a:ext cx="10515600" cy="4351338"/>
          </a:xfrm>
        </p:spPr>
        <p:txBody>
          <a:bodyPr/>
          <a:lstStyle/>
          <a:p>
            <a:pPr>
              <a:lnSpc>
                <a:spcPct val="150000"/>
              </a:lnSpc>
            </a:pPr>
            <a:r>
              <a:rPr lang="en-US" dirty="0">
                <a:solidFill>
                  <a:schemeClr val="tx2"/>
                </a:solidFill>
                <a:latin typeface="DIN Condensed" pitchFamily="2" charset="0"/>
              </a:rPr>
              <a:t>Hard plastic device</a:t>
            </a:r>
          </a:p>
          <a:p>
            <a:pPr>
              <a:lnSpc>
                <a:spcPct val="150000"/>
              </a:lnSpc>
            </a:pPr>
            <a:r>
              <a:rPr lang="en-US" dirty="0">
                <a:solidFill>
                  <a:schemeClr val="tx2"/>
                </a:solidFill>
                <a:latin typeface="DIN Condensed" pitchFamily="2" charset="0"/>
              </a:rPr>
              <a:t>Inserted into the oropharynx to help keep the airway open</a:t>
            </a:r>
          </a:p>
          <a:p>
            <a:pPr>
              <a:lnSpc>
                <a:spcPct val="150000"/>
              </a:lnSpc>
            </a:pPr>
            <a:r>
              <a:rPr lang="en-US" dirty="0">
                <a:solidFill>
                  <a:schemeClr val="tx2"/>
                </a:solidFill>
                <a:latin typeface="DIN Condensed" pitchFamily="2" charset="0"/>
              </a:rPr>
              <a:t>Displaces the tongue and prevents it from blocking the airway</a:t>
            </a:r>
          </a:p>
          <a:p>
            <a:pPr>
              <a:lnSpc>
                <a:spcPct val="150000"/>
              </a:lnSpc>
            </a:pPr>
            <a:r>
              <a:rPr lang="en-US" dirty="0">
                <a:solidFill>
                  <a:schemeClr val="tx2"/>
                </a:solidFill>
                <a:latin typeface="DIN Condensed" pitchFamily="2" charset="0"/>
              </a:rPr>
              <a:t>Indicated for patients without an intact gag reflex that need a mechanical airway to keep their airway open (unresponsive)</a:t>
            </a:r>
          </a:p>
          <a:p>
            <a:pPr>
              <a:lnSpc>
                <a:spcPct val="150000"/>
              </a:lnSpc>
            </a:pPr>
            <a:endParaRPr lang="en-US" dirty="0">
              <a:solidFill>
                <a:schemeClr val="tx2"/>
              </a:solidFill>
              <a:latin typeface="DIN Condensed" pitchFamily="2" charset="0"/>
            </a:endParaRPr>
          </a:p>
          <a:p>
            <a:endParaRPr lang="en-US" dirty="0"/>
          </a:p>
        </p:txBody>
      </p:sp>
      <p:sp>
        <p:nvSpPr>
          <p:cNvPr id="4" name="Slide Number Placeholder 3">
            <a:extLst>
              <a:ext uri="{FF2B5EF4-FFF2-40B4-BE49-F238E27FC236}">
                <a16:creationId xmlns:a16="http://schemas.microsoft.com/office/drawing/2014/main" id="{EDE6B4F3-ACAD-2D40-9D5B-9331E21100F2}"/>
              </a:ext>
            </a:extLst>
          </p:cNvPr>
          <p:cNvSpPr>
            <a:spLocks noGrp="1"/>
          </p:cNvSpPr>
          <p:nvPr>
            <p:ph type="sldNum" sz="quarter" idx="12"/>
          </p:nvPr>
        </p:nvSpPr>
        <p:spPr/>
        <p:txBody>
          <a:bodyPr/>
          <a:lstStyle/>
          <a:p>
            <a:fld id="{A5303E86-4143-1D42-92FA-A85D78DF591D}" type="slidenum">
              <a:rPr lang="en-US" smtClean="0"/>
              <a:t>15</a:t>
            </a:fld>
            <a:endParaRPr lang="en-US"/>
          </a:p>
        </p:txBody>
      </p:sp>
      <p:pic>
        <p:nvPicPr>
          <p:cNvPr id="5" name="Picture 4">
            <a:extLst>
              <a:ext uri="{FF2B5EF4-FFF2-40B4-BE49-F238E27FC236}">
                <a16:creationId xmlns:a16="http://schemas.microsoft.com/office/drawing/2014/main" id="{15B93F3D-F7C9-8546-ADE3-0E57A9A36067}"/>
              </a:ext>
            </a:extLst>
          </p:cNvPr>
          <p:cNvPicPr>
            <a:picLocks noChangeAspect="1"/>
          </p:cNvPicPr>
          <p:nvPr/>
        </p:nvPicPr>
        <p:blipFill>
          <a:blip r:embed="rId3"/>
          <a:stretch>
            <a:fillRect/>
          </a:stretch>
        </p:blipFill>
        <p:spPr>
          <a:xfrm>
            <a:off x="7372350" y="130947"/>
            <a:ext cx="4610100" cy="2467124"/>
          </a:xfrm>
          <a:prstGeom prst="rect">
            <a:avLst/>
          </a:prstGeom>
        </p:spPr>
      </p:pic>
    </p:spTree>
    <p:extLst>
      <p:ext uri="{BB962C8B-B14F-4D97-AF65-F5344CB8AC3E}">
        <p14:creationId xmlns:p14="http://schemas.microsoft.com/office/powerpoint/2010/main" val="2157893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18CC-F9B3-1A49-82DC-ADA7C4664EFE}"/>
              </a:ext>
            </a:extLst>
          </p:cNvPr>
          <p:cNvSpPr>
            <a:spLocks noGrp="1"/>
          </p:cNvSpPr>
          <p:nvPr>
            <p:ph type="title"/>
          </p:nvPr>
        </p:nvSpPr>
        <p:spPr>
          <a:xfrm>
            <a:off x="838200" y="136525"/>
            <a:ext cx="10515600" cy="1325563"/>
          </a:xfrm>
        </p:spPr>
        <p:txBody>
          <a:bodyPr/>
          <a:lstStyle/>
          <a:p>
            <a:r>
              <a:rPr lang="en-US" u="sng" dirty="0">
                <a:latin typeface="DIN Condensed" pitchFamily="2" charset="0"/>
              </a:rPr>
              <a:t>Inserting OPA</a:t>
            </a:r>
          </a:p>
        </p:txBody>
      </p:sp>
      <p:sp>
        <p:nvSpPr>
          <p:cNvPr id="3" name="Content Placeholder 2">
            <a:extLst>
              <a:ext uri="{FF2B5EF4-FFF2-40B4-BE49-F238E27FC236}">
                <a16:creationId xmlns:a16="http://schemas.microsoft.com/office/drawing/2014/main" id="{F67A5988-ED78-3048-B0A3-F56EC3E43807}"/>
              </a:ext>
            </a:extLst>
          </p:cNvPr>
          <p:cNvSpPr>
            <a:spLocks noGrp="1"/>
          </p:cNvSpPr>
          <p:nvPr>
            <p:ph idx="1"/>
          </p:nvPr>
        </p:nvSpPr>
        <p:spPr>
          <a:xfrm>
            <a:off x="1181100" y="1234281"/>
            <a:ext cx="10515600" cy="4824413"/>
          </a:xfrm>
        </p:spPr>
        <p:txBody>
          <a:bodyPr/>
          <a:lstStyle/>
          <a:p>
            <a:pPr marL="0" indent="0">
              <a:lnSpc>
                <a:spcPct val="150000"/>
              </a:lnSpc>
              <a:buNone/>
            </a:pPr>
            <a:r>
              <a:rPr lang="en-US" dirty="0">
                <a:solidFill>
                  <a:schemeClr val="tx2"/>
                </a:solidFill>
                <a:latin typeface="DIN Condensed" pitchFamily="2" charset="0"/>
              </a:rPr>
              <a:t>S: Size the OPA </a:t>
            </a:r>
          </a:p>
          <a:p>
            <a:pPr marL="0" indent="0">
              <a:lnSpc>
                <a:spcPct val="150000"/>
              </a:lnSpc>
              <a:buNone/>
            </a:pPr>
            <a:r>
              <a:rPr lang="en-US" dirty="0">
                <a:solidFill>
                  <a:schemeClr val="tx2"/>
                </a:solidFill>
                <a:latin typeface="DIN Condensed" pitchFamily="2" charset="0"/>
              </a:rPr>
              <a:t>I: Insert the OPA</a:t>
            </a:r>
          </a:p>
          <a:p>
            <a:pPr marL="0" indent="0">
              <a:lnSpc>
                <a:spcPct val="150000"/>
              </a:lnSpc>
              <a:buNone/>
            </a:pPr>
            <a:r>
              <a:rPr lang="en-US" dirty="0">
                <a:solidFill>
                  <a:schemeClr val="tx2"/>
                </a:solidFill>
                <a:latin typeface="DIN Condensed" pitchFamily="2" charset="0"/>
              </a:rPr>
              <a:t>C: Check the OPA</a:t>
            </a:r>
          </a:p>
        </p:txBody>
      </p:sp>
      <p:sp>
        <p:nvSpPr>
          <p:cNvPr id="4" name="Slide Number Placeholder 3">
            <a:extLst>
              <a:ext uri="{FF2B5EF4-FFF2-40B4-BE49-F238E27FC236}">
                <a16:creationId xmlns:a16="http://schemas.microsoft.com/office/drawing/2014/main" id="{CF3D828A-DCE1-6A4F-AF7D-787249E9C4A6}"/>
              </a:ext>
            </a:extLst>
          </p:cNvPr>
          <p:cNvSpPr>
            <a:spLocks noGrp="1"/>
          </p:cNvSpPr>
          <p:nvPr>
            <p:ph type="sldNum" sz="quarter" idx="12"/>
          </p:nvPr>
        </p:nvSpPr>
        <p:spPr/>
        <p:txBody>
          <a:bodyPr/>
          <a:lstStyle/>
          <a:p>
            <a:fld id="{A5303E86-4143-1D42-92FA-A85D78DF591D}" type="slidenum">
              <a:rPr lang="en-US" smtClean="0"/>
              <a:t>16</a:t>
            </a:fld>
            <a:endParaRPr lang="en-US"/>
          </a:p>
        </p:txBody>
      </p:sp>
      <p:pic>
        <p:nvPicPr>
          <p:cNvPr id="5" name="Picture 4">
            <a:extLst>
              <a:ext uri="{FF2B5EF4-FFF2-40B4-BE49-F238E27FC236}">
                <a16:creationId xmlns:a16="http://schemas.microsoft.com/office/drawing/2014/main" id="{8B9AE06D-45E7-3F4E-80A1-5981FE789831}"/>
              </a:ext>
            </a:extLst>
          </p:cNvPr>
          <p:cNvPicPr>
            <a:picLocks noChangeAspect="1"/>
          </p:cNvPicPr>
          <p:nvPr/>
        </p:nvPicPr>
        <p:blipFill>
          <a:blip r:embed="rId3"/>
          <a:stretch>
            <a:fillRect/>
          </a:stretch>
        </p:blipFill>
        <p:spPr>
          <a:xfrm>
            <a:off x="7988300" y="799306"/>
            <a:ext cx="3365500" cy="4495800"/>
          </a:xfrm>
          <a:prstGeom prst="rect">
            <a:avLst/>
          </a:prstGeom>
        </p:spPr>
      </p:pic>
    </p:spTree>
    <p:extLst>
      <p:ext uri="{BB962C8B-B14F-4D97-AF65-F5344CB8AC3E}">
        <p14:creationId xmlns:p14="http://schemas.microsoft.com/office/powerpoint/2010/main" val="2487169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04F39-3AB2-F44C-B83D-F470897937BF}"/>
              </a:ext>
            </a:extLst>
          </p:cNvPr>
          <p:cNvSpPr>
            <a:spLocks noGrp="1"/>
          </p:cNvSpPr>
          <p:nvPr>
            <p:ph type="title"/>
          </p:nvPr>
        </p:nvSpPr>
        <p:spPr>
          <a:xfrm>
            <a:off x="593901" y="136525"/>
            <a:ext cx="10515600" cy="1325563"/>
          </a:xfrm>
        </p:spPr>
        <p:txBody>
          <a:bodyPr/>
          <a:lstStyle/>
          <a:p>
            <a:r>
              <a:rPr lang="en-US" u="sng" dirty="0">
                <a:solidFill>
                  <a:schemeClr val="bg2"/>
                </a:solidFill>
                <a:latin typeface="DIN Condensed" pitchFamily="2" charset="0"/>
              </a:rPr>
              <a:t>Barrier Devices</a:t>
            </a:r>
          </a:p>
        </p:txBody>
      </p:sp>
      <p:sp>
        <p:nvSpPr>
          <p:cNvPr id="4" name="Slide Number Placeholder 3">
            <a:extLst>
              <a:ext uri="{FF2B5EF4-FFF2-40B4-BE49-F238E27FC236}">
                <a16:creationId xmlns:a16="http://schemas.microsoft.com/office/drawing/2014/main" id="{B1718F0A-469A-F140-953D-F8A5D405B1EA}"/>
              </a:ext>
            </a:extLst>
          </p:cNvPr>
          <p:cNvSpPr>
            <a:spLocks noGrp="1"/>
          </p:cNvSpPr>
          <p:nvPr>
            <p:ph type="sldNum" sz="quarter" idx="12"/>
          </p:nvPr>
        </p:nvSpPr>
        <p:spPr/>
        <p:txBody>
          <a:bodyPr/>
          <a:lstStyle/>
          <a:p>
            <a:fld id="{A5303E86-4143-1D42-92FA-A85D78DF591D}" type="slidenum">
              <a:rPr lang="en-US" smtClean="0"/>
              <a:t>17</a:t>
            </a:fld>
            <a:endParaRPr lang="en-US"/>
          </a:p>
        </p:txBody>
      </p:sp>
      <p:sp>
        <p:nvSpPr>
          <p:cNvPr id="18" name="TextBox 17">
            <a:extLst>
              <a:ext uri="{FF2B5EF4-FFF2-40B4-BE49-F238E27FC236}">
                <a16:creationId xmlns:a16="http://schemas.microsoft.com/office/drawing/2014/main" id="{DCA5309D-5DCE-9845-B7F6-A21FDDC2AFA9}"/>
              </a:ext>
            </a:extLst>
          </p:cNvPr>
          <p:cNvSpPr txBox="1"/>
          <p:nvPr/>
        </p:nvSpPr>
        <p:spPr>
          <a:xfrm>
            <a:off x="1041192" y="1292690"/>
            <a:ext cx="3904032"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tx2"/>
                </a:solidFill>
                <a:latin typeface="DIN Condensed" pitchFamily="2" charset="0"/>
              </a:rPr>
              <a:t>Face shield</a:t>
            </a:r>
          </a:p>
          <a:p>
            <a:pPr marL="285750" indent="-285750">
              <a:buFont typeface="Arial" panose="020B0604020202020204" pitchFamily="34" charset="0"/>
              <a:buChar char="•"/>
            </a:pPr>
            <a:r>
              <a:rPr lang="en-US" sz="3200" dirty="0">
                <a:solidFill>
                  <a:schemeClr val="tx2"/>
                </a:solidFill>
                <a:latin typeface="DIN Condensed" pitchFamily="2" charset="0"/>
              </a:rPr>
              <a:t>Pocket Mask</a:t>
            </a:r>
          </a:p>
        </p:txBody>
      </p:sp>
      <p:pic>
        <p:nvPicPr>
          <p:cNvPr id="2050" name="Picture 2" descr="Image result for face shield barrier device">
            <a:extLst>
              <a:ext uri="{FF2B5EF4-FFF2-40B4-BE49-F238E27FC236}">
                <a16:creationId xmlns:a16="http://schemas.microsoft.com/office/drawing/2014/main" id="{92A5D3B7-6C03-DF4B-AB58-FC2B5562C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524" y="2743548"/>
            <a:ext cx="3238151" cy="32381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A6A975B-F1C3-3647-A5C7-98B4D22E0370}"/>
              </a:ext>
            </a:extLst>
          </p:cNvPr>
          <p:cNvPicPr>
            <a:picLocks noChangeAspect="1"/>
          </p:cNvPicPr>
          <p:nvPr/>
        </p:nvPicPr>
        <p:blipFill>
          <a:blip r:embed="rId4"/>
          <a:stretch>
            <a:fillRect/>
          </a:stretch>
        </p:blipFill>
        <p:spPr>
          <a:xfrm>
            <a:off x="2237942" y="2992128"/>
            <a:ext cx="3238151" cy="3238151"/>
          </a:xfrm>
          <a:prstGeom prst="rect">
            <a:avLst/>
          </a:prstGeom>
        </p:spPr>
      </p:pic>
      <p:pic>
        <p:nvPicPr>
          <p:cNvPr id="20" name="Picture 19">
            <a:extLst>
              <a:ext uri="{FF2B5EF4-FFF2-40B4-BE49-F238E27FC236}">
                <a16:creationId xmlns:a16="http://schemas.microsoft.com/office/drawing/2014/main" id="{F2372274-745F-FE49-9A62-E0B440F02C13}"/>
              </a:ext>
            </a:extLst>
          </p:cNvPr>
          <p:cNvPicPr>
            <a:picLocks noChangeAspect="1"/>
          </p:cNvPicPr>
          <p:nvPr/>
        </p:nvPicPr>
        <p:blipFill>
          <a:blip r:embed="rId5"/>
          <a:stretch>
            <a:fillRect/>
          </a:stretch>
        </p:blipFill>
        <p:spPr>
          <a:xfrm>
            <a:off x="3857018" y="299968"/>
            <a:ext cx="2092468" cy="2092468"/>
          </a:xfrm>
          <a:prstGeom prst="rect">
            <a:avLst/>
          </a:prstGeom>
        </p:spPr>
      </p:pic>
    </p:spTree>
    <p:extLst>
      <p:ext uri="{BB962C8B-B14F-4D97-AF65-F5344CB8AC3E}">
        <p14:creationId xmlns:p14="http://schemas.microsoft.com/office/powerpoint/2010/main" val="3754348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9475-B5B1-0D48-B118-E2037A817023}"/>
              </a:ext>
            </a:extLst>
          </p:cNvPr>
          <p:cNvSpPr>
            <a:spLocks noGrp="1"/>
          </p:cNvSpPr>
          <p:nvPr>
            <p:ph type="title"/>
          </p:nvPr>
        </p:nvSpPr>
        <p:spPr>
          <a:xfrm>
            <a:off x="838200" y="215104"/>
            <a:ext cx="10515600" cy="1325563"/>
          </a:xfrm>
        </p:spPr>
        <p:txBody>
          <a:bodyPr/>
          <a:lstStyle/>
          <a:p>
            <a:r>
              <a:rPr lang="en-US" u="sng" dirty="0">
                <a:latin typeface="DIN Condensed" pitchFamily="2" charset="0"/>
              </a:rPr>
              <a:t>Oxygen Therapy</a:t>
            </a:r>
          </a:p>
        </p:txBody>
      </p:sp>
      <p:sp>
        <p:nvSpPr>
          <p:cNvPr id="3" name="Content Placeholder 2">
            <a:extLst>
              <a:ext uri="{FF2B5EF4-FFF2-40B4-BE49-F238E27FC236}">
                <a16:creationId xmlns:a16="http://schemas.microsoft.com/office/drawing/2014/main" id="{442E79A7-4E53-3E46-AE6A-DB176EEF8495}"/>
              </a:ext>
            </a:extLst>
          </p:cNvPr>
          <p:cNvSpPr>
            <a:spLocks noGrp="1"/>
          </p:cNvSpPr>
          <p:nvPr>
            <p:ph idx="1"/>
          </p:nvPr>
        </p:nvSpPr>
        <p:spPr>
          <a:xfrm>
            <a:off x="838200" y="1396999"/>
            <a:ext cx="10515600" cy="4351338"/>
          </a:xfrm>
        </p:spPr>
        <p:txBody>
          <a:bodyPr>
            <a:normAutofit fontScale="92500" lnSpcReduction="10000"/>
          </a:bodyPr>
          <a:lstStyle/>
          <a:p>
            <a:r>
              <a:rPr lang="en-US" dirty="0">
                <a:solidFill>
                  <a:schemeClr val="tx2"/>
                </a:solidFill>
                <a:latin typeface="DIN Condensed" pitchFamily="2" charset="0"/>
              </a:rPr>
              <a:t>Regular air is 78% Nitrogen, 21% Oxygen, and 1% other gases</a:t>
            </a:r>
          </a:p>
          <a:p>
            <a:r>
              <a:rPr lang="en-US" dirty="0">
                <a:solidFill>
                  <a:schemeClr val="tx2"/>
                </a:solidFill>
                <a:latin typeface="DIN Condensed" pitchFamily="2" charset="0"/>
              </a:rPr>
              <a:t>We give patients 100% oxygen</a:t>
            </a:r>
          </a:p>
          <a:p>
            <a:r>
              <a:rPr lang="en-US" dirty="0">
                <a:solidFill>
                  <a:schemeClr val="tx2"/>
                </a:solidFill>
                <a:latin typeface="DIN Condensed" pitchFamily="2" charset="0"/>
              </a:rPr>
              <a:t>When to give patients oxygen?</a:t>
            </a:r>
          </a:p>
          <a:p>
            <a:pPr lvl="1"/>
            <a:r>
              <a:rPr lang="en-US" dirty="0">
                <a:solidFill>
                  <a:schemeClr val="tx2"/>
                </a:solidFill>
                <a:latin typeface="DIN Condensed" pitchFamily="2" charset="0"/>
              </a:rPr>
              <a:t>Shortness of breath</a:t>
            </a:r>
          </a:p>
          <a:p>
            <a:pPr lvl="1"/>
            <a:r>
              <a:rPr lang="en-US" dirty="0">
                <a:solidFill>
                  <a:schemeClr val="tx2"/>
                </a:solidFill>
                <a:latin typeface="DIN Condensed" pitchFamily="2" charset="0"/>
              </a:rPr>
              <a:t>Suspected cardiac or respiratory arrest</a:t>
            </a:r>
          </a:p>
          <a:p>
            <a:pPr lvl="1"/>
            <a:r>
              <a:rPr lang="en-US" dirty="0">
                <a:solidFill>
                  <a:schemeClr val="tx2"/>
                </a:solidFill>
                <a:latin typeface="DIN Condensed" pitchFamily="2" charset="0"/>
              </a:rPr>
              <a:t>Cardiac-related chest pain</a:t>
            </a:r>
          </a:p>
          <a:p>
            <a:pPr lvl="1"/>
            <a:r>
              <a:rPr lang="en-US" dirty="0">
                <a:solidFill>
                  <a:schemeClr val="tx2"/>
                </a:solidFill>
                <a:latin typeface="DIN Condensed" pitchFamily="2" charset="0"/>
              </a:rPr>
              <a:t>Stroke</a:t>
            </a:r>
          </a:p>
          <a:p>
            <a:pPr lvl="1"/>
            <a:r>
              <a:rPr lang="en-US" dirty="0">
                <a:solidFill>
                  <a:schemeClr val="tx2"/>
                </a:solidFill>
                <a:latin typeface="DIN Condensed" pitchFamily="2" charset="0"/>
              </a:rPr>
              <a:t>Significant blood loss</a:t>
            </a:r>
          </a:p>
          <a:p>
            <a:pPr lvl="1"/>
            <a:r>
              <a:rPr lang="en-US" dirty="0">
                <a:solidFill>
                  <a:schemeClr val="tx2"/>
                </a:solidFill>
                <a:latin typeface="DIN Condensed" pitchFamily="2" charset="0"/>
              </a:rPr>
              <a:t>Decreased LOR</a:t>
            </a:r>
          </a:p>
          <a:p>
            <a:pPr lvl="1"/>
            <a:r>
              <a:rPr lang="en-US" dirty="0">
                <a:solidFill>
                  <a:schemeClr val="tx2"/>
                </a:solidFill>
                <a:latin typeface="DIN Condensed" pitchFamily="2" charset="0"/>
              </a:rPr>
              <a:t>Indicated by pulse oximeter &lt;95%</a:t>
            </a:r>
          </a:p>
          <a:p>
            <a:pPr lvl="1"/>
            <a:r>
              <a:rPr lang="en-US" dirty="0">
                <a:solidFill>
                  <a:schemeClr val="tx2"/>
                </a:solidFill>
                <a:latin typeface="DIN Condensed" pitchFamily="2" charset="0"/>
              </a:rPr>
              <a:t>At high altitudes</a:t>
            </a:r>
          </a:p>
          <a:p>
            <a:pPr lvl="1"/>
            <a:r>
              <a:rPr lang="en-US" dirty="0">
                <a:solidFill>
                  <a:schemeClr val="tx2"/>
                </a:solidFill>
                <a:latin typeface="DIN Condensed" pitchFamily="2" charset="0"/>
              </a:rPr>
              <a:t>Suspected Shock</a:t>
            </a:r>
          </a:p>
          <a:p>
            <a:endParaRPr lang="en-US" dirty="0">
              <a:solidFill>
                <a:schemeClr val="tx2"/>
              </a:solidFill>
              <a:latin typeface="DIN Condensed" pitchFamily="2" charset="0"/>
            </a:endParaRPr>
          </a:p>
        </p:txBody>
      </p:sp>
      <p:sp>
        <p:nvSpPr>
          <p:cNvPr id="4" name="Slide Number Placeholder 3">
            <a:extLst>
              <a:ext uri="{FF2B5EF4-FFF2-40B4-BE49-F238E27FC236}">
                <a16:creationId xmlns:a16="http://schemas.microsoft.com/office/drawing/2014/main" id="{0829D0D5-0DE5-C54D-976D-0334AD6B2F5D}"/>
              </a:ext>
            </a:extLst>
          </p:cNvPr>
          <p:cNvSpPr>
            <a:spLocks noGrp="1"/>
          </p:cNvSpPr>
          <p:nvPr>
            <p:ph type="sldNum" sz="quarter" idx="12"/>
          </p:nvPr>
        </p:nvSpPr>
        <p:spPr/>
        <p:txBody>
          <a:bodyPr/>
          <a:lstStyle/>
          <a:p>
            <a:fld id="{A5303E86-4143-1D42-92FA-A85D78DF591D}" type="slidenum">
              <a:rPr lang="en-US" smtClean="0"/>
              <a:t>18</a:t>
            </a:fld>
            <a:endParaRPr lang="en-US"/>
          </a:p>
        </p:txBody>
      </p:sp>
      <p:pic>
        <p:nvPicPr>
          <p:cNvPr id="5" name="Picture 4">
            <a:extLst>
              <a:ext uri="{FF2B5EF4-FFF2-40B4-BE49-F238E27FC236}">
                <a16:creationId xmlns:a16="http://schemas.microsoft.com/office/drawing/2014/main" id="{6A718BF6-99F3-1546-B71B-1833C1FC4323}"/>
              </a:ext>
            </a:extLst>
          </p:cNvPr>
          <p:cNvPicPr>
            <a:picLocks noChangeAspect="1"/>
          </p:cNvPicPr>
          <p:nvPr/>
        </p:nvPicPr>
        <p:blipFill>
          <a:blip r:embed="rId3"/>
          <a:stretch>
            <a:fillRect/>
          </a:stretch>
        </p:blipFill>
        <p:spPr>
          <a:xfrm>
            <a:off x="8039100" y="877885"/>
            <a:ext cx="3009900" cy="2812530"/>
          </a:xfrm>
          <a:prstGeom prst="rect">
            <a:avLst/>
          </a:prstGeom>
        </p:spPr>
      </p:pic>
    </p:spTree>
    <p:extLst>
      <p:ext uri="{BB962C8B-B14F-4D97-AF65-F5344CB8AC3E}">
        <p14:creationId xmlns:p14="http://schemas.microsoft.com/office/powerpoint/2010/main" val="3907369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744A1-B401-0F49-A3FC-F5CA2F9E9ED4}"/>
              </a:ext>
            </a:extLst>
          </p:cNvPr>
          <p:cNvSpPr>
            <a:spLocks noGrp="1"/>
          </p:cNvSpPr>
          <p:nvPr>
            <p:ph type="title"/>
          </p:nvPr>
        </p:nvSpPr>
        <p:spPr>
          <a:xfrm>
            <a:off x="419100" y="136525"/>
            <a:ext cx="10515600" cy="1325563"/>
          </a:xfrm>
        </p:spPr>
        <p:txBody>
          <a:bodyPr/>
          <a:lstStyle/>
          <a:p>
            <a:r>
              <a:rPr lang="en-US" u="sng" dirty="0">
                <a:solidFill>
                  <a:schemeClr val="bg2"/>
                </a:solidFill>
                <a:latin typeface="DIN Condensed" pitchFamily="2" charset="0"/>
              </a:rPr>
              <a:t>Oxygen Delivery</a:t>
            </a:r>
          </a:p>
        </p:txBody>
      </p:sp>
      <p:sp>
        <p:nvSpPr>
          <p:cNvPr id="3" name="Content Placeholder 2">
            <a:extLst>
              <a:ext uri="{FF2B5EF4-FFF2-40B4-BE49-F238E27FC236}">
                <a16:creationId xmlns:a16="http://schemas.microsoft.com/office/drawing/2014/main" id="{08BD6A4B-321C-014E-A158-D1DBAEE0384A}"/>
              </a:ext>
            </a:extLst>
          </p:cNvPr>
          <p:cNvSpPr>
            <a:spLocks noGrp="1"/>
          </p:cNvSpPr>
          <p:nvPr>
            <p:ph idx="1"/>
          </p:nvPr>
        </p:nvSpPr>
        <p:spPr>
          <a:xfrm>
            <a:off x="628650" y="1219200"/>
            <a:ext cx="10515600" cy="4767263"/>
          </a:xfrm>
        </p:spPr>
        <p:txBody>
          <a:bodyPr/>
          <a:lstStyle/>
          <a:p>
            <a:r>
              <a:rPr lang="en-US" dirty="0">
                <a:solidFill>
                  <a:schemeClr val="tx2"/>
                </a:solidFill>
                <a:latin typeface="DIN Condensed" pitchFamily="2" charset="0"/>
              </a:rPr>
              <a:t>Nasal Cannula</a:t>
            </a:r>
          </a:p>
          <a:p>
            <a:pPr lvl="1"/>
            <a:r>
              <a:rPr lang="en-US" dirty="0">
                <a:solidFill>
                  <a:schemeClr val="tx2"/>
                </a:solidFill>
                <a:latin typeface="DIN Condensed" pitchFamily="2" charset="0"/>
              </a:rPr>
              <a:t>“Low Flow” 4-6 LPM</a:t>
            </a:r>
          </a:p>
          <a:p>
            <a:r>
              <a:rPr lang="en-US" dirty="0">
                <a:solidFill>
                  <a:schemeClr val="tx2"/>
                </a:solidFill>
                <a:latin typeface="DIN Condensed" pitchFamily="2" charset="0"/>
              </a:rPr>
              <a:t>Nonrebreather Mask</a:t>
            </a:r>
          </a:p>
          <a:p>
            <a:pPr lvl="1"/>
            <a:r>
              <a:rPr lang="en-US" dirty="0">
                <a:solidFill>
                  <a:schemeClr val="tx2"/>
                </a:solidFill>
                <a:latin typeface="DIN Condensed" pitchFamily="2" charset="0"/>
              </a:rPr>
              <a:t>“High flow” 12-15 LPM</a:t>
            </a:r>
          </a:p>
          <a:p>
            <a:r>
              <a:rPr lang="en-US" dirty="0">
                <a:solidFill>
                  <a:schemeClr val="tx2"/>
                </a:solidFill>
                <a:latin typeface="DIN Condensed" pitchFamily="2" charset="0"/>
              </a:rPr>
              <a:t>Bag Valve Mask</a:t>
            </a:r>
          </a:p>
          <a:p>
            <a:pPr lvl="1"/>
            <a:r>
              <a:rPr lang="en-US" dirty="0">
                <a:solidFill>
                  <a:schemeClr val="tx2"/>
                </a:solidFill>
                <a:latin typeface="DIN Condensed" pitchFamily="2" charset="0"/>
              </a:rPr>
              <a:t>Used for patients that cannot breath on their own</a:t>
            </a:r>
          </a:p>
          <a:p>
            <a:pPr lvl="1"/>
            <a:r>
              <a:rPr lang="en-US" dirty="0">
                <a:solidFill>
                  <a:schemeClr val="tx2"/>
                </a:solidFill>
                <a:latin typeface="DIN Condensed" pitchFamily="2" charset="0"/>
              </a:rPr>
              <a:t>“High Flow” 15 LPM</a:t>
            </a:r>
          </a:p>
          <a:p>
            <a:pPr lvl="1"/>
            <a:r>
              <a:rPr lang="en-US" dirty="0">
                <a:solidFill>
                  <a:schemeClr val="tx2"/>
                </a:solidFill>
                <a:latin typeface="DIN Condensed" pitchFamily="2" charset="0"/>
              </a:rPr>
              <a:t>Be careful of gastric distention </a:t>
            </a:r>
          </a:p>
          <a:p>
            <a:pPr marL="457200" lvl="1" indent="0">
              <a:buNone/>
            </a:pPr>
            <a:endParaRPr lang="en-US" dirty="0">
              <a:solidFill>
                <a:schemeClr val="tx2"/>
              </a:solidFill>
            </a:endParaRPr>
          </a:p>
          <a:p>
            <a:endParaRPr lang="en-US" dirty="0">
              <a:solidFill>
                <a:schemeClr val="tx2"/>
              </a:solidFill>
            </a:endParaRPr>
          </a:p>
        </p:txBody>
      </p:sp>
      <p:sp>
        <p:nvSpPr>
          <p:cNvPr id="4" name="Slide Number Placeholder 3">
            <a:extLst>
              <a:ext uri="{FF2B5EF4-FFF2-40B4-BE49-F238E27FC236}">
                <a16:creationId xmlns:a16="http://schemas.microsoft.com/office/drawing/2014/main" id="{423D2DB3-A63B-5042-9EB8-42F50629E7E7}"/>
              </a:ext>
            </a:extLst>
          </p:cNvPr>
          <p:cNvSpPr>
            <a:spLocks noGrp="1"/>
          </p:cNvSpPr>
          <p:nvPr>
            <p:ph type="sldNum" sz="quarter" idx="12"/>
          </p:nvPr>
        </p:nvSpPr>
        <p:spPr/>
        <p:txBody>
          <a:bodyPr/>
          <a:lstStyle/>
          <a:p>
            <a:fld id="{A5303E86-4143-1D42-92FA-A85D78DF591D}" type="slidenum">
              <a:rPr lang="en-US" smtClean="0"/>
              <a:t>19</a:t>
            </a:fld>
            <a:endParaRPr lang="en-US"/>
          </a:p>
        </p:txBody>
      </p:sp>
      <p:pic>
        <p:nvPicPr>
          <p:cNvPr id="5" name="Picture 4">
            <a:extLst>
              <a:ext uri="{FF2B5EF4-FFF2-40B4-BE49-F238E27FC236}">
                <a16:creationId xmlns:a16="http://schemas.microsoft.com/office/drawing/2014/main" id="{7C69620D-ED92-2E48-A23B-76EBB7B7927B}"/>
              </a:ext>
            </a:extLst>
          </p:cNvPr>
          <p:cNvPicPr>
            <a:picLocks noChangeAspect="1"/>
          </p:cNvPicPr>
          <p:nvPr/>
        </p:nvPicPr>
        <p:blipFill rotWithShape="1">
          <a:blip r:embed="rId3"/>
          <a:srcRect r="37593"/>
          <a:stretch/>
        </p:blipFill>
        <p:spPr>
          <a:xfrm>
            <a:off x="4878975" y="136525"/>
            <a:ext cx="2799070" cy="2990133"/>
          </a:xfrm>
          <a:prstGeom prst="rect">
            <a:avLst/>
          </a:prstGeom>
        </p:spPr>
      </p:pic>
      <p:pic>
        <p:nvPicPr>
          <p:cNvPr id="6" name="Picture 5">
            <a:extLst>
              <a:ext uri="{FF2B5EF4-FFF2-40B4-BE49-F238E27FC236}">
                <a16:creationId xmlns:a16="http://schemas.microsoft.com/office/drawing/2014/main" id="{CA9C19DD-6D74-0347-BAD4-FBC6589436DD}"/>
              </a:ext>
            </a:extLst>
          </p:cNvPr>
          <p:cNvPicPr>
            <a:picLocks noChangeAspect="1"/>
          </p:cNvPicPr>
          <p:nvPr/>
        </p:nvPicPr>
        <p:blipFill>
          <a:blip r:embed="rId4"/>
          <a:stretch>
            <a:fillRect/>
          </a:stretch>
        </p:blipFill>
        <p:spPr>
          <a:xfrm>
            <a:off x="8277199" y="136525"/>
            <a:ext cx="2267897" cy="3009325"/>
          </a:xfrm>
          <a:prstGeom prst="rect">
            <a:avLst/>
          </a:prstGeom>
        </p:spPr>
      </p:pic>
      <p:pic>
        <p:nvPicPr>
          <p:cNvPr id="7" name="Picture 6">
            <a:extLst>
              <a:ext uri="{FF2B5EF4-FFF2-40B4-BE49-F238E27FC236}">
                <a16:creationId xmlns:a16="http://schemas.microsoft.com/office/drawing/2014/main" id="{0417AFB4-C976-8B4D-857B-2A1F18E25188}"/>
              </a:ext>
            </a:extLst>
          </p:cNvPr>
          <p:cNvPicPr>
            <a:picLocks noChangeAspect="1"/>
          </p:cNvPicPr>
          <p:nvPr/>
        </p:nvPicPr>
        <p:blipFill>
          <a:blip r:embed="rId5"/>
          <a:stretch>
            <a:fillRect/>
          </a:stretch>
        </p:blipFill>
        <p:spPr>
          <a:xfrm>
            <a:off x="6291415" y="3329999"/>
            <a:ext cx="4253681" cy="3270608"/>
          </a:xfrm>
          <a:prstGeom prst="rect">
            <a:avLst/>
          </a:prstGeom>
        </p:spPr>
      </p:pic>
    </p:spTree>
    <p:extLst>
      <p:ext uri="{BB962C8B-B14F-4D97-AF65-F5344CB8AC3E}">
        <p14:creationId xmlns:p14="http://schemas.microsoft.com/office/powerpoint/2010/main" val="398887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19C7-890A-774A-8E9F-AFF91620C6A2}"/>
              </a:ext>
            </a:extLst>
          </p:cNvPr>
          <p:cNvSpPr>
            <a:spLocks noGrp="1"/>
          </p:cNvSpPr>
          <p:nvPr>
            <p:ph type="title"/>
          </p:nvPr>
        </p:nvSpPr>
        <p:spPr>
          <a:xfrm>
            <a:off x="566350" y="-158549"/>
            <a:ext cx="10515600" cy="1325563"/>
          </a:xfrm>
        </p:spPr>
        <p:txBody>
          <a:bodyPr/>
          <a:lstStyle/>
          <a:p>
            <a:r>
              <a:rPr lang="en-US" u="sng" dirty="0">
                <a:latin typeface="DIN Condensed" pitchFamily="2" charset="0"/>
                <a:cs typeface="Consolas" panose="020B0609020204030204" pitchFamily="49" charset="0"/>
              </a:rPr>
              <a:t>OBJECTIVES</a:t>
            </a:r>
            <a:r>
              <a:rPr lang="en-US" u="sng" dirty="0">
                <a:latin typeface="DIN Condensed" pitchFamily="2" charset="0"/>
              </a:rPr>
              <a:t>:</a:t>
            </a:r>
          </a:p>
        </p:txBody>
      </p:sp>
      <p:sp>
        <p:nvSpPr>
          <p:cNvPr id="3" name="Content Placeholder 2">
            <a:extLst>
              <a:ext uri="{FF2B5EF4-FFF2-40B4-BE49-F238E27FC236}">
                <a16:creationId xmlns:a16="http://schemas.microsoft.com/office/drawing/2014/main" id="{B9CAA85F-8F7B-DF40-AE5A-6DF96BB3E7CB}"/>
              </a:ext>
            </a:extLst>
          </p:cNvPr>
          <p:cNvSpPr>
            <a:spLocks noGrp="1"/>
          </p:cNvSpPr>
          <p:nvPr>
            <p:ph idx="1"/>
          </p:nvPr>
        </p:nvSpPr>
        <p:spPr>
          <a:xfrm>
            <a:off x="640488" y="787727"/>
            <a:ext cx="11551512" cy="6110868"/>
          </a:xfrm>
        </p:spPr>
        <p:txBody>
          <a:bodyPr>
            <a:noAutofit/>
          </a:bodyPr>
          <a:lstStyle/>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List the major anatomical structures of the upper airway</a:t>
            </a:r>
          </a:p>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Describe and demonstrate how to manually open the airway or mouth using the head-tilt, chin lift, crossed finger, and jaw thrust techniques</a:t>
            </a:r>
          </a:p>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Describe how to place a patient’s airway using gravity, a finger sweep, and suction</a:t>
            </a:r>
          </a:p>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Describe how to place a patient in the recovery position</a:t>
            </a:r>
          </a:p>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Understand when and how to use rigid suction catheter and flexible suction catheter</a:t>
            </a:r>
          </a:p>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Demonstrate proper methods for choosing the correct size and proper insertion of Oropharyngeal and Nasopharyngeal airway adjuncts</a:t>
            </a:r>
          </a:p>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Describe how to calculate the oxygen flow duration rate</a:t>
            </a:r>
          </a:p>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Describe and demonstrate how to properly set up an oxygen tank for use</a:t>
            </a:r>
          </a:p>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List four tips for the safe use of oxygen</a:t>
            </a:r>
          </a:p>
          <a:p>
            <a:pPr>
              <a:lnSpc>
                <a:spcPct val="150000"/>
              </a:lnSpc>
              <a:buBlip>
                <a:blip r:embed="rId3"/>
              </a:buBlip>
            </a:pPr>
            <a:r>
              <a:rPr lang="en-US" sz="2000" dirty="0">
                <a:solidFill>
                  <a:srgbClr val="000000"/>
                </a:solidFill>
                <a:latin typeface="DIN Condensed" pitchFamily="2" charset="0"/>
                <a:cs typeface="Consolas" panose="020B0609020204030204" pitchFamily="49" charset="0"/>
              </a:rPr>
              <a:t> Describe and demonstrate how to use nasal cannula, nonrebreather mask, pocket mask, bag-valve mask, face shield </a:t>
            </a:r>
          </a:p>
          <a:p>
            <a:endParaRPr lang="en-US" dirty="0">
              <a:solidFill>
                <a:srgbClr val="000000"/>
              </a:solidFill>
            </a:endParaRPr>
          </a:p>
        </p:txBody>
      </p:sp>
      <p:sp>
        <p:nvSpPr>
          <p:cNvPr id="5" name="Slide Number Placeholder 4">
            <a:extLst>
              <a:ext uri="{FF2B5EF4-FFF2-40B4-BE49-F238E27FC236}">
                <a16:creationId xmlns:a16="http://schemas.microsoft.com/office/drawing/2014/main" id="{A8030E34-893E-FE49-9AD2-F5607EE67073}"/>
              </a:ext>
            </a:extLst>
          </p:cNvPr>
          <p:cNvSpPr>
            <a:spLocks noGrp="1"/>
          </p:cNvSpPr>
          <p:nvPr>
            <p:ph type="sldNum" sz="quarter" idx="12"/>
          </p:nvPr>
        </p:nvSpPr>
        <p:spPr>
          <a:xfrm>
            <a:off x="9162032" y="6342390"/>
            <a:ext cx="2743200" cy="365125"/>
          </a:xfrm>
        </p:spPr>
        <p:txBody>
          <a:bodyPr/>
          <a:lstStyle/>
          <a:p>
            <a:fld id="{A5303E86-4143-1D42-92FA-A85D78DF591D}" type="slidenum">
              <a:rPr lang="en-US" smtClean="0"/>
              <a:t>2</a:t>
            </a:fld>
            <a:endParaRPr lang="en-US" dirty="0"/>
          </a:p>
        </p:txBody>
      </p:sp>
    </p:spTree>
    <p:extLst>
      <p:ext uri="{BB962C8B-B14F-4D97-AF65-F5344CB8AC3E}">
        <p14:creationId xmlns:p14="http://schemas.microsoft.com/office/powerpoint/2010/main" val="2615269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4F12-0AF6-D045-945F-813D089F208C}"/>
              </a:ext>
            </a:extLst>
          </p:cNvPr>
          <p:cNvSpPr>
            <a:spLocks noGrp="1"/>
          </p:cNvSpPr>
          <p:nvPr>
            <p:ph type="title"/>
          </p:nvPr>
        </p:nvSpPr>
        <p:spPr>
          <a:xfrm>
            <a:off x="159773" y="0"/>
            <a:ext cx="10515600" cy="1325563"/>
          </a:xfrm>
        </p:spPr>
        <p:txBody>
          <a:bodyPr/>
          <a:lstStyle/>
          <a:p>
            <a:r>
              <a:rPr lang="en-US" u="sng" dirty="0">
                <a:solidFill>
                  <a:schemeClr val="bg2"/>
                </a:solidFill>
                <a:latin typeface="DIN Condensed" pitchFamily="2" charset="0"/>
              </a:rPr>
              <a:t>Review Questions</a:t>
            </a:r>
          </a:p>
        </p:txBody>
      </p:sp>
      <p:sp>
        <p:nvSpPr>
          <p:cNvPr id="3" name="Content Placeholder 2">
            <a:extLst>
              <a:ext uri="{FF2B5EF4-FFF2-40B4-BE49-F238E27FC236}">
                <a16:creationId xmlns:a16="http://schemas.microsoft.com/office/drawing/2014/main" id="{1B0DF0FE-AC32-4C4E-86FD-47CA6478C6A3}"/>
              </a:ext>
            </a:extLst>
          </p:cNvPr>
          <p:cNvSpPr>
            <a:spLocks noGrp="1"/>
          </p:cNvSpPr>
          <p:nvPr>
            <p:ph idx="1"/>
          </p:nvPr>
        </p:nvSpPr>
        <p:spPr>
          <a:xfrm>
            <a:off x="425246" y="1250029"/>
            <a:ext cx="10515600" cy="4351338"/>
          </a:xfrm>
        </p:spPr>
        <p:txBody>
          <a:bodyPr/>
          <a:lstStyle/>
          <a:p>
            <a:pPr marL="0" indent="0">
              <a:buNone/>
            </a:pPr>
            <a:r>
              <a:rPr lang="en-US" dirty="0">
                <a:latin typeface="DIN Condensed" pitchFamily="2" charset="0"/>
              </a:rPr>
              <a:t>You appropriately size a nasopharyngeal airway by measuring the:</a:t>
            </a:r>
            <a:endParaRPr lang="en-US" dirty="0">
              <a:solidFill>
                <a:schemeClr val="tx2"/>
              </a:solidFill>
              <a:latin typeface="DIN Condensed" pitchFamily="2" charset="0"/>
            </a:endParaRPr>
          </a:p>
          <a:p>
            <a:pPr marL="514350" lvl="0" indent="-514350" fontAlgn="base">
              <a:buFont typeface="+mj-lt"/>
              <a:buAutoNum type="alphaUcPeriod"/>
            </a:pPr>
            <a:r>
              <a:rPr lang="en-US" dirty="0">
                <a:solidFill>
                  <a:schemeClr val="tx2"/>
                </a:solidFill>
                <a:latin typeface="DIN Condensed" pitchFamily="2" charset="0"/>
              </a:rPr>
              <a:t>distance from the patient’s mouth to the angle of the jaw.</a:t>
            </a:r>
          </a:p>
          <a:p>
            <a:pPr marL="514350" lvl="0" indent="-514350" fontAlgn="base">
              <a:buFont typeface="+mj-lt"/>
              <a:buAutoNum type="alphaUcPeriod"/>
            </a:pPr>
            <a:r>
              <a:rPr lang="en-US" dirty="0">
                <a:solidFill>
                  <a:schemeClr val="tx2"/>
                </a:solidFill>
                <a:latin typeface="DIN Condensed" pitchFamily="2" charset="0"/>
              </a:rPr>
              <a:t>diameter of the patient’s larger nostril.</a:t>
            </a:r>
          </a:p>
          <a:p>
            <a:pPr marL="514350" lvl="0" indent="-514350" fontAlgn="base">
              <a:buFont typeface="+mj-lt"/>
              <a:buAutoNum type="alphaUcPeriod"/>
            </a:pPr>
            <a:r>
              <a:rPr lang="en-US" dirty="0">
                <a:solidFill>
                  <a:schemeClr val="tx2"/>
                </a:solidFill>
                <a:latin typeface="DIN Condensed" pitchFamily="2" charset="0"/>
              </a:rPr>
              <a:t>distance from the patient’s nose to the earlobe.</a:t>
            </a:r>
          </a:p>
          <a:p>
            <a:pPr marL="514350" lvl="0" indent="-514350" fontAlgn="base">
              <a:buFont typeface="+mj-lt"/>
              <a:buAutoNum type="alphaUcPeriod"/>
            </a:pPr>
            <a:r>
              <a:rPr lang="en-US" dirty="0">
                <a:solidFill>
                  <a:schemeClr val="tx2"/>
                </a:solidFill>
                <a:latin typeface="DIN Condensed" pitchFamily="2" charset="0"/>
              </a:rPr>
              <a:t>diameter of the patient’s little finger.</a:t>
            </a:r>
          </a:p>
          <a:p>
            <a:pPr marL="514350" lvl="0" indent="-514350" fontAlgn="base">
              <a:buFont typeface="+mj-lt"/>
              <a:buAutoNum type="alphaUcPeriod"/>
            </a:pPr>
            <a:endParaRPr lang="en-US" dirty="0">
              <a:latin typeface="DIN Condensed" pitchFamily="2" charset="0"/>
            </a:endParaRPr>
          </a:p>
          <a:p>
            <a:pPr marL="0" lvl="0" indent="0" fontAlgn="base">
              <a:buNone/>
            </a:pPr>
            <a:r>
              <a:rPr lang="en-US" dirty="0">
                <a:latin typeface="DIN Condensed" pitchFamily="2" charset="0"/>
              </a:rPr>
              <a:t>What are the three ways to clear a patient’s airway?</a:t>
            </a:r>
          </a:p>
          <a:p>
            <a:pPr marL="0" indent="0">
              <a:buNone/>
            </a:pPr>
            <a:endParaRPr lang="en-US" dirty="0"/>
          </a:p>
        </p:txBody>
      </p:sp>
      <p:sp>
        <p:nvSpPr>
          <p:cNvPr id="4" name="Slide Number Placeholder 3">
            <a:extLst>
              <a:ext uri="{FF2B5EF4-FFF2-40B4-BE49-F238E27FC236}">
                <a16:creationId xmlns:a16="http://schemas.microsoft.com/office/drawing/2014/main" id="{64031223-6605-5D45-AB97-A9150F966566}"/>
              </a:ext>
            </a:extLst>
          </p:cNvPr>
          <p:cNvSpPr>
            <a:spLocks noGrp="1"/>
          </p:cNvSpPr>
          <p:nvPr>
            <p:ph type="sldNum" sz="quarter" idx="12"/>
          </p:nvPr>
        </p:nvSpPr>
        <p:spPr/>
        <p:txBody>
          <a:bodyPr/>
          <a:lstStyle/>
          <a:p>
            <a:fld id="{A5303E86-4143-1D42-92FA-A85D78DF591D}" type="slidenum">
              <a:rPr lang="en-US" smtClean="0"/>
              <a:t>20</a:t>
            </a:fld>
            <a:endParaRPr lang="en-US"/>
          </a:p>
        </p:txBody>
      </p:sp>
    </p:spTree>
    <p:extLst>
      <p:ext uri="{BB962C8B-B14F-4D97-AF65-F5344CB8AC3E}">
        <p14:creationId xmlns:p14="http://schemas.microsoft.com/office/powerpoint/2010/main" val="986759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09D25-F67B-CB4F-9AB2-15D03ABC221F}"/>
              </a:ext>
            </a:extLst>
          </p:cNvPr>
          <p:cNvSpPr>
            <a:spLocks noGrp="1"/>
          </p:cNvSpPr>
          <p:nvPr>
            <p:ph type="title"/>
          </p:nvPr>
        </p:nvSpPr>
        <p:spPr>
          <a:xfrm>
            <a:off x="224883" y="0"/>
            <a:ext cx="10515600" cy="1325563"/>
          </a:xfrm>
        </p:spPr>
        <p:txBody>
          <a:bodyPr/>
          <a:lstStyle/>
          <a:p>
            <a:r>
              <a:rPr lang="en-US" u="sng" dirty="0">
                <a:solidFill>
                  <a:schemeClr val="bg2"/>
                </a:solidFill>
                <a:latin typeface="DIN Condensed" pitchFamily="2" charset="0"/>
              </a:rPr>
              <a:t>Anatomy and Physiology</a:t>
            </a:r>
          </a:p>
        </p:txBody>
      </p:sp>
      <p:sp>
        <p:nvSpPr>
          <p:cNvPr id="4" name="Slide Number Placeholder 3">
            <a:extLst>
              <a:ext uri="{FF2B5EF4-FFF2-40B4-BE49-F238E27FC236}">
                <a16:creationId xmlns:a16="http://schemas.microsoft.com/office/drawing/2014/main" id="{95D06667-582F-A948-8327-69BAE001D691}"/>
              </a:ext>
            </a:extLst>
          </p:cNvPr>
          <p:cNvSpPr>
            <a:spLocks noGrp="1"/>
          </p:cNvSpPr>
          <p:nvPr>
            <p:ph type="sldNum" sz="quarter" idx="12"/>
          </p:nvPr>
        </p:nvSpPr>
        <p:spPr>
          <a:xfrm>
            <a:off x="8610600" y="6369599"/>
            <a:ext cx="2743200" cy="365125"/>
          </a:xfrm>
        </p:spPr>
        <p:txBody>
          <a:bodyPr/>
          <a:lstStyle/>
          <a:p>
            <a:fld id="{A5303E86-4143-1D42-92FA-A85D78DF591D}" type="slidenum">
              <a:rPr lang="en-US" smtClean="0"/>
              <a:t>3</a:t>
            </a:fld>
            <a:endParaRPr lang="en-US" dirty="0"/>
          </a:p>
        </p:txBody>
      </p:sp>
      <p:pic>
        <p:nvPicPr>
          <p:cNvPr id="6" name="Picture 5">
            <a:extLst>
              <a:ext uri="{FF2B5EF4-FFF2-40B4-BE49-F238E27FC236}">
                <a16:creationId xmlns:a16="http://schemas.microsoft.com/office/drawing/2014/main" id="{0FD2A94A-D5D8-424C-81FC-89962E6B90C9}"/>
              </a:ext>
            </a:extLst>
          </p:cNvPr>
          <p:cNvPicPr>
            <a:picLocks noChangeAspect="1"/>
          </p:cNvPicPr>
          <p:nvPr/>
        </p:nvPicPr>
        <p:blipFill rotWithShape="1">
          <a:blip r:embed="rId3"/>
          <a:srcRect l="7551" t="12006" b="7848"/>
          <a:stretch/>
        </p:blipFill>
        <p:spPr>
          <a:xfrm>
            <a:off x="6391068" y="2038163"/>
            <a:ext cx="4508505" cy="4077454"/>
          </a:xfrm>
          <a:prstGeom prst="rect">
            <a:avLst/>
          </a:prstGeom>
        </p:spPr>
      </p:pic>
      <p:sp>
        <p:nvSpPr>
          <p:cNvPr id="20" name="TextBox 19">
            <a:extLst>
              <a:ext uri="{FF2B5EF4-FFF2-40B4-BE49-F238E27FC236}">
                <a16:creationId xmlns:a16="http://schemas.microsoft.com/office/drawing/2014/main" id="{BDCF478A-95E3-0C4C-A883-5AC0C780D2D8}"/>
              </a:ext>
            </a:extLst>
          </p:cNvPr>
          <p:cNvSpPr txBox="1"/>
          <p:nvPr/>
        </p:nvSpPr>
        <p:spPr>
          <a:xfrm>
            <a:off x="11487463" y="3320535"/>
            <a:ext cx="1303279" cy="276999"/>
          </a:xfrm>
          <a:prstGeom prst="rect">
            <a:avLst/>
          </a:prstGeom>
          <a:noFill/>
        </p:spPr>
        <p:txBody>
          <a:bodyPr wrap="square" rtlCol="0">
            <a:spAutoFit/>
          </a:bodyPr>
          <a:lstStyle/>
          <a:p>
            <a:r>
              <a:rPr lang="en-US" sz="1200" b="1" dirty="0">
                <a:solidFill>
                  <a:schemeClr val="tx2"/>
                </a:solidFill>
              </a:rPr>
              <a:t>Pharynx</a:t>
            </a:r>
          </a:p>
        </p:txBody>
      </p:sp>
      <p:sp>
        <p:nvSpPr>
          <p:cNvPr id="21" name="TextBox 20">
            <a:extLst>
              <a:ext uri="{FF2B5EF4-FFF2-40B4-BE49-F238E27FC236}">
                <a16:creationId xmlns:a16="http://schemas.microsoft.com/office/drawing/2014/main" id="{68FC729C-3A70-004D-8D96-A33DB4C9DCCA}"/>
              </a:ext>
            </a:extLst>
          </p:cNvPr>
          <p:cNvSpPr txBox="1"/>
          <p:nvPr/>
        </p:nvSpPr>
        <p:spPr>
          <a:xfrm>
            <a:off x="501754" y="1080639"/>
            <a:ext cx="5876061" cy="52168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200" dirty="0">
                <a:solidFill>
                  <a:schemeClr val="tx2"/>
                </a:solidFill>
                <a:latin typeface="DIN Condensed" pitchFamily="2" charset="0"/>
              </a:rPr>
              <a:t>Airway is divided into upper and lower components</a:t>
            </a:r>
          </a:p>
          <a:p>
            <a:pPr marL="285750" indent="-285750">
              <a:lnSpc>
                <a:spcPct val="150000"/>
              </a:lnSpc>
              <a:buFont typeface="Arial" panose="020B0604020202020204" pitchFamily="34" charset="0"/>
              <a:buChar char="•"/>
            </a:pPr>
            <a:r>
              <a:rPr lang="en-US" sz="2200" dirty="0">
                <a:solidFill>
                  <a:schemeClr val="tx2"/>
                </a:solidFill>
                <a:latin typeface="DIN Condensed" pitchFamily="2" charset="0"/>
              </a:rPr>
              <a:t>Pharynx is divided into 3 parts</a:t>
            </a:r>
          </a:p>
          <a:p>
            <a:pPr marL="742950" lvl="1" indent="-285750">
              <a:lnSpc>
                <a:spcPct val="150000"/>
              </a:lnSpc>
              <a:buFont typeface="Arial" panose="020B0604020202020204" pitchFamily="34" charset="0"/>
              <a:buChar char="•"/>
            </a:pPr>
            <a:r>
              <a:rPr lang="en-US" sz="2200" dirty="0">
                <a:solidFill>
                  <a:schemeClr val="tx2"/>
                </a:solidFill>
                <a:latin typeface="DIN Condensed" pitchFamily="2" charset="0"/>
              </a:rPr>
              <a:t>Nasopharynx (nasal cavity) warms and humidifies air</a:t>
            </a:r>
          </a:p>
          <a:p>
            <a:pPr marL="742950" lvl="1" indent="-285750">
              <a:lnSpc>
                <a:spcPct val="150000"/>
              </a:lnSpc>
              <a:buFont typeface="Arial" panose="020B0604020202020204" pitchFamily="34" charset="0"/>
              <a:buChar char="•"/>
            </a:pPr>
            <a:r>
              <a:rPr lang="en-US" sz="2200" dirty="0">
                <a:solidFill>
                  <a:schemeClr val="tx2"/>
                </a:solidFill>
                <a:latin typeface="DIN Condensed" pitchFamily="2" charset="0"/>
              </a:rPr>
              <a:t>Oropharynx (oral cavity) also helps warm inhaled air</a:t>
            </a:r>
          </a:p>
          <a:p>
            <a:pPr marL="742950" lvl="1" indent="-285750">
              <a:lnSpc>
                <a:spcPct val="150000"/>
              </a:lnSpc>
              <a:buFont typeface="Arial" panose="020B0604020202020204" pitchFamily="34" charset="0"/>
              <a:buChar char="•"/>
            </a:pPr>
            <a:r>
              <a:rPr lang="en-US" sz="2200" dirty="0">
                <a:solidFill>
                  <a:schemeClr val="tx2"/>
                </a:solidFill>
                <a:latin typeface="DIN Condensed" pitchFamily="2" charset="0"/>
              </a:rPr>
              <a:t>Laryngopharynx  is behind pharynx and extends to esophagus</a:t>
            </a:r>
          </a:p>
          <a:p>
            <a:pPr marL="285750" indent="-285750">
              <a:lnSpc>
                <a:spcPct val="150000"/>
              </a:lnSpc>
              <a:buFont typeface="Arial" panose="020B0604020202020204" pitchFamily="34" charset="0"/>
              <a:buChar char="•"/>
            </a:pPr>
            <a:r>
              <a:rPr lang="en-US" sz="2200" dirty="0">
                <a:solidFill>
                  <a:schemeClr val="tx2"/>
                </a:solidFill>
                <a:latin typeface="DIN Condensed" pitchFamily="2" charset="0"/>
              </a:rPr>
              <a:t>Epiglottis directs air into the trachea and lungs and prevents food/liquids from entering the lower airway</a:t>
            </a:r>
          </a:p>
          <a:p>
            <a:pPr marL="285750" indent="-285750">
              <a:lnSpc>
                <a:spcPct val="150000"/>
              </a:lnSpc>
              <a:buFont typeface="Arial" panose="020B0604020202020204" pitchFamily="34" charset="0"/>
              <a:buChar char="•"/>
            </a:pPr>
            <a:r>
              <a:rPr lang="en-US" sz="2200" dirty="0">
                <a:solidFill>
                  <a:schemeClr val="tx2"/>
                </a:solidFill>
                <a:latin typeface="DIN Condensed" pitchFamily="2" charset="0"/>
              </a:rPr>
              <a:t>Larynx (voice box) is where sound originates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25" name="Rectangle 24">
            <a:extLst>
              <a:ext uri="{FF2B5EF4-FFF2-40B4-BE49-F238E27FC236}">
                <a16:creationId xmlns:a16="http://schemas.microsoft.com/office/drawing/2014/main" id="{2D6E58CF-493A-AB40-9B7B-F13FEE5292E4}"/>
              </a:ext>
            </a:extLst>
          </p:cNvPr>
          <p:cNvSpPr/>
          <p:nvPr/>
        </p:nvSpPr>
        <p:spPr>
          <a:xfrm>
            <a:off x="6962923" y="5074571"/>
            <a:ext cx="684363" cy="148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B29A42-CB33-D24F-BD9B-3BCF348D9C03}"/>
              </a:ext>
            </a:extLst>
          </p:cNvPr>
          <p:cNvSpPr txBox="1"/>
          <p:nvPr/>
        </p:nvSpPr>
        <p:spPr>
          <a:xfrm>
            <a:off x="7361663" y="1523138"/>
            <a:ext cx="2497873" cy="369332"/>
          </a:xfrm>
          <a:prstGeom prst="rect">
            <a:avLst/>
          </a:prstGeom>
          <a:noFill/>
        </p:spPr>
        <p:txBody>
          <a:bodyPr wrap="square" rtlCol="0">
            <a:spAutoFit/>
          </a:bodyPr>
          <a:lstStyle/>
          <a:p>
            <a:r>
              <a:rPr lang="en-US" dirty="0">
                <a:solidFill>
                  <a:schemeClr val="tx2"/>
                </a:solidFill>
                <a:latin typeface="DIN Condensed" pitchFamily="2" charset="0"/>
              </a:rPr>
              <a:t>Upper Airway</a:t>
            </a:r>
          </a:p>
        </p:txBody>
      </p:sp>
      <p:cxnSp>
        <p:nvCxnSpPr>
          <p:cNvPr id="13" name="Straight Connector 12">
            <a:extLst>
              <a:ext uri="{FF2B5EF4-FFF2-40B4-BE49-F238E27FC236}">
                <a16:creationId xmlns:a16="http://schemas.microsoft.com/office/drawing/2014/main" id="{093E229F-D115-904F-9D82-2D4C1D499CD8}"/>
              </a:ext>
            </a:extLst>
          </p:cNvPr>
          <p:cNvCxnSpPr/>
          <p:nvPr/>
        </p:nvCxnSpPr>
        <p:spPr>
          <a:xfrm>
            <a:off x="11014818" y="2613413"/>
            <a:ext cx="45873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75215A-4743-4A48-B959-B9B4B8F4E565}"/>
              </a:ext>
            </a:extLst>
          </p:cNvPr>
          <p:cNvCxnSpPr/>
          <p:nvPr/>
        </p:nvCxnSpPr>
        <p:spPr>
          <a:xfrm>
            <a:off x="11463046" y="2613413"/>
            <a:ext cx="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D67953-D9F7-6042-9BC0-E2165BC6C05E}"/>
              </a:ext>
            </a:extLst>
          </p:cNvPr>
          <p:cNvCxnSpPr>
            <a:cxnSpLocks/>
          </p:cNvCxnSpPr>
          <p:nvPr/>
        </p:nvCxnSpPr>
        <p:spPr>
          <a:xfrm>
            <a:off x="11477275" y="2602903"/>
            <a:ext cx="0" cy="277473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A1B754-2345-8442-95FA-D11A88B98CAE}"/>
              </a:ext>
            </a:extLst>
          </p:cNvPr>
          <p:cNvCxnSpPr/>
          <p:nvPr/>
        </p:nvCxnSpPr>
        <p:spPr>
          <a:xfrm>
            <a:off x="11028725" y="5361869"/>
            <a:ext cx="45873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E36E981-85C3-5A4C-B807-6C427A6BA741}"/>
              </a:ext>
            </a:extLst>
          </p:cNvPr>
          <p:cNvSpPr/>
          <p:nvPr/>
        </p:nvSpPr>
        <p:spPr>
          <a:xfrm>
            <a:off x="9724845" y="3089749"/>
            <a:ext cx="621102" cy="391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F82F997-2D06-9F44-9E50-54BC7F9F1F7C}"/>
              </a:ext>
            </a:extLst>
          </p:cNvPr>
          <p:cNvSpPr/>
          <p:nvPr/>
        </p:nvSpPr>
        <p:spPr>
          <a:xfrm>
            <a:off x="9724844" y="3825831"/>
            <a:ext cx="684363" cy="93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AEC8387-F264-564D-ADDD-610FCA45A928}"/>
              </a:ext>
            </a:extLst>
          </p:cNvPr>
          <p:cNvSpPr txBox="1"/>
          <p:nvPr/>
        </p:nvSpPr>
        <p:spPr>
          <a:xfrm>
            <a:off x="9757567" y="5377304"/>
            <a:ext cx="1303279" cy="261610"/>
          </a:xfrm>
          <a:prstGeom prst="rect">
            <a:avLst/>
          </a:prstGeom>
          <a:noFill/>
        </p:spPr>
        <p:txBody>
          <a:bodyPr wrap="square" rtlCol="0">
            <a:spAutoFit/>
          </a:bodyPr>
          <a:lstStyle/>
          <a:p>
            <a:r>
              <a:rPr lang="en-US" sz="1100" dirty="0">
                <a:solidFill>
                  <a:schemeClr val="tx2"/>
                </a:solidFill>
              </a:rPr>
              <a:t>Larynx</a:t>
            </a:r>
          </a:p>
        </p:txBody>
      </p:sp>
    </p:spTree>
    <p:extLst>
      <p:ext uri="{BB962C8B-B14F-4D97-AF65-F5344CB8AC3E}">
        <p14:creationId xmlns:p14="http://schemas.microsoft.com/office/powerpoint/2010/main" val="6287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695FD-CD23-3C46-A382-F98D33FDA778}"/>
              </a:ext>
            </a:extLst>
          </p:cNvPr>
          <p:cNvSpPr>
            <a:spLocks noGrp="1"/>
          </p:cNvSpPr>
          <p:nvPr>
            <p:ph type="title"/>
          </p:nvPr>
        </p:nvSpPr>
        <p:spPr>
          <a:xfrm>
            <a:off x="215348" y="18255"/>
            <a:ext cx="10515600" cy="1325563"/>
          </a:xfrm>
        </p:spPr>
        <p:txBody>
          <a:bodyPr>
            <a:normAutofit/>
          </a:bodyPr>
          <a:lstStyle/>
          <a:p>
            <a:r>
              <a:rPr lang="en-US" sz="4800" u="sng" dirty="0">
                <a:latin typeface="DIN Condensed" pitchFamily="2" charset="0"/>
              </a:rPr>
              <a:t>Anatomy and Physiology Continued</a:t>
            </a:r>
            <a:endParaRPr lang="en-US" sz="4800" dirty="0"/>
          </a:p>
        </p:txBody>
      </p:sp>
      <p:sp>
        <p:nvSpPr>
          <p:cNvPr id="3" name="Content Placeholder 2">
            <a:extLst>
              <a:ext uri="{FF2B5EF4-FFF2-40B4-BE49-F238E27FC236}">
                <a16:creationId xmlns:a16="http://schemas.microsoft.com/office/drawing/2014/main" id="{12EE024C-8066-DC43-BECA-4B7DFEFAC022}"/>
              </a:ext>
            </a:extLst>
          </p:cNvPr>
          <p:cNvSpPr>
            <a:spLocks noGrp="1"/>
          </p:cNvSpPr>
          <p:nvPr>
            <p:ph idx="1"/>
          </p:nvPr>
        </p:nvSpPr>
        <p:spPr>
          <a:xfrm>
            <a:off x="493644" y="1134060"/>
            <a:ext cx="5907155" cy="5103019"/>
          </a:xfrm>
        </p:spPr>
        <p:txBody>
          <a:bodyPr>
            <a:normAutofit/>
          </a:bodyPr>
          <a:lstStyle/>
          <a:p>
            <a:r>
              <a:rPr lang="en-US" dirty="0">
                <a:solidFill>
                  <a:schemeClr val="tx2"/>
                </a:solidFill>
                <a:latin typeface="DIN Condensed" pitchFamily="2" charset="0"/>
              </a:rPr>
              <a:t>Trachea is a tube made of cartilage that ends at the two main stem bronchi</a:t>
            </a:r>
          </a:p>
          <a:p>
            <a:r>
              <a:rPr lang="en-US" dirty="0">
                <a:solidFill>
                  <a:schemeClr val="tx2"/>
                </a:solidFill>
                <a:latin typeface="DIN Condensed" pitchFamily="2" charset="0"/>
              </a:rPr>
              <a:t>Bronchi branch into many smaller bronchioles</a:t>
            </a:r>
          </a:p>
          <a:p>
            <a:r>
              <a:rPr lang="en-US" dirty="0">
                <a:solidFill>
                  <a:schemeClr val="tx2"/>
                </a:solidFill>
                <a:latin typeface="DIN Condensed" pitchFamily="2" charset="0"/>
              </a:rPr>
              <a:t>Bronchioles end in alveoli</a:t>
            </a:r>
          </a:p>
          <a:p>
            <a:r>
              <a:rPr lang="en-US" dirty="0">
                <a:solidFill>
                  <a:schemeClr val="tx2"/>
                </a:solidFill>
                <a:latin typeface="DIN Condensed" pitchFamily="2" charset="0"/>
              </a:rPr>
              <a:t>Alveoli is where gases are exchanged in the lung</a:t>
            </a:r>
          </a:p>
        </p:txBody>
      </p:sp>
      <p:sp>
        <p:nvSpPr>
          <p:cNvPr id="4" name="Slide Number Placeholder 3">
            <a:extLst>
              <a:ext uri="{FF2B5EF4-FFF2-40B4-BE49-F238E27FC236}">
                <a16:creationId xmlns:a16="http://schemas.microsoft.com/office/drawing/2014/main" id="{9C0191C4-1C81-0443-A9B9-354A6C871D23}"/>
              </a:ext>
            </a:extLst>
          </p:cNvPr>
          <p:cNvSpPr>
            <a:spLocks noGrp="1"/>
          </p:cNvSpPr>
          <p:nvPr>
            <p:ph type="sldNum" sz="quarter" idx="12"/>
          </p:nvPr>
        </p:nvSpPr>
        <p:spPr/>
        <p:txBody>
          <a:bodyPr/>
          <a:lstStyle/>
          <a:p>
            <a:fld id="{A5303E86-4143-1D42-92FA-A85D78DF591D}" type="slidenum">
              <a:rPr lang="en-US" smtClean="0"/>
              <a:t>4</a:t>
            </a:fld>
            <a:endParaRPr lang="en-US" dirty="0"/>
          </a:p>
        </p:txBody>
      </p:sp>
      <p:pic>
        <p:nvPicPr>
          <p:cNvPr id="6" name="Picture 5">
            <a:extLst>
              <a:ext uri="{FF2B5EF4-FFF2-40B4-BE49-F238E27FC236}">
                <a16:creationId xmlns:a16="http://schemas.microsoft.com/office/drawing/2014/main" id="{963E08B2-0BCC-1746-B4D9-9E7CB6651201}"/>
              </a:ext>
            </a:extLst>
          </p:cNvPr>
          <p:cNvPicPr>
            <a:picLocks noChangeAspect="1"/>
          </p:cNvPicPr>
          <p:nvPr/>
        </p:nvPicPr>
        <p:blipFill rotWithShape="1">
          <a:blip r:embed="rId3"/>
          <a:srcRect l="21509" t="32917" r="13757"/>
          <a:stretch/>
        </p:blipFill>
        <p:spPr>
          <a:xfrm>
            <a:off x="6400800" y="2222561"/>
            <a:ext cx="5478044" cy="4498914"/>
          </a:xfrm>
          <a:prstGeom prst="rect">
            <a:avLst/>
          </a:prstGeom>
        </p:spPr>
      </p:pic>
      <p:sp>
        <p:nvSpPr>
          <p:cNvPr id="7" name="Title 1">
            <a:extLst>
              <a:ext uri="{FF2B5EF4-FFF2-40B4-BE49-F238E27FC236}">
                <a16:creationId xmlns:a16="http://schemas.microsoft.com/office/drawing/2014/main" id="{26553BC5-8BFB-A840-8389-7B3FA64AD9E4}"/>
              </a:ext>
            </a:extLst>
          </p:cNvPr>
          <p:cNvSpPr txBox="1">
            <a:spLocks/>
          </p:cNvSpPr>
          <p:nvPr/>
        </p:nvSpPr>
        <p:spPr>
          <a:xfrm>
            <a:off x="7855227" y="13438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tx2"/>
                </a:solidFill>
                <a:latin typeface="DIN Condensed" pitchFamily="2" charset="0"/>
              </a:rPr>
              <a:t>Lower Airway</a:t>
            </a:r>
            <a:endParaRPr lang="en-US" sz="2400" dirty="0">
              <a:solidFill>
                <a:schemeClr val="tx2"/>
              </a:solidFill>
            </a:endParaRPr>
          </a:p>
        </p:txBody>
      </p:sp>
    </p:spTree>
    <p:extLst>
      <p:ext uri="{BB962C8B-B14F-4D97-AF65-F5344CB8AC3E}">
        <p14:creationId xmlns:p14="http://schemas.microsoft.com/office/powerpoint/2010/main" val="1470552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8DF1-7342-9F4F-A6B1-3F1C49A8DAAE}"/>
              </a:ext>
            </a:extLst>
          </p:cNvPr>
          <p:cNvSpPr>
            <a:spLocks noGrp="1"/>
          </p:cNvSpPr>
          <p:nvPr>
            <p:ph type="title"/>
          </p:nvPr>
        </p:nvSpPr>
        <p:spPr>
          <a:xfrm>
            <a:off x="468723" y="1629"/>
            <a:ext cx="10515600" cy="1325563"/>
          </a:xfrm>
        </p:spPr>
        <p:txBody>
          <a:bodyPr/>
          <a:lstStyle/>
          <a:p>
            <a:r>
              <a:rPr lang="en-US" u="sng" dirty="0">
                <a:solidFill>
                  <a:schemeClr val="bg2"/>
                </a:solidFill>
                <a:latin typeface="DIN Condensed" pitchFamily="2" charset="0"/>
              </a:rPr>
              <a:t>Opening Airway and Mouth</a:t>
            </a:r>
          </a:p>
        </p:txBody>
      </p:sp>
      <p:sp>
        <p:nvSpPr>
          <p:cNvPr id="4" name="Slide Number Placeholder 3">
            <a:extLst>
              <a:ext uri="{FF2B5EF4-FFF2-40B4-BE49-F238E27FC236}">
                <a16:creationId xmlns:a16="http://schemas.microsoft.com/office/drawing/2014/main" id="{3BC40925-4CB9-BA41-860B-EFD9CE28A69F}"/>
              </a:ext>
            </a:extLst>
          </p:cNvPr>
          <p:cNvSpPr>
            <a:spLocks noGrp="1"/>
          </p:cNvSpPr>
          <p:nvPr>
            <p:ph type="sldNum" sz="quarter" idx="12"/>
          </p:nvPr>
        </p:nvSpPr>
        <p:spPr/>
        <p:txBody>
          <a:bodyPr/>
          <a:lstStyle/>
          <a:p>
            <a:fld id="{A5303E86-4143-1D42-92FA-A85D78DF591D}" type="slidenum">
              <a:rPr lang="en-US" smtClean="0"/>
              <a:t>5</a:t>
            </a:fld>
            <a:endParaRPr lang="en-US"/>
          </a:p>
        </p:txBody>
      </p:sp>
      <p:sp>
        <p:nvSpPr>
          <p:cNvPr id="7" name="TextBox 6">
            <a:extLst>
              <a:ext uri="{FF2B5EF4-FFF2-40B4-BE49-F238E27FC236}">
                <a16:creationId xmlns:a16="http://schemas.microsoft.com/office/drawing/2014/main" id="{66C4208F-1CCA-2A46-8ADD-E54C78739C41}"/>
              </a:ext>
            </a:extLst>
          </p:cNvPr>
          <p:cNvSpPr txBox="1"/>
          <p:nvPr/>
        </p:nvSpPr>
        <p:spPr>
          <a:xfrm>
            <a:off x="419484" y="920204"/>
            <a:ext cx="4833732" cy="5017592"/>
          </a:xfrm>
          <a:prstGeom prst="rect">
            <a:avLst/>
          </a:prstGeom>
          <a:noFill/>
        </p:spPr>
        <p:txBody>
          <a:bodyPr wrap="square" rtlCol="0">
            <a:spAutoFit/>
          </a:bodyPr>
          <a:lstStyle/>
          <a:p>
            <a:pPr marL="1028700" lvl="1" indent="-571500">
              <a:lnSpc>
                <a:spcPct val="150000"/>
              </a:lnSpc>
              <a:buFont typeface="Arial" panose="020B0604020202020204" pitchFamily="34" charset="0"/>
              <a:buChar char="•"/>
            </a:pPr>
            <a:r>
              <a:rPr lang="en-US" sz="3200" dirty="0">
                <a:solidFill>
                  <a:schemeClr val="tx2"/>
                </a:solidFill>
                <a:latin typeface="DIN Condensed" pitchFamily="2" charset="0"/>
              </a:rPr>
              <a:t>Head tilt chin lift</a:t>
            </a:r>
          </a:p>
          <a:p>
            <a:pPr marL="1028700" lvl="1" indent="-571500">
              <a:lnSpc>
                <a:spcPct val="150000"/>
              </a:lnSpc>
              <a:buFont typeface="Arial" panose="020B0604020202020204" pitchFamily="34" charset="0"/>
              <a:buChar char="•"/>
            </a:pPr>
            <a:r>
              <a:rPr lang="en-US" sz="3200" dirty="0">
                <a:solidFill>
                  <a:schemeClr val="tx2"/>
                </a:solidFill>
                <a:latin typeface="DIN Condensed" pitchFamily="2" charset="0"/>
              </a:rPr>
              <a:t>Jaw Thrust</a:t>
            </a:r>
          </a:p>
          <a:p>
            <a:pPr marL="1028700" lvl="1" indent="-571500">
              <a:lnSpc>
                <a:spcPct val="150000"/>
              </a:lnSpc>
              <a:buFont typeface="Arial" panose="020B0604020202020204" pitchFamily="34" charset="0"/>
              <a:buChar char="•"/>
            </a:pPr>
            <a:r>
              <a:rPr lang="en-US" sz="3200" dirty="0">
                <a:solidFill>
                  <a:schemeClr val="tx2"/>
                </a:solidFill>
                <a:latin typeface="DIN Condensed" pitchFamily="2" charset="0"/>
              </a:rPr>
              <a:t>Crossed finger method</a:t>
            </a:r>
          </a:p>
          <a:p>
            <a:pPr>
              <a:lnSpc>
                <a:spcPct val="150000"/>
              </a:lnSpc>
            </a:pPr>
            <a:endParaRPr lang="en-US" sz="2400" dirty="0">
              <a:solidFill>
                <a:schemeClr val="tx2"/>
              </a:solidFill>
              <a:latin typeface="DIN Condensed" pitchFamily="2" charset="0"/>
            </a:endParaRPr>
          </a:p>
          <a:p>
            <a:pPr marL="342900" indent="-342900">
              <a:lnSpc>
                <a:spcPct val="150000"/>
              </a:lnSpc>
              <a:buFont typeface="Arial" panose="020B0604020202020204" pitchFamily="34" charset="0"/>
              <a:buChar char="•"/>
            </a:pPr>
            <a:endParaRPr lang="en-US" sz="2400" dirty="0">
              <a:solidFill>
                <a:schemeClr val="tx2"/>
              </a:solidFill>
              <a:latin typeface="DIN Condensed" pitchFamily="2" charset="0"/>
            </a:endParaRPr>
          </a:p>
          <a:p>
            <a:pPr marL="800100" lvl="1" indent="-342900">
              <a:lnSpc>
                <a:spcPct val="150000"/>
              </a:lnSpc>
              <a:buFont typeface="Arial" panose="020B0604020202020204" pitchFamily="34" charset="0"/>
              <a:buChar char="•"/>
            </a:pPr>
            <a:endParaRPr lang="en-US" sz="2400" dirty="0">
              <a:latin typeface="DIN Condensed" pitchFamily="2" charset="0"/>
            </a:endParaRPr>
          </a:p>
          <a:p>
            <a:pPr marL="342900" indent="-342900">
              <a:lnSpc>
                <a:spcPct val="150000"/>
              </a:lnSpc>
              <a:buFont typeface="Arial" panose="020B0604020202020204" pitchFamily="34" charset="0"/>
              <a:buChar char="•"/>
            </a:pPr>
            <a:endParaRPr lang="en-US" sz="2400" dirty="0">
              <a:latin typeface="DIN Condensed" pitchFamily="2" charset="0"/>
            </a:endParaRPr>
          </a:p>
          <a:p>
            <a:pPr marL="342900" indent="-342900">
              <a:lnSpc>
                <a:spcPct val="150000"/>
              </a:lnSpc>
              <a:buFont typeface="Arial" panose="020B0604020202020204" pitchFamily="34" charset="0"/>
              <a:buChar char="•"/>
            </a:pPr>
            <a:endParaRPr lang="en-US" sz="2400" dirty="0">
              <a:latin typeface="DIN Condensed" pitchFamily="2" charset="0"/>
            </a:endParaRPr>
          </a:p>
        </p:txBody>
      </p:sp>
      <p:pic>
        <p:nvPicPr>
          <p:cNvPr id="5" name="Picture 4">
            <a:extLst>
              <a:ext uri="{FF2B5EF4-FFF2-40B4-BE49-F238E27FC236}">
                <a16:creationId xmlns:a16="http://schemas.microsoft.com/office/drawing/2014/main" id="{B1433531-F4C5-A730-3628-318DA51E1C5F}"/>
              </a:ext>
            </a:extLst>
          </p:cNvPr>
          <p:cNvPicPr>
            <a:picLocks noChangeAspect="1"/>
          </p:cNvPicPr>
          <p:nvPr/>
        </p:nvPicPr>
        <p:blipFill>
          <a:blip r:embed="rId3"/>
          <a:stretch>
            <a:fillRect/>
          </a:stretch>
        </p:blipFill>
        <p:spPr>
          <a:xfrm>
            <a:off x="6455578" y="3647418"/>
            <a:ext cx="2444939" cy="2891494"/>
          </a:xfrm>
          <a:prstGeom prst="rect">
            <a:avLst/>
          </a:prstGeom>
        </p:spPr>
      </p:pic>
      <p:pic>
        <p:nvPicPr>
          <p:cNvPr id="8" name="Picture 7">
            <a:extLst>
              <a:ext uri="{FF2B5EF4-FFF2-40B4-BE49-F238E27FC236}">
                <a16:creationId xmlns:a16="http://schemas.microsoft.com/office/drawing/2014/main" id="{5B91751C-C1F0-1A3C-6DFF-D9CB99501C18}"/>
              </a:ext>
            </a:extLst>
          </p:cNvPr>
          <p:cNvPicPr>
            <a:picLocks noChangeAspect="1"/>
          </p:cNvPicPr>
          <p:nvPr/>
        </p:nvPicPr>
        <p:blipFill>
          <a:blip r:embed="rId4"/>
          <a:stretch>
            <a:fillRect/>
          </a:stretch>
        </p:blipFill>
        <p:spPr>
          <a:xfrm>
            <a:off x="6434511" y="136525"/>
            <a:ext cx="2335768" cy="3193920"/>
          </a:xfrm>
          <a:prstGeom prst="rect">
            <a:avLst/>
          </a:prstGeom>
        </p:spPr>
      </p:pic>
      <p:pic>
        <p:nvPicPr>
          <p:cNvPr id="10" name="Picture 9">
            <a:extLst>
              <a:ext uri="{FF2B5EF4-FFF2-40B4-BE49-F238E27FC236}">
                <a16:creationId xmlns:a16="http://schemas.microsoft.com/office/drawing/2014/main" id="{70402D5E-9ACF-A7B4-49BC-91255F1B5ABD}"/>
              </a:ext>
            </a:extLst>
          </p:cNvPr>
          <p:cNvPicPr>
            <a:picLocks noChangeAspect="1"/>
          </p:cNvPicPr>
          <p:nvPr/>
        </p:nvPicPr>
        <p:blipFill>
          <a:blip r:embed="rId5"/>
          <a:stretch>
            <a:fillRect/>
          </a:stretch>
        </p:blipFill>
        <p:spPr>
          <a:xfrm>
            <a:off x="3562687" y="3429000"/>
            <a:ext cx="2342335" cy="3109912"/>
          </a:xfrm>
          <a:prstGeom prst="rect">
            <a:avLst/>
          </a:prstGeom>
        </p:spPr>
      </p:pic>
      <p:pic>
        <p:nvPicPr>
          <p:cNvPr id="14" name="Picture 13">
            <a:extLst>
              <a:ext uri="{FF2B5EF4-FFF2-40B4-BE49-F238E27FC236}">
                <a16:creationId xmlns:a16="http://schemas.microsoft.com/office/drawing/2014/main" id="{09C1108A-6E17-0772-4DF9-D2A744C39EF6}"/>
              </a:ext>
            </a:extLst>
          </p:cNvPr>
          <p:cNvPicPr>
            <a:picLocks noChangeAspect="1"/>
          </p:cNvPicPr>
          <p:nvPr/>
        </p:nvPicPr>
        <p:blipFill>
          <a:blip r:embed="rId6"/>
          <a:stretch>
            <a:fillRect/>
          </a:stretch>
        </p:blipFill>
        <p:spPr>
          <a:xfrm>
            <a:off x="9244071" y="1464249"/>
            <a:ext cx="2577385" cy="3499511"/>
          </a:xfrm>
          <a:prstGeom prst="rect">
            <a:avLst/>
          </a:prstGeom>
        </p:spPr>
      </p:pic>
      <p:pic>
        <p:nvPicPr>
          <p:cNvPr id="18" name="Picture 17">
            <a:extLst>
              <a:ext uri="{FF2B5EF4-FFF2-40B4-BE49-F238E27FC236}">
                <a16:creationId xmlns:a16="http://schemas.microsoft.com/office/drawing/2014/main" id="{F6B5812F-4002-C121-963D-A95E51E31C7F}"/>
              </a:ext>
            </a:extLst>
          </p:cNvPr>
          <p:cNvPicPr>
            <a:picLocks noChangeAspect="1"/>
          </p:cNvPicPr>
          <p:nvPr/>
        </p:nvPicPr>
        <p:blipFill>
          <a:blip r:embed="rId7"/>
          <a:stretch>
            <a:fillRect/>
          </a:stretch>
        </p:blipFill>
        <p:spPr>
          <a:xfrm>
            <a:off x="594446" y="3841771"/>
            <a:ext cx="2417685" cy="2618509"/>
          </a:xfrm>
          <a:prstGeom prst="rect">
            <a:avLst/>
          </a:prstGeom>
        </p:spPr>
      </p:pic>
    </p:spTree>
    <p:extLst>
      <p:ext uri="{BB962C8B-B14F-4D97-AF65-F5344CB8AC3E}">
        <p14:creationId xmlns:p14="http://schemas.microsoft.com/office/powerpoint/2010/main" val="228784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8DF1-7342-9F4F-A6B1-3F1C49A8DAAE}"/>
              </a:ext>
            </a:extLst>
          </p:cNvPr>
          <p:cNvSpPr>
            <a:spLocks noGrp="1"/>
          </p:cNvSpPr>
          <p:nvPr>
            <p:ph type="title"/>
          </p:nvPr>
        </p:nvSpPr>
        <p:spPr>
          <a:xfrm>
            <a:off x="414131" y="136525"/>
            <a:ext cx="10515600" cy="1325563"/>
          </a:xfrm>
        </p:spPr>
        <p:txBody>
          <a:bodyPr/>
          <a:lstStyle/>
          <a:p>
            <a:r>
              <a:rPr lang="en-US" u="sng" dirty="0">
                <a:latin typeface="DIN Condensed" pitchFamily="2" charset="0"/>
              </a:rPr>
              <a:t>Head Tilt Chin Lift</a:t>
            </a:r>
          </a:p>
        </p:txBody>
      </p:sp>
      <p:pic>
        <p:nvPicPr>
          <p:cNvPr id="6" name="Content Placeholder 5">
            <a:extLst>
              <a:ext uri="{FF2B5EF4-FFF2-40B4-BE49-F238E27FC236}">
                <a16:creationId xmlns:a16="http://schemas.microsoft.com/office/drawing/2014/main" id="{38CBC7F7-77DE-484A-9EBF-09A19010521D}"/>
              </a:ext>
            </a:extLst>
          </p:cNvPr>
          <p:cNvPicPr>
            <a:picLocks noGrp="1" noChangeAspect="1"/>
          </p:cNvPicPr>
          <p:nvPr>
            <p:ph idx="1"/>
          </p:nvPr>
        </p:nvPicPr>
        <p:blipFill>
          <a:blip r:embed="rId3"/>
          <a:stretch>
            <a:fillRect/>
          </a:stretch>
        </p:blipFill>
        <p:spPr>
          <a:xfrm>
            <a:off x="6383866" y="1197079"/>
            <a:ext cx="5613400" cy="3594100"/>
          </a:xfrm>
        </p:spPr>
      </p:pic>
      <p:sp>
        <p:nvSpPr>
          <p:cNvPr id="4" name="Slide Number Placeholder 3">
            <a:extLst>
              <a:ext uri="{FF2B5EF4-FFF2-40B4-BE49-F238E27FC236}">
                <a16:creationId xmlns:a16="http://schemas.microsoft.com/office/drawing/2014/main" id="{3BC40925-4CB9-BA41-860B-EFD9CE28A69F}"/>
              </a:ext>
            </a:extLst>
          </p:cNvPr>
          <p:cNvSpPr>
            <a:spLocks noGrp="1"/>
          </p:cNvSpPr>
          <p:nvPr>
            <p:ph type="sldNum" sz="quarter" idx="12"/>
          </p:nvPr>
        </p:nvSpPr>
        <p:spPr/>
        <p:txBody>
          <a:bodyPr/>
          <a:lstStyle/>
          <a:p>
            <a:fld id="{A5303E86-4143-1D42-92FA-A85D78DF591D}" type="slidenum">
              <a:rPr lang="en-US" smtClean="0"/>
              <a:t>6</a:t>
            </a:fld>
            <a:endParaRPr lang="en-US"/>
          </a:p>
        </p:txBody>
      </p:sp>
      <p:sp>
        <p:nvSpPr>
          <p:cNvPr id="7" name="TextBox 6">
            <a:extLst>
              <a:ext uri="{FF2B5EF4-FFF2-40B4-BE49-F238E27FC236}">
                <a16:creationId xmlns:a16="http://schemas.microsoft.com/office/drawing/2014/main" id="{66C4208F-1CCA-2A46-8ADD-E54C78739C41}"/>
              </a:ext>
            </a:extLst>
          </p:cNvPr>
          <p:cNvSpPr txBox="1"/>
          <p:nvPr/>
        </p:nvSpPr>
        <p:spPr>
          <a:xfrm>
            <a:off x="495851" y="1338470"/>
            <a:ext cx="6463749" cy="3027367"/>
          </a:xfrm>
          <a:prstGeom prst="rect">
            <a:avLst/>
          </a:prstGeom>
          <a:noFill/>
        </p:spPr>
        <p:txBody>
          <a:bodyPr wrap="square" rtlCol="0">
            <a:spAutoFit/>
          </a:bodyPr>
          <a:lstStyle/>
          <a:p>
            <a:pPr marL="342900" indent="-342900">
              <a:lnSpc>
                <a:spcPct val="150000"/>
              </a:lnSpc>
              <a:buFont typeface="+mj-lt"/>
              <a:buAutoNum type="arabicPeriod"/>
            </a:pPr>
            <a:r>
              <a:rPr lang="en-US" sz="2600" dirty="0">
                <a:solidFill>
                  <a:schemeClr val="tx2"/>
                </a:solidFill>
                <a:latin typeface="DIN Condensed" pitchFamily="2" charset="0"/>
              </a:rPr>
              <a:t>Kneel beside patient’s head</a:t>
            </a:r>
          </a:p>
          <a:p>
            <a:pPr marL="342900" indent="-342900">
              <a:lnSpc>
                <a:spcPct val="150000"/>
              </a:lnSpc>
              <a:buFont typeface="+mj-lt"/>
              <a:buAutoNum type="arabicPeriod"/>
            </a:pPr>
            <a:r>
              <a:rPr lang="en-US" sz="2600" dirty="0">
                <a:solidFill>
                  <a:schemeClr val="tx2"/>
                </a:solidFill>
                <a:latin typeface="DIN Condensed" pitchFamily="2" charset="0"/>
              </a:rPr>
              <a:t>Place one hand on the patient’s forehead</a:t>
            </a:r>
          </a:p>
          <a:p>
            <a:pPr marL="342900" indent="-342900">
              <a:lnSpc>
                <a:spcPct val="150000"/>
              </a:lnSpc>
              <a:buFont typeface="+mj-lt"/>
              <a:buAutoNum type="arabicPeriod"/>
            </a:pPr>
            <a:r>
              <a:rPr lang="en-US" sz="2600" dirty="0">
                <a:solidFill>
                  <a:schemeClr val="tx2"/>
                </a:solidFill>
                <a:latin typeface="DIN Condensed" pitchFamily="2" charset="0"/>
              </a:rPr>
              <a:t>Place two fingers of your other hand under patient’s chin</a:t>
            </a:r>
          </a:p>
          <a:p>
            <a:pPr marL="342900" indent="-342900">
              <a:lnSpc>
                <a:spcPct val="150000"/>
              </a:lnSpc>
              <a:buFont typeface="+mj-lt"/>
              <a:buAutoNum type="arabicPeriod"/>
            </a:pPr>
            <a:r>
              <a:rPr lang="en-US" sz="2600" dirty="0">
                <a:solidFill>
                  <a:schemeClr val="tx2"/>
                </a:solidFill>
                <a:latin typeface="DIN Condensed" pitchFamily="2" charset="0"/>
              </a:rPr>
              <a:t>Gently lift chin up while pushing down on forehead</a:t>
            </a:r>
          </a:p>
          <a:p>
            <a:pPr marL="342900" indent="-342900">
              <a:lnSpc>
                <a:spcPct val="150000"/>
              </a:lnSpc>
              <a:buFont typeface="+mj-lt"/>
              <a:buAutoNum type="arabicPeriod"/>
            </a:pPr>
            <a:r>
              <a:rPr lang="en-US" sz="2600" dirty="0">
                <a:solidFill>
                  <a:schemeClr val="tx2"/>
                </a:solidFill>
                <a:latin typeface="DIN Condensed" pitchFamily="2" charset="0"/>
              </a:rPr>
              <a:t>Maintain position to ensure that airway stays open</a:t>
            </a:r>
          </a:p>
        </p:txBody>
      </p:sp>
      <p:sp>
        <p:nvSpPr>
          <p:cNvPr id="8" name="Rectangle 7">
            <a:extLst>
              <a:ext uri="{FF2B5EF4-FFF2-40B4-BE49-F238E27FC236}">
                <a16:creationId xmlns:a16="http://schemas.microsoft.com/office/drawing/2014/main" id="{0576C34C-4559-4941-BBA6-352FEAE0A12B}"/>
              </a:ext>
            </a:extLst>
          </p:cNvPr>
          <p:cNvSpPr/>
          <p:nvPr/>
        </p:nvSpPr>
        <p:spPr>
          <a:xfrm>
            <a:off x="1624996" y="5473918"/>
            <a:ext cx="8738803" cy="646331"/>
          </a:xfrm>
          <a:prstGeom prst="rect">
            <a:avLst/>
          </a:prstGeom>
        </p:spPr>
        <p:txBody>
          <a:bodyPr wrap="square">
            <a:spAutoFit/>
          </a:bodyPr>
          <a:lstStyle/>
          <a:p>
            <a:r>
              <a:rPr lang="en-US" sz="3600" u="sng" dirty="0">
                <a:solidFill>
                  <a:schemeClr val="bg2"/>
                </a:solidFill>
                <a:latin typeface="DIN Condensed" pitchFamily="2" charset="0"/>
              </a:rPr>
              <a:t>NEVER USE FOR PATIENTS WITH SUSPECTED C-SPINE INJURY</a:t>
            </a:r>
            <a:endParaRPr lang="en-US" sz="3600" u="sng" dirty="0"/>
          </a:p>
        </p:txBody>
      </p:sp>
    </p:spTree>
    <p:extLst>
      <p:ext uri="{BB962C8B-B14F-4D97-AF65-F5344CB8AC3E}">
        <p14:creationId xmlns:p14="http://schemas.microsoft.com/office/powerpoint/2010/main" val="194915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8DF1-7342-9F4F-A6B1-3F1C49A8DAAE}"/>
              </a:ext>
            </a:extLst>
          </p:cNvPr>
          <p:cNvSpPr>
            <a:spLocks noGrp="1"/>
          </p:cNvSpPr>
          <p:nvPr>
            <p:ph type="title"/>
          </p:nvPr>
        </p:nvSpPr>
        <p:spPr>
          <a:xfrm>
            <a:off x="414131" y="136525"/>
            <a:ext cx="10515600" cy="1325563"/>
          </a:xfrm>
        </p:spPr>
        <p:txBody>
          <a:bodyPr/>
          <a:lstStyle/>
          <a:p>
            <a:r>
              <a:rPr lang="en-US" u="sng" dirty="0">
                <a:solidFill>
                  <a:schemeClr val="bg2"/>
                </a:solidFill>
                <a:latin typeface="DIN Condensed" pitchFamily="2" charset="0"/>
              </a:rPr>
              <a:t>Jaw Thrust</a:t>
            </a:r>
          </a:p>
        </p:txBody>
      </p:sp>
      <p:sp>
        <p:nvSpPr>
          <p:cNvPr id="4" name="Slide Number Placeholder 3">
            <a:extLst>
              <a:ext uri="{FF2B5EF4-FFF2-40B4-BE49-F238E27FC236}">
                <a16:creationId xmlns:a16="http://schemas.microsoft.com/office/drawing/2014/main" id="{3BC40925-4CB9-BA41-860B-EFD9CE28A69F}"/>
              </a:ext>
            </a:extLst>
          </p:cNvPr>
          <p:cNvSpPr>
            <a:spLocks noGrp="1"/>
          </p:cNvSpPr>
          <p:nvPr>
            <p:ph type="sldNum" sz="quarter" idx="12"/>
          </p:nvPr>
        </p:nvSpPr>
        <p:spPr/>
        <p:txBody>
          <a:bodyPr/>
          <a:lstStyle/>
          <a:p>
            <a:fld id="{A5303E86-4143-1D42-92FA-A85D78DF591D}" type="slidenum">
              <a:rPr lang="en-US" smtClean="0"/>
              <a:t>7</a:t>
            </a:fld>
            <a:endParaRPr lang="en-US"/>
          </a:p>
        </p:txBody>
      </p:sp>
      <p:sp>
        <p:nvSpPr>
          <p:cNvPr id="5" name="Content Placeholder 4">
            <a:extLst>
              <a:ext uri="{FF2B5EF4-FFF2-40B4-BE49-F238E27FC236}">
                <a16:creationId xmlns:a16="http://schemas.microsoft.com/office/drawing/2014/main" id="{65066E3C-6899-F14E-922F-4F01BF2EAB0E}"/>
              </a:ext>
            </a:extLst>
          </p:cNvPr>
          <p:cNvSpPr>
            <a:spLocks noGrp="1"/>
          </p:cNvSpPr>
          <p:nvPr>
            <p:ph idx="1"/>
          </p:nvPr>
        </p:nvSpPr>
        <p:spPr>
          <a:xfrm>
            <a:off x="838200" y="1287197"/>
            <a:ext cx="5647267" cy="5434278"/>
          </a:xfrm>
        </p:spPr>
        <p:txBody>
          <a:bodyPr>
            <a:noAutofit/>
          </a:bodyPr>
          <a:lstStyle/>
          <a:p>
            <a:pPr marL="514350" indent="-514350">
              <a:lnSpc>
                <a:spcPct val="150000"/>
              </a:lnSpc>
              <a:buFont typeface="+mj-lt"/>
              <a:buAutoNum type="arabicPeriod"/>
            </a:pPr>
            <a:r>
              <a:rPr lang="en-US" dirty="0">
                <a:solidFill>
                  <a:schemeClr val="tx2"/>
                </a:solidFill>
                <a:latin typeface="DIN Condensed" pitchFamily="2" charset="0"/>
              </a:rPr>
              <a:t>Kneel down above the patient’s head</a:t>
            </a:r>
          </a:p>
          <a:p>
            <a:pPr marL="514350" indent="-514350">
              <a:lnSpc>
                <a:spcPct val="150000"/>
              </a:lnSpc>
              <a:buFont typeface="+mj-lt"/>
              <a:buAutoNum type="arabicPeriod"/>
            </a:pPr>
            <a:r>
              <a:rPr lang="en-US" dirty="0">
                <a:solidFill>
                  <a:schemeClr val="tx2"/>
                </a:solidFill>
                <a:latin typeface="DIN Condensed" pitchFamily="2" charset="0"/>
              </a:rPr>
              <a:t>Using fingers on both hands, grasp the corner of patient’s mandible on each side of the jaw</a:t>
            </a:r>
          </a:p>
          <a:p>
            <a:pPr marL="514350" indent="-514350">
              <a:lnSpc>
                <a:spcPct val="150000"/>
              </a:lnSpc>
              <a:buFont typeface="+mj-lt"/>
              <a:buAutoNum type="arabicPeriod"/>
            </a:pPr>
            <a:r>
              <a:rPr lang="en-US" dirty="0">
                <a:solidFill>
                  <a:schemeClr val="tx2"/>
                </a:solidFill>
                <a:latin typeface="DIN Condensed" pitchFamily="2" charset="0"/>
              </a:rPr>
              <a:t>Place your thumbs on either side of the patient’s mouth</a:t>
            </a:r>
          </a:p>
          <a:p>
            <a:pPr marL="514350" indent="-514350">
              <a:lnSpc>
                <a:spcPct val="150000"/>
              </a:lnSpc>
              <a:buFont typeface="+mj-lt"/>
              <a:buAutoNum type="arabicPeriod"/>
            </a:pPr>
            <a:r>
              <a:rPr lang="en-US" dirty="0">
                <a:solidFill>
                  <a:schemeClr val="tx2"/>
                </a:solidFill>
                <a:latin typeface="DIN Condensed" pitchFamily="2" charset="0"/>
              </a:rPr>
              <a:t>Lift the mandible upward</a:t>
            </a:r>
          </a:p>
        </p:txBody>
      </p:sp>
      <p:pic>
        <p:nvPicPr>
          <p:cNvPr id="11" name="Picture 10">
            <a:extLst>
              <a:ext uri="{FF2B5EF4-FFF2-40B4-BE49-F238E27FC236}">
                <a16:creationId xmlns:a16="http://schemas.microsoft.com/office/drawing/2014/main" id="{E3387E4A-3099-6F4A-A67A-A34770A3655B}"/>
              </a:ext>
            </a:extLst>
          </p:cNvPr>
          <p:cNvPicPr>
            <a:picLocks noChangeAspect="1"/>
          </p:cNvPicPr>
          <p:nvPr/>
        </p:nvPicPr>
        <p:blipFill rotWithShape="1">
          <a:blip r:embed="rId3"/>
          <a:srcRect l="17607" t="27901" r="18533" b="16543"/>
          <a:stretch/>
        </p:blipFill>
        <p:spPr>
          <a:xfrm>
            <a:off x="6412882" y="1462088"/>
            <a:ext cx="5779118" cy="3768991"/>
          </a:xfrm>
          <a:prstGeom prst="rect">
            <a:avLst/>
          </a:prstGeom>
        </p:spPr>
      </p:pic>
    </p:spTree>
    <p:extLst>
      <p:ext uri="{BB962C8B-B14F-4D97-AF65-F5344CB8AC3E}">
        <p14:creationId xmlns:p14="http://schemas.microsoft.com/office/powerpoint/2010/main" val="65449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0E5C-69AB-2D43-ABCA-21BDBB64AEA1}"/>
              </a:ext>
            </a:extLst>
          </p:cNvPr>
          <p:cNvSpPr>
            <a:spLocks noGrp="1"/>
          </p:cNvSpPr>
          <p:nvPr>
            <p:ph type="title"/>
          </p:nvPr>
        </p:nvSpPr>
        <p:spPr>
          <a:xfrm>
            <a:off x="635000" y="136525"/>
            <a:ext cx="10515600" cy="1325563"/>
          </a:xfrm>
        </p:spPr>
        <p:txBody>
          <a:bodyPr/>
          <a:lstStyle/>
          <a:p>
            <a:r>
              <a:rPr lang="en-US" u="sng" dirty="0">
                <a:latin typeface="DIN Condensed" pitchFamily="2" charset="0"/>
              </a:rPr>
              <a:t>Cross Finger Technique</a:t>
            </a:r>
          </a:p>
        </p:txBody>
      </p:sp>
      <p:sp>
        <p:nvSpPr>
          <p:cNvPr id="3" name="Content Placeholder 2">
            <a:extLst>
              <a:ext uri="{FF2B5EF4-FFF2-40B4-BE49-F238E27FC236}">
                <a16:creationId xmlns:a16="http://schemas.microsoft.com/office/drawing/2014/main" id="{5EE909A3-4D6F-2443-9E98-3AD2C716DE0F}"/>
              </a:ext>
            </a:extLst>
          </p:cNvPr>
          <p:cNvSpPr>
            <a:spLocks noGrp="1"/>
          </p:cNvSpPr>
          <p:nvPr>
            <p:ph idx="1"/>
          </p:nvPr>
        </p:nvSpPr>
        <p:spPr>
          <a:xfrm>
            <a:off x="635000" y="1281113"/>
            <a:ext cx="6223000" cy="5075237"/>
          </a:xfrm>
        </p:spPr>
        <p:txBody>
          <a:bodyPr>
            <a:noAutofit/>
          </a:bodyPr>
          <a:lstStyle/>
          <a:p>
            <a:pPr marL="514350" indent="-514350">
              <a:lnSpc>
                <a:spcPct val="150000"/>
              </a:lnSpc>
              <a:buFont typeface="+mj-lt"/>
              <a:buAutoNum type="arabicPeriod"/>
            </a:pPr>
            <a:r>
              <a:rPr lang="en-US" dirty="0">
                <a:solidFill>
                  <a:schemeClr val="tx2"/>
                </a:solidFill>
                <a:latin typeface="DIN Condensed" pitchFamily="2" charset="0"/>
              </a:rPr>
              <a:t>Using your dominant hand, cross your index finger under your thumb</a:t>
            </a:r>
          </a:p>
          <a:p>
            <a:pPr marL="514350" indent="-514350">
              <a:lnSpc>
                <a:spcPct val="150000"/>
              </a:lnSpc>
              <a:buFont typeface="+mj-lt"/>
              <a:buAutoNum type="arabicPeriod"/>
            </a:pPr>
            <a:r>
              <a:rPr lang="en-US" dirty="0">
                <a:solidFill>
                  <a:schemeClr val="tx2"/>
                </a:solidFill>
                <a:latin typeface="DIN Condensed" pitchFamily="2" charset="0"/>
              </a:rPr>
              <a:t>Place your thumb and index finger against the patient’s upper and lower teeth </a:t>
            </a:r>
          </a:p>
          <a:p>
            <a:pPr marL="514350" indent="-514350">
              <a:lnSpc>
                <a:spcPct val="150000"/>
              </a:lnSpc>
              <a:buFont typeface="+mj-lt"/>
              <a:buAutoNum type="arabicPeriod"/>
            </a:pPr>
            <a:r>
              <a:rPr lang="en-US" dirty="0">
                <a:solidFill>
                  <a:schemeClr val="tx2"/>
                </a:solidFill>
                <a:latin typeface="DIN Condensed" pitchFamily="2" charset="0"/>
              </a:rPr>
              <a:t>Spread your thumb and finger apart to open the patient’s mouth</a:t>
            </a:r>
          </a:p>
        </p:txBody>
      </p:sp>
      <p:sp>
        <p:nvSpPr>
          <p:cNvPr id="4" name="Slide Number Placeholder 3">
            <a:extLst>
              <a:ext uri="{FF2B5EF4-FFF2-40B4-BE49-F238E27FC236}">
                <a16:creationId xmlns:a16="http://schemas.microsoft.com/office/drawing/2014/main" id="{574530E7-74FB-5743-BE0A-89B0C1662DD6}"/>
              </a:ext>
            </a:extLst>
          </p:cNvPr>
          <p:cNvSpPr>
            <a:spLocks noGrp="1"/>
          </p:cNvSpPr>
          <p:nvPr>
            <p:ph type="sldNum" sz="quarter" idx="12"/>
          </p:nvPr>
        </p:nvSpPr>
        <p:spPr/>
        <p:txBody>
          <a:bodyPr/>
          <a:lstStyle/>
          <a:p>
            <a:fld id="{A5303E86-4143-1D42-92FA-A85D78DF591D}" type="slidenum">
              <a:rPr lang="en-US" smtClean="0"/>
              <a:t>8</a:t>
            </a:fld>
            <a:endParaRPr lang="en-US"/>
          </a:p>
        </p:txBody>
      </p:sp>
      <p:pic>
        <p:nvPicPr>
          <p:cNvPr id="5" name="Picture 4">
            <a:extLst>
              <a:ext uri="{FF2B5EF4-FFF2-40B4-BE49-F238E27FC236}">
                <a16:creationId xmlns:a16="http://schemas.microsoft.com/office/drawing/2014/main" id="{4EA55FC3-918B-9442-A11D-F9051AB6AFA1}"/>
              </a:ext>
            </a:extLst>
          </p:cNvPr>
          <p:cNvPicPr>
            <a:picLocks noChangeAspect="1"/>
          </p:cNvPicPr>
          <p:nvPr/>
        </p:nvPicPr>
        <p:blipFill>
          <a:blip r:embed="rId3"/>
          <a:stretch>
            <a:fillRect/>
          </a:stretch>
        </p:blipFill>
        <p:spPr>
          <a:xfrm>
            <a:off x="6616700" y="1568450"/>
            <a:ext cx="5304545" cy="3721099"/>
          </a:xfrm>
          <a:prstGeom prst="rect">
            <a:avLst/>
          </a:prstGeom>
        </p:spPr>
      </p:pic>
    </p:spTree>
    <p:extLst>
      <p:ext uri="{BB962C8B-B14F-4D97-AF65-F5344CB8AC3E}">
        <p14:creationId xmlns:p14="http://schemas.microsoft.com/office/powerpoint/2010/main" val="334479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8DF1-7342-9F4F-A6B1-3F1C49A8DAAE}"/>
              </a:ext>
            </a:extLst>
          </p:cNvPr>
          <p:cNvSpPr>
            <a:spLocks noGrp="1"/>
          </p:cNvSpPr>
          <p:nvPr>
            <p:ph type="title"/>
          </p:nvPr>
        </p:nvSpPr>
        <p:spPr>
          <a:xfrm>
            <a:off x="468723" y="154029"/>
            <a:ext cx="10515600" cy="1325563"/>
          </a:xfrm>
        </p:spPr>
        <p:txBody>
          <a:bodyPr>
            <a:normAutofit/>
          </a:bodyPr>
          <a:lstStyle/>
          <a:p>
            <a:r>
              <a:rPr lang="en-US" sz="6000" u="sng" dirty="0">
                <a:solidFill>
                  <a:schemeClr val="bg2"/>
                </a:solidFill>
                <a:latin typeface="DIN Condensed" pitchFamily="2" charset="0"/>
              </a:rPr>
              <a:t>Clearing the airway</a:t>
            </a:r>
          </a:p>
        </p:txBody>
      </p:sp>
      <p:sp>
        <p:nvSpPr>
          <p:cNvPr id="4" name="Slide Number Placeholder 3">
            <a:extLst>
              <a:ext uri="{FF2B5EF4-FFF2-40B4-BE49-F238E27FC236}">
                <a16:creationId xmlns:a16="http://schemas.microsoft.com/office/drawing/2014/main" id="{3BC40925-4CB9-BA41-860B-EFD9CE28A69F}"/>
              </a:ext>
            </a:extLst>
          </p:cNvPr>
          <p:cNvSpPr>
            <a:spLocks noGrp="1"/>
          </p:cNvSpPr>
          <p:nvPr>
            <p:ph type="sldNum" sz="quarter" idx="12"/>
          </p:nvPr>
        </p:nvSpPr>
        <p:spPr/>
        <p:txBody>
          <a:bodyPr/>
          <a:lstStyle/>
          <a:p>
            <a:fld id="{A5303E86-4143-1D42-92FA-A85D78DF591D}" type="slidenum">
              <a:rPr lang="en-US" smtClean="0"/>
              <a:t>9</a:t>
            </a:fld>
            <a:endParaRPr lang="en-US"/>
          </a:p>
        </p:txBody>
      </p:sp>
      <p:sp>
        <p:nvSpPr>
          <p:cNvPr id="7" name="TextBox 6">
            <a:extLst>
              <a:ext uri="{FF2B5EF4-FFF2-40B4-BE49-F238E27FC236}">
                <a16:creationId xmlns:a16="http://schemas.microsoft.com/office/drawing/2014/main" id="{66C4208F-1CCA-2A46-8ADD-E54C78739C41}"/>
              </a:ext>
            </a:extLst>
          </p:cNvPr>
          <p:cNvSpPr txBox="1"/>
          <p:nvPr/>
        </p:nvSpPr>
        <p:spPr>
          <a:xfrm>
            <a:off x="788362" y="1140338"/>
            <a:ext cx="4833732" cy="584858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4400" dirty="0">
                <a:solidFill>
                  <a:schemeClr val="tx2"/>
                </a:solidFill>
                <a:latin typeface="DIN Condensed" pitchFamily="2" charset="0"/>
              </a:rPr>
              <a:t>Gravity</a:t>
            </a:r>
          </a:p>
          <a:p>
            <a:pPr marL="342900" indent="-342900">
              <a:lnSpc>
                <a:spcPct val="150000"/>
              </a:lnSpc>
              <a:buFont typeface="Arial" panose="020B0604020202020204" pitchFamily="34" charset="0"/>
              <a:buChar char="•"/>
            </a:pPr>
            <a:r>
              <a:rPr lang="en-US" sz="4400" dirty="0">
                <a:solidFill>
                  <a:schemeClr val="tx2"/>
                </a:solidFill>
                <a:latin typeface="DIN Condensed" pitchFamily="2" charset="0"/>
              </a:rPr>
              <a:t>Finger Sweep</a:t>
            </a:r>
          </a:p>
          <a:p>
            <a:pPr marL="342900" indent="-342900">
              <a:lnSpc>
                <a:spcPct val="150000"/>
              </a:lnSpc>
              <a:buFont typeface="Arial" panose="020B0604020202020204" pitchFamily="34" charset="0"/>
              <a:buChar char="•"/>
            </a:pPr>
            <a:r>
              <a:rPr lang="en-US" sz="4400" dirty="0">
                <a:solidFill>
                  <a:schemeClr val="tx2"/>
                </a:solidFill>
                <a:latin typeface="DIN Condensed" pitchFamily="2" charset="0"/>
              </a:rPr>
              <a:t>Suction</a:t>
            </a:r>
          </a:p>
          <a:p>
            <a:pPr marL="342900" indent="-342900">
              <a:lnSpc>
                <a:spcPct val="150000"/>
              </a:lnSpc>
              <a:buFont typeface="Arial" panose="020B0604020202020204" pitchFamily="34" charset="0"/>
              <a:buChar char="•"/>
            </a:pPr>
            <a:endParaRPr lang="en-US" sz="2400" dirty="0">
              <a:solidFill>
                <a:schemeClr val="tx2"/>
              </a:solidFill>
              <a:latin typeface="DIN Condensed" pitchFamily="2" charset="0"/>
            </a:endParaRPr>
          </a:p>
          <a:p>
            <a:pPr marL="342900" indent="-342900">
              <a:lnSpc>
                <a:spcPct val="150000"/>
              </a:lnSpc>
              <a:buFont typeface="Arial" panose="020B0604020202020204" pitchFamily="34" charset="0"/>
              <a:buChar char="•"/>
            </a:pPr>
            <a:endParaRPr lang="en-US" sz="2400" dirty="0">
              <a:solidFill>
                <a:schemeClr val="tx2"/>
              </a:solidFill>
              <a:latin typeface="DIN Condensed" pitchFamily="2" charset="0"/>
            </a:endParaRPr>
          </a:p>
          <a:p>
            <a:pPr marL="800100" lvl="1" indent="-342900">
              <a:lnSpc>
                <a:spcPct val="150000"/>
              </a:lnSpc>
              <a:buFont typeface="Arial" panose="020B0604020202020204" pitchFamily="34" charset="0"/>
              <a:buChar char="•"/>
            </a:pPr>
            <a:endParaRPr lang="en-US" sz="2400" dirty="0">
              <a:latin typeface="DIN Condensed" pitchFamily="2" charset="0"/>
            </a:endParaRPr>
          </a:p>
          <a:p>
            <a:pPr marL="342900" indent="-342900">
              <a:lnSpc>
                <a:spcPct val="150000"/>
              </a:lnSpc>
              <a:buFont typeface="Arial" panose="020B0604020202020204" pitchFamily="34" charset="0"/>
              <a:buChar char="•"/>
            </a:pPr>
            <a:endParaRPr lang="en-US" sz="2400" dirty="0">
              <a:latin typeface="DIN Condensed" pitchFamily="2" charset="0"/>
            </a:endParaRPr>
          </a:p>
          <a:p>
            <a:pPr marL="342900" indent="-342900">
              <a:lnSpc>
                <a:spcPct val="150000"/>
              </a:lnSpc>
              <a:buFont typeface="Arial" panose="020B0604020202020204" pitchFamily="34" charset="0"/>
              <a:buChar char="•"/>
            </a:pPr>
            <a:endParaRPr lang="en-US" sz="2400" dirty="0">
              <a:latin typeface="DIN Condensed" pitchFamily="2" charset="0"/>
            </a:endParaRPr>
          </a:p>
        </p:txBody>
      </p:sp>
    </p:spTree>
    <p:extLst>
      <p:ext uri="{BB962C8B-B14F-4D97-AF65-F5344CB8AC3E}">
        <p14:creationId xmlns:p14="http://schemas.microsoft.com/office/powerpoint/2010/main" val="2986113593"/>
      </p:ext>
    </p:extLst>
  </p:cSld>
  <p:clrMapOvr>
    <a:masterClrMapping/>
  </p:clrMapOvr>
</p:sld>
</file>

<file path=ppt/theme/theme1.xml><?xml version="1.0" encoding="utf-8"?>
<a:theme xmlns:a="http://schemas.openxmlformats.org/drawingml/2006/main" name="Office Theme">
  <a:themeElements>
    <a:clrScheme name="Custom 3">
      <a:dk1>
        <a:srgbClr val="0432FF"/>
      </a:dk1>
      <a:lt1>
        <a:srgbClr val="FFFFFF"/>
      </a:lt1>
      <a:dk2>
        <a:srgbClr val="000000"/>
      </a:dk2>
      <a:lt2>
        <a:srgbClr val="FF2600"/>
      </a:lt2>
      <a:accent1>
        <a:srgbClr val="FF26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{A3F6857F-820A-2341-8A42-3A7FC74FC90B}tf16401378</Template>
  <TotalTime>813</TotalTime>
  <Words>2845</Words>
  <Application>Microsoft Macintosh PowerPoint</Application>
  <PresentationFormat>Widescreen</PresentationFormat>
  <Paragraphs>323</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DIN Condensed</vt:lpstr>
      <vt:lpstr>Office Theme</vt:lpstr>
      <vt:lpstr>CHAPTER 9</vt:lpstr>
      <vt:lpstr>OBJECTIVES:</vt:lpstr>
      <vt:lpstr>Anatomy and Physiology</vt:lpstr>
      <vt:lpstr>Anatomy and Physiology Continued</vt:lpstr>
      <vt:lpstr>Opening Airway and Mouth</vt:lpstr>
      <vt:lpstr>Head Tilt Chin Lift</vt:lpstr>
      <vt:lpstr>Jaw Thrust</vt:lpstr>
      <vt:lpstr>Cross Finger Technique</vt:lpstr>
      <vt:lpstr>Clearing the airway</vt:lpstr>
      <vt:lpstr>Finger Sweep</vt:lpstr>
      <vt:lpstr>Suction</vt:lpstr>
      <vt:lpstr>Keeping Airway Open and Clear</vt:lpstr>
      <vt:lpstr>Nasopharyngeal Airway (NPA)</vt:lpstr>
      <vt:lpstr>Inserting an NPA</vt:lpstr>
      <vt:lpstr>Oropharyngeal Airway (OPA)</vt:lpstr>
      <vt:lpstr>Inserting OPA</vt:lpstr>
      <vt:lpstr>Barrier Devices</vt:lpstr>
      <vt:lpstr>Oxygen Therapy</vt:lpstr>
      <vt:lpstr>Oxygen Delivery</vt:lpstr>
      <vt:lpstr>Review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dc:title>
  <dc:creator>Mulder, Jess</dc:creator>
  <cp:lastModifiedBy>Bennett, Isaiah Aiden</cp:lastModifiedBy>
  <cp:revision>53</cp:revision>
  <dcterms:created xsi:type="dcterms:W3CDTF">2019-09-29T14:47:47Z</dcterms:created>
  <dcterms:modified xsi:type="dcterms:W3CDTF">2023-10-15T22:55:52Z</dcterms:modified>
</cp:coreProperties>
</file>