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056A46-0866-E24D-8064-28BEAFB621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BE22D67-2543-3140-A2A7-EB885E2777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79647_10152048291436527_951130596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29609" r="2704" b="3285"/>
          <a:stretch/>
        </p:blipFill>
        <p:spPr>
          <a:xfrm>
            <a:off x="1322921" y="2194560"/>
            <a:ext cx="6531775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54069"/>
            <a:ext cx="6498158" cy="1724867"/>
          </a:xfrm>
        </p:spPr>
        <p:txBody>
          <a:bodyPr/>
          <a:lstStyle/>
          <a:p>
            <a:r>
              <a:rPr lang="en-US" dirty="0"/>
              <a:t>Water emergencies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6CA730-B54E-4043-9536-DAA9AB627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8570" y="4517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Mammalian Diving Reflex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Submersion in cold water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Blood shunted to core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Metabolism &amp; heart rate drop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Result: oxygen conserved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35" y="3463780"/>
            <a:ext cx="4455965" cy="295579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636F5D-E79C-4289-A99A-2A9840AD3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3488" y="17360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Gas Laws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Boyle</a:t>
            </a:r>
            <a:r>
              <a:rPr lang="ja-JP" altLang="en-US" b="1" dirty="0">
                <a:solidFill>
                  <a:srgbClr val="000000"/>
                </a:solidFill>
                <a:latin typeface="Book Antiqua" charset="0"/>
              </a:rPr>
              <a:t>’</a:t>
            </a:r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s Law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: when pressure increases, the volume of a gas increases</a:t>
            </a:r>
          </a:p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Henry</a:t>
            </a:r>
            <a:r>
              <a:rPr lang="ja-JP" altLang="en-US" b="1" dirty="0">
                <a:solidFill>
                  <a:srgbClr val="000000"/>
                </a:solidFill>
                <a:latin typeface="Book Antiqua" charset="0"/>
              </a:rPr>
              <a:t>’</a:t>
            </a:r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s Law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: at higher pressures, more gas will dissolve in a liquid</a:t>
            </a:r>
          </a:p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Dalton</a:t>
            </a:r>
            <a:r>
              <a:rPr lang="ja-JP" altLang="en-US" b="1" dirty="0">
                <a:solidFill>
                  <a:srgbClr val="000000"/>
                </a:solidFill>
                <a:latin typeface="Book Antiqua" charset="0"/>
              </a:rPr>
              <a:t>’</a:t>
            </a:r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s law: 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overall pressure of a gas made up of the sum of the pressures of each individual gas</a:t>
            </a:r>
            <a:endParaRPr lang="en-US" b="1" dirty="0">
              <a:solidFill>
                <a:srgbClr val="000000"/>
              </a:solidFill>
              <a:latin typeface="Book Antiqua" charset="0"/>
            </a:endParaRPr>
          </a:p>
          <a:p>
            <a:endParaRPr lang="en-US" dirty="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8D275C-463A-497A-8C88-09E7450EC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8985" y="7760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Drowning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Submersion injury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: any injury that occurs while a person is under water</a:t>
            </a:r>
          </a:p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Drowning: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 suffocation by submersion that results in death within 24 hours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Book Antiqua" charset="0"/>
              </a:rPr>
              <a:t>Dry Drowning – small amounts of water enter the lungs but airway is tightly sealed by laryngospasm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Book Antiqua" charset="0"/>
              </a:rPr>
              <a:t>Wet Drowning – airway muscles quickly relax and allow water to fill the lungs completely</a:t>
            </a:r>
          </a:p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Near-drowning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: survival for at least 24 hours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8718DC-F283-4C74-98D2-88BBAFB3B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40081" y="889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Barotrauma: Rapid Ascent problems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Arterial gas embolism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: air bubbles enter bloodstream from a ruptured alveolus and lodge in an artery</a:t>
            </a:r>
          </a:p>
          <a:p>
            <a:endParaRPr lang="en-US" dirty="0">
              <a:solidFill>
                <a:srgbClr val="000000"/>
              </a:solidFill>
              <a:latin typeface="Book Antiqua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Decompression sickness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: buildup of nitrogen bubbles in the body</a:t>
            </a:r>
          </a:p>
          <a:p>
            <a:endParaRPr lang="en-US" dirty="0">
              <a:solidFill>
                <a:srgbClr val="000000"/>
              </a:solidFill>
              <a:latin typeface="Book Antiqua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Book Antiqua" charset="0"/>
              </a:rPr>
              <a:t>Squeeze: 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too much pressure</a:t>
            </a:r>
            <a:endParaRPr lang="en-US" b="1" dirty="0">
              <a:solidFill>
                <a:srgbClr val="000000"/>
              </a:solidFill>
              <a:latin typeface="Book Antiqua" charset="0"/>
            </a:endParaRPr>
          </a:p>
          <a:p>
            <a:pPr lvl="1"/>
            <a:endParaRPr lang="en-US" b="1" dirty="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35F351-971C-4A16-BE35-C5846E9AB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04467" y="24963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ea typeface="+mj-ea"/>
                <a:cs typeface="+mj-cs"/>
              </a:rPr>
              <a:t>Barotrauma</a:t>
            </a: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 S/S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Itching, rash, swelling, discoloration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Joint pain, low back pain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Nausea/vomiting, </a:t>
            </a:r>
            <a:r>
              <a:rPr lang="en-US" dirty="0" err="1">
                <a:solidFill>
                  <a:srgbClr val="000000"/>
                </a:solidFill>
                <a:latin typeface="Book Antiqua" charset="0"/>
              </a:rPr>
              <a:t>diziness</a:t>
            </a:r>
            <a:r>
              <a:rPr lang="en-US" dirty="0">
                <a:solidFill>
                  <a:srgbClr val="000000"/>
                </a:solidFill>
                <a:latin typeface="Book Antiqua" charset="0"/>
              </a:rPr>
              <a:t>, ringing in ears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Headache, numbness, extreme fatigue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Shortness of breath, cough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Chest pain, irregular pulse, shock, cardiac arrest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94C0C-2755-4F9A-BD21-2DAEB66864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8710" y="16284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611500-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70" y="1600201"/>
            <a:ext cx="3687043" cy="213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Prevention: 9 ways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Avoid alcohol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Safety equipment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Never swim alone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Monitor those in water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Never enter swiftly moving water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Don’t dive in shallow water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Check ice thickness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Scuba dive conservatively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Watch for rip currents</a:t>
            </a:r>
          </a:p>
        </p:txBody>
      </p:sp>
      <p:pic>
        <p:nvPicPr>
          <p:cNvPr id="4" name="Picture 3" descr="drinking-beer-in-a-swimming-pool-628x3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96" y="4050341"/>
            <a:ext cx="4075903" cy="20444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DB1F56-DB36-4ABF-80D5-23AB5D316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79074" y="189015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Patient Management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Make sure scene is safe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Book Antiqua" charset="0"/>
              </a:rPr>
              <a:t>Swimmers in distress can often end up injuring their rescuer</a:t>
            </a:r>
          </a:p>
          <a:p>
            <a:r>
              <a:rPr lang="en-US" dirty="0">
                <a:solidFill>
                  <a:srgbClr val="000000"/>
                </a:solidFill>
                <a:latin typeface="Book Antiqua" charset="0"/>
              </a:rPr>
              <a:t>Reach, Throw, Row, Then Go</a:t>
            </a:r>
          </a:p>
          <a:p>
            <a:pPr>
              <a:buFont typeface="Wingdings 2" charset="2"/>
              <a:buChar char=""/>
            </a:pP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Immobilize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C-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spine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in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all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unwitnessed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accidents</a:t>
            </a: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>
              <a:buFont typeface="Wingdings 2" charset="2"/>
              <a:buChar char=""/>
            </a:pP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Always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provide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high-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flow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O2</a:t>
            </a:r>
          </a:p>
          <a:p>
            <a:pPr>
              <a:buFont typeface="Wingdings 2" charset="2"/>
              <a:buChar char=""/>
            </a:pP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They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aren’t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dead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until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they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are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warm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 and </a:t>
            </a:r>
            <a:r>
              <a:rPr lang="pl-PL" dirty="0" err="1">
                <a:solidFill>
                  <a:srgbClr val="000000"/>
                </a:solidFill>
                <a:latin typeface="Book Antiqua" charset="0"/>
              </a:rPr>
              <a:t>dead</a:t>
            </a:r>
            <a:r>
              <a:rPr lang="pl-PL" dirty="0">
                <a:solidFill>
                  <a:srgbClr val="000000"/>
                </a:solidFill>
                <a:latin typeface="Book Antiqua" charset="0"/>
              </a:rPr>
              <a:t>!</a:t>
            </a:r>
          </a:p>
          <a:p>
            <a:pPr>
              <a:buFont typeface="Wingdings 2" charset="2"/>
              <a:buChar char=""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>
              <a:buFont typeface="Arial"/>
              <a:buChar char="•"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>
              <a:buFont typeface="Wingdings 2" charset="2"/>
              <a:buChar char=""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>
              <a:buFont typeface="Wingdings 2" charset="2"/>
              <a:buChar char=""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>
              <a:buFont typeface="Wingdings 2" charset="2"/>
              <a:buChar char=""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>
              <a:buFont typeface="Wingdings 2" charset="2"/>
              <a:buChar char=""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>
              <a:buFont typeface="Wingdings 2" charset="2"/>
              <a:buChar char=""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>
              <a:buFont typeface="Arial"/>
              <a:buChar char="•"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Book Antiqua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Book Antiqua" charset="0"/>
            </a:endParaRPr>
          </a:p>
          <a:p>
            <a:endParaRPr lang="en-US" dirty="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656E10-6DE6-4E10-9838-D5AD1C7F3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7078" y="1296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1146</TotalTime>
  <Words>307</Words>
  <Application>Microsoft Office PowerPoint</Application>
  <PresentationFormat>On-screen Show (4:3)</PresentationFormat>
  <Paragraphs>57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News Gothic MT</vt:lpstr>
      <vt:lpstr>Wingdings 2</vt:lpstr>
      <vt:lpstr>Breeze</vt:lpstr>
      <vt:lpstr>Water emergencies</vt:lpstr>
      <vt:lpstr>Mammalian Diving Reflex</vt:lpstr>
      <vt:lpstr>Gas Laws</vt:lpstr>
      <vt:lpstr>Drowning</vt:lpstr>
      <vt:lpstr>Barotrauma: Rapid Ascent problems</vt:lpstr>
      <vt:lpstr>Barotrauma S/S</vt:lpstr>
      <vt:lpstr>Prevention: 9 ways</vt:lpstr>
      <vt:lpstr>Patient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emergencies</dc:title>
  <dc:creator>Tucker Hopkins</dc:creator>
  <cp:lastModifiedBy>Grzyb, Sean P.</cp:lastModifiedBy>
  <cp:revision>9</cp:revision>
  <dcterms:created xsi:type="dcterms:W3CDTF">2015-11-07T23:53:19Z</dcterms:created>
  <dcterms:modified xsi:type="dcterms:W3CDTF">2019-10-31T17:50:21Z</dcterms:modified>
</cp:coreProperties>
</file>