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</p:sldIdLst>
  <p:sldSz cx="9144000" cy="5143500" type="screen16x9"/>
  <p:notesSz cx="6858000" cy="9144000"/>
  <p:embeddedFontLst>
    <p:embeddedFont>
      <p:font typeface="Lato" panose="020F0502020204030203" pitchFamily="34" charset="0"/>
      <p:regular r:id="rId14"/>
      <p:bold r:id="rId15"/>
      <p:italic r:id="rId16"/>
      <p:boldItalic r:id="rId17"/>
    </p:embeddedFont>
    <p:embeddedFont>
      <p:font typeface="Raleway" pitchFamily="2" charset="77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4655"/>
  </p:normalViewPr>
  <p:slideViewPr>
    <p:cSldViewPr snapToGrid="0">
      <p:cViewPr varScale="1">
        <p:scale>
          <a:sx n="125" d="100"/>
          <a:sy n="125" d="100"/>
        </p:scale>
        <p:origin x="992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62ee555649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62ee555649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2ee555649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2ee555649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62ee555649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62ee555649_2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62ee555649_2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62ee555649_2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62ee555649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62ee555649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2ee555649_2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62ee555649_2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2ee555649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2ee555649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62ee555649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62ee555649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1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75" name="Google Shape;75;p1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11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3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9" name="Google Shape;19;p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26" name="Google Shape;26;p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4" name="Google Shape;34;p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" name="Google Shape;42;p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43" name="Google Shape;43;p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0" name="Google Shape;50;p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57" name="Google Shape;57;p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0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29450" y="1322450"/>
            <a:ext cx="4716310" cy="16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Chapter 17: Principles of Trauma</a:t>
            </a:r>
            <a:endParaRPr dirty="0"/>
          </a:p>
        </p:txBody>
      </p:sp>
      <p:pic>
        <p:nvPicPr>
          <p:cNvPr id="3" name="Picture 2" descr="A picture containing grass, outdoor, person, young&#10;&#10;Description automatically generated">
            <a:extLst>
              <a:ext uri="{FF2B5EF4-FFF2-40B4-BE49-F238E27FC236}">
                <a16:creationId xmlns:a16="http://schemas.microsoft.com/office/drawing/2014/main" id="{9A887756-A6C9-D849-89FB-1CBBDB56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961731" y="1328959"/>
            <a:ext cx="3872232" cy="29041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B8DFA-6463-964E-8C7F-2462A9FA5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 and 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315A0-DEF6-0E46-8711-408AD507D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9450" y="2078875"/>
            <a:ext cx="3212630" cy="2261100"/>
          </a:xfrm>
        </p:spPr>
        <p:txBody>
          <a:bodyPr/>
          <a:lstStyle/>
          <a:p>
            <a:pPr>
              <a:buFontTx/>
              <a:buChar char="-"/>
            </a:pPr>
            <a:r>
              <a:rPr lang="en-US" dirty="0"/>
              <a:t>ABCDs</a:t>
            </a:r>
          </a:p>
          <a:p>
            <a:pPr>
              <a:buFontTx/>
              <a:buChar char="-"/>
            </a:pPr>
            <a:r>
              <a:rPr lang="en-US" dirty="0"/>
              <a:t>DCAP-BTLS</a:t>
            </a:r>
          </a:p>
          <a:p>
            <a:pPr>
              <a:buFontTx/>
              <a:buChar char="-"/>
            </a:pPr>
            <a:r>
              <a:rPr lang="en-US" dirty="0"/>
              <a:t>MOI and SAMPLE</a:t>
            </a:r>
          </a:p>
          <a:p>
            <a:pPr>
              <a:buFontTx/>
              <a:buChar char="-"/>
            </a:pPr>
            <a:r>
              <a:rPr lang="en-US" dirty="0"/>
              <a:t>OPQRST</a:t>
            </a:r>
          </a:p>
          <a:p>
            <a:pPr>
              <a:buFontTx/>
              <a:buChar char="-"/>
            </a:pPr>
            <a:r>
              <a:rPr lang="en-US" dirty="0"/>
              <a:t>Vitals (every 5m for critical, every 15m otherwise)</a:t>
            </a:r>
          </a:p>
          <a:p>
            <a:pPr>
              <a:buFontTx/>
              <a:buChar char="-"/>
            </a:pPr>
            <a:r>
              <a:rPr lang="en-US" dirty="0"/>
              <a:t>Continuous monitoring</a:t>
            </a:r>
          </a:p>
        </p:txBody>
      </p:sp>
      <p:pic>
        <p:nvPicPr>
          <p:cNvPr id="5" name="Picture 4" descr="A picture containing outdoor, snow, tree, skiing&#10;&#10;Description automatically generated">
            <a:extLst>
              <a:ext uri="{FF2B5EF4-FFF2-40B4-BE49-F238E27FC236}">
                <a16:creationId xmlns:a16="http://schemas.microsoft.com/office/drawing/2014/main" id="{C2191EEA-052E-0143-B8EA-64B7E927DD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2080" y="2004059"/>
            <a:ext cx="4442538" cy="233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8806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5AE9-F7F4-334E-AD3F-AF5C807EF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Questions!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E093E4-1058-7145-9C3D-ACDAF2718C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would you send a patient who needed a level 1 trauma center? Other levels?</a:t>
            </a:r>
          </a:p>
          <a:p>
            <a:r>
              <a:rPr lang="en-US" dirty="0"/>
              <a:t>How often should you take vitals on a critical patient? A stable patient?</a:t>
            </a:r>
          </a:p>
          <a:p>
            <a:r>
              <a:rPr lang="en-US" dirty="0"/>
              <a:t>What is OPQRST?</a:t>
            </a:r>
          </a:p>
          <a:p>
            <a:r>
              <a:rPr lang="en-US" dirty="0"/>
              <a:t>Someone is ripping through the woods off of Kelton. They catch an edge, get spun around, hit a tree, and are impaled by a tree branch (rough day). What are the mechanisms of injury here?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3826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43615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" sz="1400" dirty="0"/>
              <a:t>Define key terms</a:t>
            </a:r>
          </a:p>
          <a:p>
            <a:r>
              <a:rPr lang="en" sz="1400" dirty="0"/>
              <a:t>Low vs. high velocity injuries</a:t>
            </a:r>
          </a:p>
          <a:p>
            <a:r>
              <a:rPr lang="en" sz="1400" dirty="0"/>
              <a:t>5 Mechanisms of Injury</a:t>
            </a:r>
          </a:p>
          <a:p>
            <a:r>
              <a:rPr lang="en" sz="1400" dirty="0"/>
              <a:t>Trauma Centers</a:t>
            </a:r>
            <a:endParaRPr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447995-8424-FE4A-9C48-D0A501AE65B0}"/>
              </a:ext>
            </a:extLst>
          </p:cNvPr>
          <p:cNvSpPr txBox="1"/>
          <p:nvPr/>
        </p:nvSpPr>
        <p:spPr>
          <a:xfrm>
            <a:off x="4693920" y="2078875"/>
            <a:ext cx="27228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Key terms: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Golden hour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Index of suspicion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Injury pattern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Kinematics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Kinetic energy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Trauma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Trauma center, surgeon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Kinematics is...</a:t>
            </a:r>
            <a:endParaRPr dirty="0"/>
          </a:p>
        </p:txBody>
      </p:sp>
      <p:sp>
        <p:nvSpPr>
          <p:cNvPr id="99" name="Google Shape;99;p1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27359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dirty="0"/>
              <a:t>Patterns of movements of body segments without consideration of outside forces</a:t>
            </a:r>
          </a:p>
          <a:p>
            <a:pPr lvl="1" indent="-311150">
              <a:spcBef>
                <a:spcPts val="0"/>
              </a:spcBef>
              <a:buSzPts val="1300"/>
              <a:buChar char="-"/>
            </a:pPr>
            <a:r>
              <a:rPr lang="en" dirty="0"/>
              <a:t>Newton’s laws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dirty="0"/>
              <a:t>Common Injury Patterns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endParaRPr lang="en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endParaRPr lang="en" dirty="0"/>
          </a:p>
          <a:p>
            <a:pPr marL="146050" lvl="0" indent="0" algn="l" rtl="0"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" dirty="0"/>
              <a:t>- </a:t>
            </a:r>
            <a:r>
              <a:rPr lang="en-US" dirty="0"/>
              <a:t>V</a:t>
            </a:r>
            <a:r>
              <a:rPr lang="en" dirty="0" err="1"/>
              <a:t>elocity</a:t>
            </a:r>
            <a:r>
              <a:rPr lang="en" dirty="0"/>
              <a:t> is the largest contributor to K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4" name="Google Shape;106;p16">
            <a:extLst>
              <a:ext uri="{FF2B5EF4-FFF2-40B4-BE49-F238E27FC236}">
                <a16:creationId xmlns:a16="http://schemas.microsoft.com/office/drawing/2014/main" id="{18CF6974-EF4A-B742-9C7D-70D6EFC5548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5225" y="2078874"/>
            <a:ext cx="3402925" cy="19141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04;p16">
            <a:extLst>
              <a:ext uri="{FF2B5EF4-FFF2-40B4-BE49-F238E27FC236}">
                <a16:creationId xmlns:a16="http://schemas.microsoft.com/office/drawing/2014/main" id="{E17E224B-A9B2-CA4F-B3E0-C280A1E76880}"/>
              </a:ext>
            </a:extLst>
          </p:cNvPr>
          <p:cNvSpPr txBox="1">
            <a:spLocks/>
          </p:cNvSpPr>
          <p:nvPr/>
        </p:nvSpPr>
        <p:spPr>
          <a:xfrm>
            <a:off x="5128730" y="1327545"/>
            <a:ext cx="268431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/>
              <a:t>Kinetic Energy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Stopping Distance</a:t>
            </a:r>
            <a:endParaRPr/>
          </a:p>
        </p:txBody>
      </p:sp>
      <p:pic>
        <p:nvPicPr>
          <p:cNvPr id="114" name="Google Shape;11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5849" y="2003776"/>
            <a:ext cx="3849630" cy="25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8751" y="908725"/>
            <a:ext cx="2289400" cy="3741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7"/>
          <p:cNvSpPr txBox="1"/>
          <p:nvPr/>
        </p:nvSpPr>
        <p:spPr>
          <a:xfrm>
            <a:off x="5024900" y="2853325"/>
            <a:ext cx="949500" cy="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ato"/>
                <a:ea typeface="Lato"/>
                <a:cs typeface="Lato"/>
                <a:sym typeface="Lato"/>
              </a:rPr>
              <a:t>VS</a:t>
            </a:r>
            <a:endParaRPr sz="3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Factors in Trauma</a:t>
            </a:r>
            <a:endParaRPr dirty="0"/>
          </a:p>
        </p:txBody>
      </p:sp>
      <p:sp>
        <p:nvSpPr>
          <p:cNvPr id="122" name="Google Shape;122;p18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03991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dirty="0"/>
              <a:t>Threshold of injury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-US" dirty="0"/>
              <a:t>Density of organs</a:t>
            </a:r>
          </a:p>
          <a:p>
            <a:pPr lvl="1">
              <a:spcBef>
                <a:spcPts val="0"/>
              </a:spcBef>
              <a:buChar char="-"/>
            </a:pPr>
            <a:r>
              <a:rPr lang="en-US" dirty="0"/>
              <a:t>Hollow vs. Solid Organs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dirty="0"/>
              <a:t>Mechanism of Injury</a:t>
            </a:r>
          </a:p>
          <a:p>
            <a:pPr lvl="1" indent="-311150">
              <a:spcBef>
                <a:spcPts val="0"/>
              </a:spcBef>
              <a:buSzPts val="1300"/>
              <a:buChar char="-"/>
            </a:pPr>
            <a:r>
              <a:rPr lang="en-US" dirty="0"/>
              <a:t>D</a:t>
            </a:r>
            <a:r>
              <a:rPr lang="en" dirty="0" err="1"/>
              <a:t>irect</a:t>
            </a:r>
            <a:endParaRPr lang="en" dirty="0"/>
          </a:p>
          <a:p>
            <a:pPr lvl="1" indent="-311150">
              <a:spcBef>
                <a:spcPts val="0"/>
              </a:spcBef>
              <a:buSzPts val="1300"/>
              <a:buChar char="-"/>
            </a:pPr>
            <a:r>
              <a:rPr lang="en-US" dirty="0"/>
              <a:t>T</a:t>
            </a:r>
            <a:r>
              <a:rPr lang="en" dirty="0" err="1"/>
              <a:t>wisting</a:t>
            </a:r>
            <a:endParaRPr lang="en" dirty="0"/>
          </a:p>
          <a:p>
            <a:pPr lvl="1" indent="-311150">
              <a:spcBef>
                <a:spcPts val="0"/>
              </a:spcBef>
              <a:buSzPts val="1300"/>
              <a:buChar char="-"/>
            </a:pPr>
            <a:r>
              <a:rPr lang="en" dirty="0"/>
              <a:t>Forced flexion/hyperextension</a:t>
            </a:r>
          </a:p>
          <a:p>
            <a:pPr lvl="1" indent="-311150">
              <a:spcBef>
                <a:spcPts val="0"/>
              </a:spcBef>
              <a:buSzPts val="1300"/>
              <a:buChar char="-"/>
            </a:pPr>
            <a:r>
              <a:rPr lang="en" dirty="0"/>
              <a:t>Indirect</a:t>
            </a: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-US" dirty="0"/>
              <a:t>Index of Suspicion</a:t>
            </a:r>
            <a:endParaRPr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A0B8B67A-9C21-2E40-A2D9-8280137236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111"/>
          <a:stretch/>
        </p:blipFill>
        <p:spPr>
          <a:xfrm>
            <a:off x="3769360" y="1586250"/>
            <a:ext cx="4970671" cy="286512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465290" y="1278997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Five Types of Injury</a:t>
            </a:r>
            <a:endParaRPr dirty="0"/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8375" y="3416500"/>
            <a:ext cx="1875400" cy="1390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3775" y="3179600"/>
            <a:ext cx="1782952" cy="162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101925"/>
            <a:ext cx="1782949" cy="178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 rotWithShape="1">
          <a:blip r:embed="rId6">
            <a:alphaModFix/>
          </a:blip>
          <a:srcRect t="8589" b="9297"/>
          <a:stretch/>
        </p:blipFill>
        <p:spPr>
          <a:xfrm>
            <a:off x="3439900" y="3363397"/>
            <a:ext cx="2028475" cy="124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 rotWithShape="1">
          <a:blip r:embed="rId7">
            <a:alphaModFix/>
          </a:blip>
          <a:srcRect b="8895"/>
          <a:stretch/>
        </p:blipFill>
        <p:spPr>
          <a:xfrm>
            <a:off x="1651606" y="2974909"/>
            <a:ext cx="1635074" cy="202621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02BF83-5AEB-7447-983E-5D2D031562CE}"/>
              </a:ext>
            </a:extLst>
          </p:cNvPr>
          <p:cNvSpPr txBox="1"/>
          <p:nvPr/>
        </p:nvSpPr>
        <p:spPr>
          <a:xfrm>
            <a:off x="551702" y="2948036"/>
            <a:ext cx="593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Blunt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6222DF-9B44-434E-BAD5-421BB4CA8589}"/>
              </a:ext>
            </a:extLst>
          </p:cNvPr>
          <p:cNvSpPr txBox="1"/>
          <p:nvPr/>
        </p:nvSpPr>
        <p:spPr>
          <a:xfrm>
            <a:off x="1996298" y="2714477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Penetrating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EAFE5D-FA78-2A4B-A125-CC54EDB8F267}"/>
              </a:ext>
            </a:extLst>
          </p:cNvPr>
          <p:cNvSpPr txBox="1"/>
          <p:nvPr/>
        </p:nvSpPr>
        <p:spPr>
          <a:xfrm>
            <a:off x="3828762" y="3108723"/>
            <a:ext cx="9909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Rotational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898A8-2AC9-E540-ABC2-3163EB3560A0}"/>
              </a:ext>
            </a:extLst>
          </p:cNvPr>
          <p:cNvSpPr txBox="1"/>
          <p:nvPr/>
        </p:nvSpPr>
        <p:spPr>
          <a:xfrm>
            <a:off x="5990137" y="3108723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Crush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36A411-A53F-7F42-ABE4-42F4351A5A02}"/>
              </a:ext>
            </a:extLst>
          </p:cNvPr>
          <p:cNvSpPr txBox="1"/>
          <p:nvPr/>
        </p:nvSpPr>
        <p:spPr>
          <a:xfrm>
            <a:off x="7943344" y="2954834"/>
            <a:ext cx="5838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Blast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352759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Penetrating Wounds</a:t>
            </a:r>
            <a:endParaRPr dirty="0"/>
          </a:p>
        </p:txBody>
      </p:sp>
      <p:sp>
        <p:nvSpPr>
          <p:cNvPr id="139" name="Google Shape;139;p2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320247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dirty="0"/>
              <a:t>High Velocity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G</a:t>
            </a:r>
            <a:r>
              <a:rPr lang="en" dirty="0" err="1"/>
              <a:t>reater</a:t>
            </a:r>
            <a:r>
              <a:rPr lang="en" dirty="0"/>
              <a:t> than 2000 ft/s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dirty="0"/>
              <a:t>Low Velocity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-US" dirty="0"/>
              <a:t>L</a:t>
            </a:r>
            <a:r>
              <a:rPr lang="en" dirty="0" err="1"/>
              <a:t>ess</a:t>
            </a:r>
            <a:r>
              <a:rPr lang="en" dirty="0"/>
              <a:t> than 2000 ft/s</a:t>
            </a:r>
            <a:endParaRPr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4" name="Google Shape;144;p21">
            <a:extLst>
              <a:ext uri="{FF2B5EF4-FFF2-40B4-BE49-F238E27FC236}">
                <a16:creationId xmlns:a16="http://schemas.microsoft.com/office/drawing/2014/main" id="{ACE5178D-4B29-F545-BB42-2D5582DA9FBD}"/>
              </a:ext>
            </a:extLst>
          </p:cNvPr>
          <p:cNvSpPr txBox="1">
            <a:spLocks/>
          </p:cNvSpPr>
          <p:nvPr/>
        </p:nvSpPr>
        <p:spPr>
          <a:xfrm>
            <a:off x="4886962" y="1326660"/>
            <a:ext cx="210519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Raleway"/>
              <a:buNone/>
              <a:defRPr sz="26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r>
              <a:rPr lang="en-US" dirty="0"/>
              <a:t>Blast Injury </a:t>
            </a:r>
          </a:p>
        </p:txBody>
      </p:sp>
      <p:sp>
        <p:nvSpPr>
          <p:cNvPr id="5" name="Google Shape;145;p21">
            <a:extLst>
              <a:ext uri="{FF2B5EF4-FFF2-40B4-BE49-F238E27FC236}">
                <a16:creationId xmlns:a16="http://schemas.microsoft.com/office/drawing/2014/main" id="{1D4F5B22-F3B6-E14F-925D-9ACD7020E792}"/>
              </a:ext>
            </a:extLst>
          </p:cNvPr>
          <p:cNvSpPr txBox="1">
            <a:spLocks/>
          </p:cNvSpPr>
          <p:nvPr/>
        </p:nvSpPr>
        <p:spPr>
          <a:xfrm>
            <a:off x="4708125" y="2078875"/>
            <a:ext cx="4435875" cy="22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buFont typeface="Lato"/>
              <a:buChar char="-"/>
            </a:pPr>
            <a:r>
              <a:rPr lang="en-US" dirty="0"/>
              <a:t>Primary</a:t>
            </a:r>
          </a:p>
          <a:p>
            <a:pPr lvl="1">
              <a:spcBef>
                <a:spcPts val="0"/>
              </a:spcBef>
              <a:buFont typeface="Lato"/>
              <a:buChar char="-"/>
            </a:pPr>
            <a:r>
              <a:rPr lang="en-US" dirty="0"/>
              <a:t>Pressure wave</a:t>
            </a:r>
          </a:p>
          <a:p>
            <a:pPr>
              <a:buFont typeface="Lato"/>
              <a:buChar char="-"/>
            </a:pPr>
            <a:r>
              <a:rPr lang="en-US" dirty="0"/>
              <a:t>Secondary</a:t>
            </a:r>
          </a:p>
          <a:p>
            <a:pPr lvl="1">
              <a:spcBef>
                <a:spcPts val="0"/>
              </a:spcBef>
              <a:buFont typeface="Lato"/>
              <a:buChar char="-"/>
            </a:pPr>
            <a:r>
              <a:rPr lang="en-US" dirty="0"/>
              <a:t>Blast Wave (projectiles, superheated gases, etc.)</a:t>
            </a:r>
          </a:p>
          <a:p>
            <a:pPr>
              <a:buFont typeface="Lato"/>
              <a:buChar char="-"/>
            </a:pPr>
            <a:r>
              <a:rPr lang="en-US" dirty="0"/>
              <a:t>Tertiary</a:t>
            </a:r>
          </a:p>
          <a:p>
            <a:pPr lvl="1">
              <a:spcBef>
                <a:spcPts val="0"/>
              </a:spcBef>
              <a:buFont typeface="Lato"/>
              <a:buChar char="-"/>
            </a:pPr>
            <a:r>
              <a:rPr lang="en-US" dirty="0"/>
              <a:t>Victim Displacement</a:t>
            </a:r>
          </a:p>
          <a:p>
            <a:pPr>
              <a:buFont typeface="Lato"/>
              <a:buChar char="-"/>
            </a:pPr>
            <a:r>
              <a:rPr lang="en-US" dirty="0"/>
              <a:t>Quaternary/Miscellaneous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2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Phases of Injury</a:t>
            </a:r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503127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dirty="0"/>
              <a:t>Pre-Injury Phase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dirty="0"/>
              <a:t>Injury prevention and proper safety equipment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dirty="0"/>
              <a:t>Injury Phase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dirty="0"/>
              <a:t>Index of Suspicion</a:t>
            </a:r>
            <a:endParaRPr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 dirty="0"/>
              <a:t>Post-Injury Phase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dirty="0"/>
              <a:t>3 peaks of traumatic death</a:t>
            </a:r>
            <a:endParaRPr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dirty="0"/>
              <a:t>First few seconds/minutes</a:t>
            </a:r>
            <a:endParaRPr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dirty="0"/>
              <a:t>“golden hour”</a:t>
            </a:r>
            <a:endParaRPr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 dirty="0"/>
              <a:t>Days and weeks following (usually due to complications)</a:t>
            </a:r>
            <a:endParaRPr dirty="0"/>
          </a:p>
        </p:txBody>
      </p:sp>
      <p:pic>
        <p:nvPicPr>
          <p:cNvPr id="3" name="Picture 2" descr="Circle&#10;&#10;Description automatically generated with medium confidence">
            <a:extLst>
              <a:ext uri="{FF2B5EF4-FFF2-40B4-BE49-F238E27FC236}">
                <a16:creationId xmlns:a16="http://schemas.microsoft.com/office/drawing/2014/main" id="{6393B9AC-6AFF-644F-B101-34ACE43BD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720" y="1482475"/>
            <a:ext cx="28575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3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Trauma Centers</a:t>
            </a:r>
            <a:endParaRPr dirty="0"/>
          </a:p>
        </p:txBody>
      </p:sp>
      <p:sp>
        <p:nvSpPr>
          <p:cNvPr id="157" name="Google Shape;157;p23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dirty="0"/>
              <a:t>Level I: Comprehensive Service (Including an Education Program) 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 b="1" dirty="0"/>
              <a:t>UVM Medical Center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 b="1" dirty="0"/>
              <a:t>Dartmouth Hitchcock </a:t>
            </a: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 b="1" dirty="0"/>
              <a:t>Albany Medical Center</a:t>
            </a:r>
            <a:endParaRPr b="1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dirty="0"/>
              <a:t>Level II: Same As Level I but without Education Program</a:t>
            </a:r>
          </a:p>
          <a:p>
            <a:pPr lvl="1" indent="-311150">
              <a:spcBef>
                <a:spcPts val="0"/>
              </a:spcBef>
              <a:buSzPts val="1300"/>
              <a:buFont typeface="+mj-lt"/>
              <a:buAutoNum type="alphaLcParenR"/>
            </a:pPr>
            <a:r>
              <a:rPr lang="en" b="1" dirty="0"/>
              <a:t>UVM Medical Center – Pediatrics</a:t>
            </a:r>
          </a:p>
          <a:p>
            <a:pPr lvl="1" indent="-311150">
              <a:spcBef>
                <a:spcPts val="0"/>
              </a:spcBef>
              <a:buSzPts val="1300"/>
              <a:buFont typeface="+mj-lt"/>
              <a:buAutoNum type="alphaLcParenR"/>
            </a:pPr>
            <a:r>
              <a:rPr lang="en" b="1" dirty="0"/>
              <a:t>Dartmouth Hitchcock – Pediatrics </a:t>
            </a:r>
          </a:p>
          <a:p>
            <a:pPr lvl="1" indent="-311150">
              <a:spcBef>
                <a:spcPts val="0"/>
              </a:spcBef>
              <a:buSzPts val="1300"/>
              <a:buFont typeface="+mj-lt"/>
              <a:buAutoNum type="alphaLcParenR"/>
            </a:pPr>
            <a:r>
              <a:rPr lang="en" b="1" dirty="0"/>
              <a:t>Albany Medical Center - Pediatrics</a:t>
            </a:r>
            <a:endParaRPr b="1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dirty="0"/>
              <a:t>Level III: Has resources for most trauma situations, but does not have subspecialists available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AutoNum type="alphaLcPeriod"/>
            </a:pPr>
            <a:r>
              <a:rPr lang="en" b="1" dirty="0"/>
              <a:t>Porter Hospital</a:t>
            </a:r>
            <a:endParaRPr b="1" dirty="0"/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AutoNum type="arabicPeriod"/>
            </a:pPr>
            <a:r>
              <a:rPr lang="en" dirty="0"/>
              <a:t>Levels IV and V: Have trauma nurse available at all times and have access to a physician who can be called in. Usually in very rural areas</a:t>
            </a: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391</Words>
  <Application>Microsoft Macintosh PowerPoint</Application>
  <PresentationFormat>On-screen Show (16:9)</PresentationFormat>
  <Paragraphs>87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Raleway</vt:lpstr>
      <vt:lpstr>Lato</vt:lpstr>
      <vt:lpstr>Arial</vt:lpstr>
      <vt:lpstr>Streamline</vt:lpstr>
      <vt:lpstr>Chapter 17: Principles of Trauma</vt:lpstr>
      <vt:lpstr>Objectives</vt:lpstr>
      <vt:lpstr>Kinematics is...</vt:lpstr>
      <vt:lpstr>Stopping Distance</vt:lpstr>
      <vt:lpstr>Factors in Trauma</vt:lpstr>
      <vt:lpstr>Five Types of Injury</vt:lpstr>
      <vt:lpstr>Penetrating Wounds</vt:lpstr>
      <vt:lpstr>Phases of Injury</vt:lpstr>
      <vt:lpstr>Trauma Centers</vt:lpstr>
      <vt:lpstr>Assessment and Management</vt:lpstr>
      <vt:lpstr>Practice Questions!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18: Principles of Trauma</dc:title>
  <cp:lastModifiedBy>Harring, Alden</cp:lastModifiedBy>
  <cp:revision>17</cp:revision>
  <dcterms:modified xsi:type="dcterms:W3CDTF">2021-09-26T23:09:46Z</dcterms:modified>
</cp:coreProperties>
</file>