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9" r:id="rId9"/>
    <p:sldId id="270" r:id="rId10"/>
    <p:sldId id="271" r:id="rId11"/>
    <p:sldId id="268" r:id="rId12"/>
    <p:sldId id="263" r:id="rId13"/>
    <p:sldId id="280" r:id="rId14"/>
    <p:sldId id="265" r:id="rId15"/>
    <p:sldId id="276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2A5A4-097B-9843-A8AF-0838A115E34F}" v="168" dt="2021-10-18T17:39:00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1"/>
    <p:restoredTop sz="86571"/>
  </p:normalViewPr>
  <p:slideViewPr>
    <p:cSldViewPr snapToGrid="0" snapToObjects="1">
      <p:cViewPr>
        <p:scale>
          <a:sx n="74" d="100"/>
          <a:sy n="74" d="100"/>
        </p:scale>
        <p:origin x="23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10481-B5C6-1449-99E9-0246056A4E18}" type="datetimeFigureOut">
              <a:rPr lang="en-US" smtClean="0"/>
              <a:t>10/8/23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128B8-EB38-0D40-A66E-109FC2B2F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5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128B8-EB38-0D40-A66E-109FC2B2F0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0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err="1"/>
              <a:t>decreased</a:t>
            </a:r>
            <a:r>
              <a:rPr lang="es-ES_tradnl" dirty="0"/>
              <a:t> </a:t>
            </a:r>
            <a:r>
              <a:rPr lang="es-ES_tradnl" dirty="0" err="1"/>
              <a:t>perfusion</a:t>
            </a:r>
            <a:r>
              <a:rPr lang="es-ES_tradnl" dirty="0"/>
              <a:t> </a:t>
            </a:r>
            <a:r>
              <a:rPr lang="es-ES_tradnl" dirty="0" err="1"/>
              <a:t>by</a:t>
            </a:r>
            <a:r>
              <a:rPr lang="es-ES_tradnl" dirty="0"/>
              <a:t> </a:t>
            </a:r>
            <a:r>
              <a:rPr lang="es-ES_tradnl" dirty="0" err="1"/>
              <a:t>increasing</a:t>
            </a:r>
            <a:r>
              <a:rPr lang="es-ES_tradnl" dirty="0"/>
              <a:t> </a:t>
            </a:r>
            <a:r>
              <a:rPr lang="es-ES_tradnl" dirty="0" err="1"/>
              <a:t>oxygen</a:t>
            </a:r>
            <a:r>
              <a:rPr lang="es-ES_tradnl" dirty="0"/>
              <a:t> </a:t>
            </a:r>
            <a:r>
              <a:rPr lang="es-ES_tradnl" dirty="0" err="1"/>
              <a:t>intake</a:t>
            </a:r>
            <a:r>
              <a:rPr lang="es-ES_tradnl" dirty="0"/>
              <a:t>, </a:t>
            </a:r>
            <a:r>
              <a:rPr lang="es-ES_tradnl" dirty="0" err="1"/>
              <a:t>increasing</a:t>
            </a:r>
            <a:r>
              <a:rPr lang="es-ES_tradnl" dirty="0"/>
              <a:t> </a:t>
            </a:r>
            <a:r>
              <a:rPr lang="es-ES_tradnl" dirty="0" err="1"/>
              <a:t>heart</a:t>
            </a:r>
            <a:r>
              <a:rPr lang="es-ES_tradnl" dirty="0"/>
              <a:t> output, and </a:t>
            </a:r>
            <a:r>
              <a:rPr lang="es-ES_tradnl" dirty="0" err="1"/>
              <a:t>pulling</a:t>
            </a:r>
            <a:r>
              <a:rPr lang="es-ES_tradnl" dirty="0"/>
              <a:t> </a:t>
            </a:r>
            <a:r>
              <a:rPr lang="es-ES_tradnl" dirty="0" err="1"/>
              <a:t>blood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vital </a:t>
            </a:r>
            <a:r>
              <a:rPr lang="es-ES_tradnl" dirty="0" err="1"/>
              <a:t>organs</a:t>
            </a:r>
            <a:r>
              <a:rPr lang="es-ES_tradnl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128B8-EB38-0D40-A66E-109FC2B2F0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2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128B8-EB38-0D40-A66E-109FC2B2F0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23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Hypovolemic: Caused by loss of circulating blood volume or body fluids  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Cardiogenic: Caused by the heart not pumping correctly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Valve problems (heart doesn’t empty/fill properly), heart attack (heart muscle damage), fast or slow heart rate, medications, trauma 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Distributive: Vessels not constricting properly, resulting in blood pooling in      the blood vessels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Anaphylactic shock: from severe allergy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Septic shock: severe systemic infection (sepsis)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Neurogenic shock: central nervous systems disruption (often spinal cord injury) = messages to blood vessels to dilate are disrupted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Obstructive: Blockage prevents oxygenated blood from reaching vital organs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Tension pneumothorax, pericardial tamponade, pulmonary embolism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128B8-EB38-0D40-A66E-109FC2B2F0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04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children</a:t>
            </a:r>
            <a:r>
              <a:rPr lang="en-US" baseline="0" dirty="0"/>
              <a:t> and shock: compensate very well, but deteriorate rapidly when they cross into decompensated shock</a:t>
            </a:r>
            <a:endParaRPr lang="en-US" dirty="0"/>
          </a:p>
          <a:p>
            <a:r>
              <a:rPr lang="en-US" dirty="0"/>
              <a:t>Be sure to ask what medications patients are taking</a:t>
            </a:r>
          </a:p>
          <a:p>
            <a:r>
              <a:rPr lang="en-US" dirty="0"/>
              <a:t>	- anticoagulants inhibit the body’s natural ability to clot which can prolong bleeding and worse hemorrhagic shock </a:t>
            </a:r>
          </a:p>
          <a:p>
            <a:r>
              <a:rPr lang="en-US" dirty="0"/>
              <a:t>	- beta-blockers used to treat high blood pressure and heart disease limit the body’s ability to beat faster, limiting the body’s ability to compensate for shock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128B8-EB38-0D40-A66E-109FC2B2F0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39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128B8-EB38-0D40-A66E-109FC2B2F0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1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04232-589F-EF4A-96A0-DF1F6F3AD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8B741-122B-BB47-933B-99F42873A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7DC2C-E354-B34D-AA93-8FCE9F3C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231-426E-8440-871A-FCE8BB55224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1E755-E2A7-734F-9A5C-BB981A0D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0567D-4F40-024F-9BF2-2C2D4341C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3C74-5AC0-EF49-8FBE-69A5A3AF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9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A57C6-1AF3-CB43-990F-A0D88CC1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F4597-7055-2147-BA18-8160D8F6A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43BB6-9885-4A45-82C4-7DB07BFA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231-426E-8440-871A-FCE8BB55224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FF100-8524-AA47-83E4-460C36F7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C68FA-8134-7443-81DB-FF7BAFC8B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3C74-5AC0-EF49-8FBE-69A5A3AF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3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1CE51-8A8B-2049-A75B-CB604C90F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25582-B8BD-E54E-82F2-1B678647B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A2FB3-8EE9-574D-85DA-250852B4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231-426E-8440-871A-FCE8BB55224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D7076-0A86-114F-8D9E-C307A313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D36BE-097A-C348-8C03-C25A56CB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3C74-5AC0-EF49-8FBE-69A5A3AF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8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D595-6082-4148-A7AF-0AC1FC98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28D4E-6BFD-C947-A0CA-600EE3134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7E9BB-BA0F-0243-93E9-61D14CD9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231-426E-8440-871A-FCE8BB55224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E8C42-184B-374F-A9BE-BCC72D94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4EBCC-D24E-2247-B5FD-DE4631E3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3C74-5AC0-EF49-8FBE-69A5A3AF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2F3F-59D4-0644-A209-903DEA18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30AD1-CAA5-7144-85E5-52D2C17A0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3F3EC-958B-5A41-B197-91DAA2891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231-426E-8440-871A-FCE8BB55224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F6BB6-2455-B044-B621-26638597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59A2E-0545-4743-B536-A29F6A5B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3C74-5AC0-EF49-8FBE-69A5A3AF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2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C90E-7A50-2E43-BAA7-09B244B0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5C0F9-AC58-5240-A018-EDD970C23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79F75-9293-A847-9906-D6C28EC0E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D5CBE-C81A-B54A-A948-8E5BB512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231-426E-8440-871A-FCE8BB55224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85536-2206-DE40-8F30-17145CD9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A46D2-2364-C44B-8936-8355C0862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3C74-5AC0-EF49-8FBE-69A5A3AF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8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BFC7-C969-6147-BEB7-55C5D929E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BA48B-7474-3046-A4C1-AF305FDA4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D14A8-449C-0A4A-98D7-8FCA31298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A6693-EAE6-8C4B-B242-82BAEC869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7E7BA-1790-254B-88B8-376B37EC0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33743-A784-6340-A751-8E6D4FD9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231-426E-8440-871A-FCE8BB55224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249FA-8925-944B-835F-23996ACD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B733D-94F0-3640-9FFA-E9EBEDEE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3C74-5AC0-EF49-8FBE-69A5A3AF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4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9359-7B01-284D-AE75-202989385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5BB3A3-CD77-7842-8C41-EADE4D03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231-426E-8440-871A-FCE8BB55224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4E204-7D09-BD4C-9483-E3FB9EE61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E556D-1055-DF4A-8286-79692CD0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3C74-5AC0-EF49-8FBE-69A5A3AF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E274E9-5D9E-F141-BBE2-FCD4648F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231-426E-8440-871A-FCE8BB55224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CA7294-F1AD-184C-8CDA-A6CBBA5F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D5FB6-0CBA-1442-8DBA-7EC1E054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3C74-5AC0-EF49-8FBE-69A5A3AF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5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8ADE-BC10-0E40-B42A-99EFC308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EA21A-84AD-9A44-BEB4-3A2BB922C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7D2EE-2F25-A741-8DEF-AF9BB1B6C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1D705-1F6A-2F45-A96C-346BE243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231-426E-8440-871A-FCE8BB55224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F40BA-EFE0-EA4B-A91C-6549184F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953C4-107E-3944-983A-09998A93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3C74-5AC0-EF49-8FBE-69A5A3AF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5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39F6-8F9C-3449-9103-29DD54F1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C9BAE3-D807-BB45-BD53-B1B617F36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3BEB6-F7CB-234D-8DCF-A97540C2D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32D1C-6A95-6D49-898D-60A050C5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231-426E-8440-871A-FCE8BB55224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684D2-9C5C-2A4C-A56C-F01A190A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64847-739F-9B4D-A5F5-A0B37F1B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3C74-5AC0-EF49-8FBE-69A5A3AF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4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239211-1606-FE43-A598-6226DAC1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7DBB8-6E3E-B649-9D09-AF014AE8D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1E2CF-4520-8F4C-BB96-5F6146EE6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2231-426E-8440-871A-FCE8BB55224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B8A5C-23F7-FA4C-8A28-AD76D50D9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916B-0FBA-C04F-ADCA-C16555172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23C74-5AC0-EF49-8FBE-69A5A3AF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0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AE965-B082-824B-A2A2-9C8F973CB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n-US" sz="8000" dirty="0">
                <a:solidFill>
                  <a:srgbClr val="FFFFFF"/>
                </a:solidFill>
              </a:rPr>
              <a:t>SHOCK!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719F4-94C6-E049-9BD3-7B2E4C4F8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OEC Ch 10</a:t>
            </a:r>
          </a:p>
          <a:p>
            <a:pPr algn="r"/>
            <a:r>
              <a:rPr lang="en-US" dirty="0">
                <a:solidFill>
                  <a:srgbClr val="FFFFFF"/>
                </a:solidFill>
              </a:rPr>
              <a:t>Charlotte Marks/Ella </a:t>
            </a:r>
            <a:r>
              <a:rPr lang="en-US" dirty="0" err="1">
                <a:solidFill>
                  <a:srgbClr val="FFFFFF"/>
                </a:solidFill>
              </a:rPr>
              <a:t>Roelofs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71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CD22E3-B6D5-0743-9CCA-DB41FBC5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Distributive Shock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1CA4F-FA8B-6245-B745-58C7DF455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03" y="2035538"/>
            <a:ext cx="9724031" cy="11108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Blood vessels lose their ability to constrict appropriately, resulting in blood pooling in the vessels and sudden drop in blood pressure 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D9B73-A92B-9E44-A2BB-0C7E303A451E}"/>
              </a:ext>
            </a:extLst>
          </p:cNvPr>
          <p:cNvSpPr txBox="1"/>
          <p:nvPr/>
        </p:nvSpPr>
        <p:spPr>
          <a:xfrm>
            <a:off x="877354" y="3291150"/>
            <a:ext cx="96316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Types of distributive shock:</a:t>
            </a:r>
          </a:p>
          <a:p>
            <a:endParaRPr lang="en-US" sz="2200" dirty="0"/>
          </a:p>
          <a:p>
            <a:pPr marL="342900" indent="-342900">
              <a:buFont typeface="+mj-lt"/>
              <a:buAutoNum type="arabicPeriod"/>
            </a:pPr>
            <a:r>
              <a:rPr lang="en-US" sz="2200" b="1" dirty="0"/>
              <a:t>Anaphylactic Shock:</a:t>
            </a:r>
            <a:r>
              <a:rPr lang="es-ES_tradnl" sz="2200" b="1" dirty="0"/>
              <a:t> </a:t>
            </a:r>
            <a:r>
              <a:rPr lang="es-ES_tradnl" sz="2200" dirty="0" err="1"/>
              <a:t>systemic</a:t>
            </a:r>
            <a:r>
              <a:rPr lang="es-ES_tradnl" sz="2200" dirty="0"/>
              <a:t> </a:t>
            </a:r>
            <a:r>
              <a:rPr lang="es-ES_tradnl" sz="2200" dirty="0" err="1"/>
              <a:t>vasodilation</a:t>
            </a:r>
            <a:r>
              <a:rPr lang="es-ES_tradnl" sz="2200" dirty="0"/>
              <a:t> in response to </a:t>
            </a:r>
            <a:r>
              <a:rPr lang="es-ES_tradnl" sz="2200" dirty="0" err="1"/>
              <a:t>an</a:t>
            </a:r>
            <a:r>
              <a:rPr lang="es-ES_tradnl" sz="2200" dirty="0"/>
              <a:t> </a:t>
            </a:r>
            <a:r>
              <a:rPr lang="es-ES_tradnl" sz="2200" dirty="0" err="1"/>
              <a:t>allergen</a:t>
            </a:r>
            <a:r>
              <a:rPr lang="es-ES_tradnl" sz="2200" dirty="0"/>
              <a:t>, leads to </a:t>
            </a:r>
            <a:r>
              <a:rPr lang="es-ES_tradnl" sz="2200" dirty="0" err="1"/>
              <a:t>respiratory</a:t>
            </a:r>
            <a:r>
              <a:rPr lang="es-ES_tradnl" sz="2200" dirty="0"/>
              <a:t> </a:t>
            </a:r>
            <a:r>
              <a:rPr lang="es-ES_tradnl" sz="2200" dirty="0" err="1"/>
              <a:t>arrest</a:t>
            </a:r>
            <a:endParaRPr lang="es-ES_tradnl" sz="2200" dirty="0"/>
          </a:p>
          <a:p>
            <a:pPr marL="342900" indent="-342900">
              <a:buFont typeface="+mj-lt"/>
              <a:buAutoNum type="arabicPeriod"/>
            </a:pPr>
            <a:r>
              <a:rPr lang="es-ES_tradnl" sz="2200" b="1" dirty="0" err="1"/>
              <a:t>Septic</a:t>
            </a:r>
            <a:r>
              <a:rPr lang="es-ES_tradnl" sz="2200" b="1" dirty="0"/>
              <a:t> Shock: </a:t>
            </a:r>
            <a:r>
              <a:rPr lang="es-ES_tradnl" sz="2200" dirty="0" err="1"/>
              <a:t>systematic</a:t>
            </a:r>
            <a:r>
              <a:rPr lang="es-ES_tradnl" sz="2200" dirty="0"/>
              <a:t> </a:t>
            </a:r>
            <a:r>
              <a:rPr lang="es-ES_tradnl" sz="2200" dirty="0" err="1"/>
              <a:t>inflammatory</a:t>
            </a:r>
            <a:r>
              <a:rPr lang="es-ES_tradnl" sz="2200" dirty="0"/>
              <a:t> response to </a:t>
            </a:r>
            <a:r>
              <a:rPr lang="es-ES_tradnl" sz="2200" dirty="0" err="1"/>
              <a:t>infection</a:t>
            </a:r>
            <a:endParaRPr lang="es-ES_tradnl" sz="2200" dirty="0"/>
          </a:p>
          <a:p>
            <a:pPr marL="342900" indent="-342900">
              <a:buFont typeface="+mj-lt"/>
              <a:buAutoNum type="arabicPeriod"/>
            </a:pPr>
            <a:r>
              <a:rPr lang="es-ES_tradnl" sz="2200" b="1" dirty="0" err="1"/>
              <a:t>Neurogenic</a:t>
            </a:r>
            <a:r>
              <a:rPr lang="es-ES_tradnl" sz="2200" b="1" dirty="0"/>
              <a:t> Shock: </a:t>
            </a:r>
            <a:r>
              <a:rPr lang="es-ES_tradnl" sz="2200" dirty="0" err="1"/>
              <a:t>injury</a:t>
            </a:r>
            <a:r>
              <a:rPr lang="es-ES_tradnl" sz="2200" dirty="0"/>
              <a:t> </a:t>
            </a:r>
            <a:r>
              <a:rPr lang="es-ES_tradnl" sz="2200" dirty="0" err="1"/>
              <a:t>to</a:t>
            </a:r>
            <a:r>
              <a:rPr lang="es-ES_tradnl" sz="2200" dirty="0"/>
              <a:t> CNS leads </a:t>
            </a:r>
            <a:r>
              <a:rPr lang="es-ES_tradnl" sz="2200" dirty="0" err="1"/>
              <a:t>distrupts</a:t>
            </a:r>
            <a:r>
              <a:rPr lang="es-ES_tradnl" sz="2200" dirty="0"/>
              <a:t> </a:t>
            </a:r>
            <a:r>
              <a:rPr lang="es-ES_tradnl" sz="2200" dirty="0" err="1"/>
              <a:t>neurlogic</a:t>
            </a:r>
            <a:r>
              <a:rPr lang="es-ES_tradnl" sz="2200" dirty="0"/>
              <a:t> inputs </a:t>
            </a:r>
            <a:r>
              <a:rPr lang="es-ES_tradnl" sz="2200" dirty="0" err="1"/>
              <a:t>telling</a:t>
            </a:r>
            <a:r>
              <a:rPr lang="es-ES_tradnl" sz="2200" dirty="0"/>
              <a:t> </a:t>
            </a:r>
            <a:r>
              <a:rPr lang="es-ES_tradnl" sz="2200" dirty="0" err="1"/>
              <a:t>blood</a:t>
            </a:r>
            <a:r>
              <a:rPr lang="es-ES_tradnl" sz="2200" dirty="0"/>
              <a:t> </a:t>
            </a:r>
            <a:r>
              <a:rPr lang="es-ES_tradnl" sz="2200" dirty="0" err="1"/>
              <a:t>vessels</a:t>
            </a:r>
            <a:r>
              <a:rPr lang="es-ES_tradnl" sz="2200" dirty="0"/>
              <a:t> </a:t>
            </a:r>
            <a:r>
              <a:rPr lang="es-ES_tradnl" sz="2200" dirty="0" err="1"/>
              <a:t>to</a:t>
            </a:r>
            <a:r>
              <a:rPr lang="es-ES_tradnl" sz="2200" dirty="0"/>
              <a:t> </a:t>
            </a:r>
            <a:r>
              <a:rPr lang="es-ES_tradnl" sz="2200" dirty="0" err="1"/>
              <a:t>constrict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48141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42F91-3029-784D-805D-D64BCE4A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Obstructive Shock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6AF10-E643-0A46-997C-E2ED14A3D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17" y="1975907"/>
            <a:ext cx="9724031" cy="6536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A blockage of the heart prevents oxygenated blood from reaching vital organs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F31AC3-224F-634B-8A8A-4911908B7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"/>
          <a:stretch/>
        </p:blipFill>
        <p:spPr>
          <a:xfrm>
            <a:off x="766412" y="2302708"/>
            <a:ext cx="11289161" cy="426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C2D47-6EC0-6C4A-A0BD-19624BE94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Shock Management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AE50CE-95CB-9A4D-8D18-B0432AE62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608" y="343631"/>
            <a:ext cx="3248787" cy="526337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/>
              <a:t>Suspect shock with….</a:t>
            </a:r>
          </a:p>
          <a:p>
            <a:pPr>
              <a:defRPr/>
            </a:pPr>
            <a:r>
              <a:rPr lang="en-US" sz="2400" dirty="0"/>
              <a:t>Massive external, or suspected internal bleeding</a:t>
            </a:r>
          </a:p>
          <a:p>
            <a:pPr>
              <a:defRPr/>
            </a:pPr>
            <a:r>
              <a:rPr lang="en-US" sz="2400" dirty="0"/>
              <a:t>Multiple severe fractures</a:t>
            </a:r>
          </a:p>
          <a:p>
            <a:pPr>
              <a:defRPr/>
            </a:pPr>
            <a:r>
              <a:rPr lang="en-US" sz="2400" dirty="0"/>
              <a:t>Abdominal or chest injury</a:t>
            </a:r>
          </a:p>
          <a:p>
            <a:pPr>
              <a:defRPr/>
            </a:pPr>
            <a:r>
              <a:rPr lang="en-US" sz="2400" dirty="0"/>
              <a:t>Any major trauma</a:t>
            </a:r>
          </a:p>
          <a:p>
            <a:pPr>
              <a:defRPr/>
            </a:pPr>
            <a:r>
              <a:rPr lang="en-US" sz="2400" dirty="0"/>
              <a:t>A severe infection</a:t>
            </a:r>
          </a:p>
          <a:p>
            <a:pPr>
              <a:defRPr/>
            </a:pPr>
            <a:r>
              <a:rPr lang="en-US" sz="2400" dirty="0"/>
              <a:t>A major heart attack</a:t>
            </a:r>
          </a:p>
          <a:p>
            <a:pPr>
              <a:defRPr/>
            </a:pPr>
            <a:r>
              <a:rPr lang="en-US" sz="2400" dirty="0"/>
              <a:t>Allergic reactions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50198B4-DA4B-A641-A63D-0873CC2192EA}"/>
              </a:ext>
            </a:extLst>
          </p:cNvPr>
          <p:cNvSpPr txBox="1">
            <a:spLocks/>
          </p:cNvSpPr>
          <p:nvPr/>
        </p:nvSpPr>
        <p:spPr>
          <a:xfrm>
            <a:off x="8222535" y="206006"/>
            <a:ext cx="3248787" cy="3873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/>
              <a:t>Treatment…</a:t>
            </a:r>
          </a:p>
          <a:p>
            <a:r>
              <a:rPr lang="es-ES_tradnl" sz="2400" dirty="0" err="1"/>
              <a:t>ABCDs</a:t>
            </a:r>
            <a:endParaRPr lang="es-ES_tradnl" sz="2400" dirty="0"/>
          </a:p>
          <a:p>
            <a:r>
              <a:rPr lang="es-ES_tradnl" sz="2400" dirty="0" err="1"/>
              <a:t>Give</a:t>
            </a:r>
            <a:r>
              <a:rPr lang="es-ES_tradnl" sz="2400" dirty="0"/>
              <a:t> </a:t>
            </a:r>
            <a:r>
              <a:rPr lang="es-ES_tradnl" sz="2400" dirty="0" err="1"/>
              <a:t>high</a:t>
            </a:r>
            <a:r>
              <a:rPr lang="es-ES_tradnl" sz="2400" dirty="0"/>
              <a:t> </a:t>
            </a:r>
            <a:r>
              <a:rPr lang="es-ES_tradnl" sz="2400" dirty="0" err="1"/>
              <a:t>flow</a:t>
            </a:r>
            <a:r>
              <a:rPr lang="es-ES_tradnl" sz="2400" dirty="0"/>
              <a:t> O2</a:t>
            </a:r>
          </a:p>
          <a:p>
            <a:r>
              <a:rPr lang="es-ES_tradnl" sz="2400" dirty="0" err="1"/>
              <a:t>Elevate</a:t>
            </a:r>
            <a:r>
              <a:rPr lang="es-ES_tradnl" sz="2400" dirty="0"/>
              <a:t> </a:t>
            </a:r>
            <a:r>
              <a:rPr lang="es-ES_tradnl" sz="2400" dirty="0" err="1"/>
              <a:t>legs</a:t>
            </a:r>
            <a:r>
              <a:rPr lang="es-ES_tradnl" sz="2400" dirty="0"/>
              <a:t> </a:t>
            </a:r>
            <a:r>
              <a:rPr lang="es-ES_tradnl" sz="2400" dirty="0" err="1"/>
              <a:t>for</a:t>
            </a:r>
            <a:r>
              <a:rPr lang="es-ES_tradnl" sz="2400" dirty="0"/>
              <a:t> </a:t>
            </a:r>
            <a:r>
              <a:rPr lang="es-ES_tradnl" sz="2400" dirty="0" err="1"/>
              <a:t>blood</a:t>
            </a:r>
            <a:r>
              <a:rPr lang="es-ES_tradnl" sz="2400" dirty="0"/>
              <a:t> </a:t>
            </a:r>
            <a:r>
              <a:rPr lang="es-ES_tradnl" sz="2400" dirty="0" err="1"/>
              <a:t>flow</a:t>
            </a:r>
            <a:r>
              <a:rPr lang="es-ES_tradnl" sz="2400" dirty="0"/>
              <a:t> to </a:t>
            </a:r>
            <a:r>
              <a:rPr lang="es-ES_tradnl" sz="2400" dirty="0" err="1"/>
              <a:t>heart</a:t>
            </a:r>
            <a:endParaRPr lang="es-ES_tradnl" sz="2400" dirty="0"/>
          </a:p>
          <a:p>
            <a:r>
              <a:rPr lang="es-ES_tradnl" sz="2400" dirty="0" err="1"/>
              <a:t>Keep</a:t>
            </a:r>
            <a:r>
              <a:rPr lang="es-ES_tradnl" sz="2400" dirty="0"/>
              <a:t> </a:t>
            </a:r>
            <a:r>
              <a:rPr lang="es-ES_tradnl" sz="2400" dirty="0" err="1"/>
              <a:t>warm</a:t>
            </a:r>
            <a:endParaRPr lang="es-ES_tradnl" sz="2400" dirty="0"/>
          </a:p>
          <a:p>
            <a:r>
              <a:rPr lang="es-ES_tradnl" sz="2400" dirty="0"/>
              <a:t>RAPID TRANSPORT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8D2A8-32CD-5E42-9F06-E0A75AA3D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748" y="3439138"/>
            <a:ext cx="4396359" cy="32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64AEA-21E0-124C-82F3-07B239B4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OEC Practice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AF3D3-A5A7-D946-928F-BF9DC6AA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11" y="586855"/>
            <a:ext cx="6555347" cy="5971240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6200" dirty="0"/>
              <a:t>1. A patient with severe gastrointestinal bleeding is in shock. This type of shock is known as: 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hypovolemic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cardiogenic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hemorrhagic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distributive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6200" dirty="0"/>
              <a:t>2. Which of the following lists of assessment findings indicates that a trauma patient may be in compensated shock?</a:t>
            </a:r>
            <a:r>
              <a:rPr lang="en-US" sz="6200" b="0" i="0" u="none" strike="noStrike" dirty="0">
                <a:solidFill>
                  <a:srgbClr val="000000"/>
                </a:solidFill>
                <a:effectLst/>
              </a:rPr>
              <a:t> </a:t>
            </a:r>
            <a:endParaRPr lang="en-US" sz="6200" dirty="0"/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b="0" i="0" u="none" strike="noStrike" dirty="0">
                <a:solidFill>
                  <a:srgbClr val="000000"/>
                </a:solidFill>
                <a:effectLst/>
              </a:rPr>
              <a:t>Slightly confused, pulse 116, BP 90/60 mmHg, warm skin that is flushed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b="0" i="0" u="none" strike="noStrike" dirty="0">
                <a:solidFill>
                  <a:srgbClr val="000000"/>
                </a:solidFill>
                <a:effectLst/>
              </a:rPr>
              <a:t>Confused and anxious, pulse 144, BP 82/palp, cool skin that is mottled 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b="0" i="0" u="none" strike="noStrike" dirty="0">
                <a:solidFill>
                  <a:srgbClr val="000000"/>
                </a:solidFill>
                <a:effectLst/>
              </a:rPr>
              <a:t>Confused, pulse 44, BP 110/68, cool and cyanotic skin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>
                <a:solidFill>
                  <a:srgbClr val="000000"/>
                </a:solidFill>
              </a:rPr>
              <a:t>Anxious, pulse 104, BP 134/88 mmHg, pale and cool skin</a:t>
            </a:r>
            <a:endParaRPr lang="en-US" sz="6200" dirty="0"/>
          </a:p>
          <a:p>
            <a:pPr marL="0" indent="0">
              <a:lnSpc>
                <a:spcPct val="120000"/>
              </a:lnSpc>
              <a:buNone/>
            </a:pPr>
            <a:endParaRPr lang="en-US" sz="62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6200" dirty="0"/>
              <a:t>3. The underlying cause of distributive shock is: 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Poor fluid intake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Loss of blood volume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A damaged heart that has poor contractility 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Dilation of blood vessels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6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64AEA-21E0-124C-82F3-07B239B4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OEC Practice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AF3D3-A5A7-D946-928F-BF9DC6AA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11" y="586855"/>
            <a:ext cx="6555347" cy="5971240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6200" dirty="0"/>
              <a:t>1. A patient with severe gastrointestinal bleeding is in shock. This type of shock is known as: 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hypovolemic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cardiogenic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hemorrhagic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distributive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6200" dirty="0"/>
              <a:t>2. Which of the following lists of assessment findings indicates that a trauma patient may be in compensated shock?</a:t>
            </a:r>
            <a:r>
              <a:rPr lang="en-US" sz="6200" b="0" i="0" u="none" strike="noStrike" dirty="0">
                <a:solidFill>
                  <a:srgbClr val="000000"/>
                </a:solidFill>
                <a:effectLst/>
              </a:rPr>
              <a:t> </a:t>
            </a:r>
            <a:endParaRPr lang="en-US" sz="6200" dirty="0"/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b="0" i="0" u="none" strike="noStrike" dirty="0">
                <a:solidFill>
                  <a:srgbClr val="000000"/>
                </a:solidFill>
                <a:effectLst/>
              </a:rPr>
              <a:t>Slightly confused, pulse 116, BP 90/60 mmHg, warm skin that is flushed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b="0" i="0" u="none" strike="noStrike" dirty="0">
                <a:solidFill>
                  <a:srgbClr val="000000"/>
                </a:solidFill>
                <a:effectLst/>
              </a:rPr>
              <a:t>Confused and anxious, pulse 144, BP 82/palp, cool skin that is mottled 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b="0" i="0" u="none" strike="noStrike" dirty="0">
                <a:solidFill>
                  <a:srgbClr val="000000"/>
                </a:solidFill>
                <a:effectLst/>
              </a:rPr>
              <a:t>Confused, pulse 44, BP 110/68, cool and cyanotic skin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>
                <a:solidFill>
                  <a:srgbClr val="000000"/>
                </a:solidFill>
              </a:rPr>
              <a:t>Anxious, pulse 104, BP 134/88 mmHg, pale and cool skin</a:t>
            </a:r>
            <a:endParaRPr lang="en-US" sz="6200" dirty="0"/>
          </a:p>
          <a:p>
            <a:pPr marL="0" indent="0">
              <a:lnSpc>
                <a:spcPct val="120000"/>
              </a:lnSpc>
              <a:buNone/>
            </a:pPr>
            <a:endParaRPr lang="en-US" sz="62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6200" dirty="0"/>
              <a:t>3. The underlying cause of distributive shock is: 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Poor fluid intake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Loss of blood volume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A damaged heart that has poor contractility 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Dilation of blood vessels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26301D-8E9E-FFB0-325C-57AA7144F9D1}"/>
              </a:ext>
            </a:extLst>
          </p:cNvPr>
          <p:cNvSpPr/>
          <p:nvPr/>
        </p:nvSpPr>
        <p:spPr>
          <a:xfrm>
            <a:off x="5250611" y="966159"/>
            <a:ext cx="1690778" cy="3450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26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64AEA-21E0-124C-82F3-07B239B4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OEC Practice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AF3D3-A5A7-D946-928F-BF9DC6AA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11" y="586855"/>
            <a:ext cx="6555347" cy="5971240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6200" dirty="0"/>
              <a:t>1. A patient with severe gastrointestinal bleeding is in shock. This type of shock is known as: 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hypovolemic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cardiogenic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hemorrhagic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distributive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6200" dirty="0"/>
              <a:t>2. Which of the following lists of assessment findings indicates that a trauma patient may be in compensated shock?</a:t>
            </a:r>
            <a:r>
              <a:rPr lang="en-US" sz="6200" b="0" i="0" u="none" strike="noStrike" dirty="0">
                <a:solidFill>
                  <a:srgbClr val="000000"/>
                </a:solidFill>
                <a:effectLst/>
              </a:rPr>
              <a:t> </a:t>
            </a:r>
            <a:endParaRPr lang="en-US" sz="6200" dirty="0"/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b="0" i="0" u="none" strike="noStrike" dirty="0">
                <a:solidFill>
                  <a:srgbClr val="000000"/>
                </a:solidFill>
                <a:effectLst/>
              </a:rPr>
              <a:t>Slightly confused, pulse 116, BP 90/60 mmHg, warm skin that is flushed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b="0" i="0" u="none" strike="noStrike" dirty="0">
                <a:solidFill>
                  <a:srgbClr val="000000"/>
                </a:solidFill>
                <a:effectLst/>
              </a:rPr>
              <a:t>Confused and anxious, pulse 144, BP 82/palp, cool skin that is mottled 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b="0" i="0" u="none" strike="noStrike" dirty="0">
                <a:solidFill>
                  <a:srgbClr val="000000"/>
                </a:solidFill>
                <a:effectLst/>
              </a:rPr>
              <a:t>Confused, pulse 44, BP 110/68, cool and cyanotic skin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>
                <a:solidFill>
                  <a:srgbClr val="000000"/>
                </a:solidFill>
              </a:rPr>
              <a:t>Anxious, pulse 104, BP 134/88 mmHg, pale and cool skin</a:t>
            </a:r>
            <a:endParaRPr lang="en-US" sz="6200" dirty="0"/>
          </a:p>
          <a:p>
            <a:pPr marL="0" indent="0">
              <a:lnSpc>
                <a:spcPct val="120000"/>
              </a:lnSpc>
              <a:buNone/>
            </a:pPr>
            <a:endParaRPr lang="en-US" sz="62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6200" dirty="0"/>
              <a:t>3. The underlying cause of distributive shock is: 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Poor fluid intake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Loss of blood volume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A damaged heart that has poor contractility 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Dilation of blood vessels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3F5998-8D8C-AB47-1C1A-75B85B79F854}"/>
              </a:ext>
            </a:extLst>
          </p:cNvPr>
          <p:cNvSpPr/>
          <p:nvPr/>
        </p:nvSpPr>
        <p:spPr>
          <a:xfrm>
            <a:off x="5250611" y="966159"/>
            <a:ext cx="1690778" cy="3450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6737EBD-5CD8-A83F-12CA-79665CD13A79}"/>
              </a:ext>
            </a:extLst>
          </p:cNvPr>
          <p:cNvSpPr/>
          <p:nvPr/>
        </p:nvSpPr>
        <p:spPr>
          <a:xfrm>
            <a:off x="5041907" y="4183487"/>
            <a:ext cx="5585836" cy="4747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89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64AEA-21E0-124C-82F3-07B239B4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OEC Practice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AF3D3-A5A7-D946-928F-BF9DC6AA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11" y="586855"/>
            <a:ext cx="6555347" cy="5971240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6200" dirty="0"/>
              <a:t>1. A patient with severe gastrointestinal bleeding is in shock. This type of shock is known as: 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hypovolemic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cardiogenic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hemorrhagic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distributive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6200" dirty="0"/>
              <a:t>2. Which of the following lists of assessment findings indicates that a trauma patient may be in compensated shock?</a:t>
            </a:r>
            <a:r>
              <a:rPr lang="en-US" sz="6200" b="0" i="0" u="none" strike="noStrike" dirty="0">
                <a:solidFill>
                  <a:srgbClr val="000000"/>
                </a:solidFill>
                <a:effectLst/>
              </a:rPr>
              <a:t> </a:t>
            </a:r>
            <a:endParaRPr lang="en-US" sz="6200" dirty="0"/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b="0" i="0" u="none" strike="noStrike" dirty="0">
                <a:solidFill>
                  <a:srgbClr val="000000"/>
                </a:solidFill>
                <a:effectLst/>
              </a:rPr>
              <a:t>Slightly confused, pulse 116, BP 90/60 mmHg, warm skin that is flushed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b="0" i="0" u="none" strike="noStrike" dirty="0">
                <a:solidFill>
                  <a:srgbClr val="000000"/>
                </a:solidFill>
                <a:effectLst/>
              </a:rPr>
              <a:t>Confused and anxious, pulse 144, BP 82/palp, cool skin that is mottled 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b="0" i="0" u="none" strike="noStrike" dirty="0">
                <a:solidFill>
                  <a:srgbClr val="000000"/>
                </a:solidFill>
                <a:effectLst/>
              </a:rPr>
              <a:t>Confused, pulse 44, BP 110/68, cool and cyanotic skin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>
                <a:solidFill>
                  <a:srgbClr val="000000"/>
                </a:solidFill>
              </a:rPr>
              <a:t>Anxious, pulse 104, BP 134/88 mmHg, pale and cool skin</a:t>
            </a:r>
            <a:endParaRPr lang="en-US" sz="6200" dirty="0"/>
          </a:p>
          <a:p>
            <a:pPr marL="0" indent="0">
              <a:lnSpc>
                <a:spcPct val="120000"/>
              </a:lnSpc>
              <a:buNone/>
            </a:pPr>
            <a:endParaRPr lang="en-US" sz="62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6200" dirty="0"/>
              <a:t>3. The underlying cause of distributive shock is: 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Poor fluid intake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Loss of blood volume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A damaged heart that has poor contractility 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6200" dirty="0"/>
              <a:t>Dilation of blood vessels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4804F1-66E9-E467-4872-10D196A64BF6}"/>
              </a:ext>
            </a:extLst>
          </p:cNvPr>
          <p:cNvSpPr/>
          <p:nvPr/>
        </p:nvSpPr>
        <p:spPr>
          <a:xfrm>
            <a:off x="5250611" y="966159"/>
            <a:ext cx="1690778" cy="3450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2FB6D4-0C8C-5D3E-6213-4683CC6D6C32}"/>
              </a:ext>
            </a:extLst>
          </p:cNvPr>
          <p:cNvSpPr/>
          <p:nvPr/>
        </p:nvSpPr>
        <p:spPr>
          <a:xfrm>
            <a:off x="5116670" y="4157932"/>
            <a:ext cx="5649096" cy="6038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858613-92FD-BE3F-8B96-758E677AE9DA}"/>
              </a:ext>
            </a:extLst>
          </p:cNvPr>
          <p:cNvSpPr/>
          <p:nvPr/>
        </p:nvSpPr>
        <p:spPr>
          <a:xfrm>
            <a:off x="5116670" y="6213038"/>
            <a:ext cx="3037498" cy="3551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3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124D3-DBDC-DF46-9342-FB6FF205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77092-4A70-A948-9D67-F3B9C668F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r>
              <a:rPr lang="en-US" sz="3000" dirty="0"/>
              <a:t>Define shock</a:t>
            </a:r>
          </a:p>
          <a:p>
            <a:r>
              <a:rPr lang="en-US" sz="3000" dirty="0"/>
              <a:t>Describe the 3 primary causes of shock</a:t>
            </a:r>
          </a:p>
          <a:p>
            <a:r>
              <a:rPr lang="en-US" sz="3000" dirty="0"/>
              <a:t>Describe how the body compensates for shock</a:t>
            </a:r>
          </a:p>
          <a:p>
            <a:r>
              <a:rPr lang="en-US" sz="3000" dirty="0"/>
              <a:t>Define the two stages of shock</a:t>
            </a:r>
          </a:p>
          <a:p>
            <a:r>
              <a:rPr lang="en-US" sz="3000" dirty="0"/>
              <a:t>List the 4 major types of shock</a:t>
            </a:r>
          </a:p>
          <a:p>
            <a:r>
              <a:rPr lang="en-US" sz="3000" dirty="0"/>
              <a:t>List the classic signs and symptoms of shock</a:t>
            </a:r>
          </a:p>
          <a:p>
            <a:r>
              <a:rPr lang="en-US" sz="3000" dirty="0"/>
              <a:t>Describe and demonstrate the management of shock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280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569AC6-39E3-8140-BD1A-BAD569465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Definition of Shock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69A1-2A8A-C04D-9E9D-FF087EC40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9" y="511388"/>
            <a:ext cx="6886510" cy="158402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“inadequate perfusion or flow of blood to the cells causing cellular and tissue hypoxia due to reduced oxygen delivery”</a:t>
            </a:r>
          </a:p>
        </p:txBody>
      </p:sp>
      <p:pic>
        <p:nvPicPr>
          <p:cNvPr id="1026" name="Picture 2" descr="Hormephobia | Phobia Wiki | Fandom">
            <a:extLst>
              <a:ext uri="{FF2B5EF4-FFF2-40B4-BE49-F238E27FC236}">
                <a16:creationId xmlns:a16="http://schemas.microsoft.com/office/drawing/2014/main" id="{CC5A9F95-B847-024F-919B-8CF30F6F5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57" y="2233503"/>
            <a:ext cx="5300021" cy="397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6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5F293-EC59-D649-8FB3-F7E7CB8B2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3 Primary Causes of Shock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8FBC3-A258-9448-A552-331BBFE849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05" r="261"/>
          <a:stretch/>
        </p:blipFill>
        <p:spPr>
          <a:xfrm>
            <a:off x="4271660" y="2064356"/>
            <a:ext cx="7765016" cy="4583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E7D516-29B2-5240-AF00-A466612E9B1C}"/>
              </a:ext>
            </a:extLst>
          </p:cNvPr>
          <p:cNvSpPr txBox="1"/>
          <p:nvPr/>
        </p:nvSpPr>
        <p:spPr>
          <a:xfrm>
            <a:off x="5437221" y="511388"/>
            <a:ext cx="53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Perfusion Triangle</a:t>
            </a:r>
          </a:p>
        </p:txBody>
      </p:sp>
    </p:spTree>
    <p:extLst>
      <p:ext uri="{BB962C8B-B14F-4D97-AF65-F5344CB8AC3E}">
        <p14:creationId xmlns:p14="http://schemas.microsoft.com/office/powerpoint/2010/main" val="262940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5F293-EC59-D649-8FB3-F7E7CB8B2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Stages of Shock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2B4E6-88B1-F100-E962-A013269CD81E}"/>
              </a:ext>
            </a:extLst>
          </p:cNvPr>
          <p:cNvSpPr txBox="1"/>
          <p:nvPr/>
        </p:nvSpPr>
        <p:spPr>
          <a:xfrm>
            <a:off x="4504548" y="326722"/>
            <a:ext cx="67458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b="1" dirty="0"/>
              <a:t>Compensated Shock: </a:t>
            </a:r>
            <a:r>
              <a:rPr lang="en-US" sz="2200" dirty="0"/>
              <a:t>body’s systems correct for the issue, activates compensatory mechanisms that help restore homeostasis,</a:t>
            </a:r>
          </a:p>
          <a:p>
            <a:pPr marL="914400" lvl="1" indent="-457200">
              <a:buAutoNum type="alphaLcPeriod"/>
            </a:pPr>
            <a:r>
              <a:rPr lang="en-US" sz="2200" dirty="0"/>
              <a:t>Increase O</a:t>
            </a:r>
            <a:r>
              <a:rPr lang="en-US" sz="2200" baseline="-25000" dirty="0"/>
              <a:t>2</a:t>
            </a:r>
            <a:r>
              <a:rPr lang="en-US" sz="2200" dirty="0"/>
              <a:t> intake, increase heart output, send blood to vital organs</a:t>
            </a:r>
          </a:p>
          <a:p>
            <a:pPr marL="914400" lvl="1" indent="-457200">
              <a:buAutoNum type="alphaLcPeriod"/>
            </a:pPr>
            <a:r>
              <a:rPr lang="en-US" sz="2200" dirty="0"/>
              <a:t>Can only maintain this for so long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200" dirty="0"/>
              <a:t>Progresses to decompensated shock unless problem is corrected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200" dirty="0"/>
              <a:t>Compensatory mechanisms can mask a serious injury</a:t>
            </a:r>
          </a:p>
          <a:p>
            <a:pPr marL="914400" lvl="1" indent="-457200">
              <a:buFont typeface="+mj-lt"/>
              <a:buAutoNum type="alphaLcPeriod"/>
            </a:pPr>
            <a:endParaRPr lang="en-US" sz="2200" i="1" dirty="0"/>
          </a:p>
          <a:p>
            <a:pPr marL="914400" lvl="1" indent="-457200">
              <a:buFont typeface="+mj-lt"/>
              <a:buAutoNum type="alphaLcPeriod"/>
            </a:pPr>
            <a:endParaRPr lang="en-US" sz="2200" dirty="0"/>
          </a:p>
          <a:p>
            <a:pPr marL="457200" indent="-457200">
              <a:buAutoNum type="arabicPeriod"/>
            </a:pPr>
            <a:r>
              <a:rPr lang="en-US" sz="2200" b="1" dirty="0"/>
              <a:t>Decompensated Shock: </a:t>
            </a:r>
            <a:r>
              <a:rPr lang="en-US" sz="2200" dirty="0"/>
              <a:t>once compensating mechanisms fail, patient can go into decompensated shock</a:t>
            </a:r>
            <a:r>
              <a:rPr lang="en-US" sz="2200" i="1" dirty="0"/>
              <a:t>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200" dirty="0"/>
              <a:t>Rapid deterioration of vitals, cellular hypoxia worsens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200" dirty="0"/>
              <a:t>Irreversible</a:t>
            </a:r>
          </a:p>
        </p:txBody>
      </p:sp>
    </p:spTree>
    <p:extLst>
      <p:ext uri="{BB962C8B-B14F-4D97-AF65-F5344CB8AC3E}">
        <p14:creationId xmlns:p14="http://schemas.microsoft.com/office/powerpoint/2010/main" val="361404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33212-D204-6645-9AF9-8C34E176E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38" y="1711645"/>
            <a:ext cx="3201366" cy="3387497"/>
          </a:xfrm>
        </p:spPr>
        <p:txBody>
          <a:bodyPr anchor="ctr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Signs and Symptoms of Shock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F2B5CC-69B8-0749-B251-6E92F0BB6550}"/>
              </a:ext>
            </a:extLst>
          </p:cNvPr>
          <p:cNvSpPr txBox="1"/>
          <p:nvPr/>
        </p:nvSpPr>
        <p:spPr>
          <a:xfrm>
            <a:off x="4883109" y="161113"/>
            <a:ext cx="6460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Compensated Shock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1724F-6260-BAD8-4D83-692C070C5865}"/>
              </a:ext>
            </a:extLst>
          </p:cNvPr>
          <p:cNvSpPr txBox="1"/>
          <p:nvPr/>
        </p:nvSpPr>
        <p:spPr>
          <a:xfrm>
            <a:off x="4730156" y="4162208"/>
            <a:ext cx="616788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baseline="0" dirty="0"/>
              <a:t>Systolic blood pressure drops, &lt;90 mm Hg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aseline="0" dirty="0"/>
              <a:t>Heart rate continues rising</a:t>
            </a:r>
            <a:endParaRPr lang="en-US" sz="2200" u="sng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aseline="0" dirty="0"/>
              <a:t>Labored, irregular, shallow breathing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Significantly</a:t>
            </a:r>
            <a:r>
              <a:rPr lang="en-US" sz="2200" baseline="0" dirty="0"/>
              <a:t> cap refill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aseline="0" dirty="0"/>
              <a:t>Very pale, cyanotic skin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Thready or absent radial pulse</a:t>
            </a:r>
            <a:endParaRPr lang="en-US" sz="2200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</a:t>
            </a:r>
            <a:r>
              <a:rPr lang="en-US" sz="2200" baseline="0" dirty="0"/>
              <a:t>ecreased LOR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EEA30B-149F-D9F8-D6D5-C5A7621C6365}"/>
              </a:ext>
            </a:extLst>
          </p:cNvPr>
          <p:cNvSpPr txBox="1"/>
          <p:nvPr/>
        </p:nvSpPr>
        <p:spPr>
          <a:xfrm>
            <a:off x="4736252" y="592000"/>
            <a:ext cx="66074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</a:t>
            </a:r>
            <a:r>
              <a:rPr lang="en-US" sz="2200" baseline="0" dirty="0"/>
              <a:t>achycardia (&gt;100 bpm in adults)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</a:t>
            </a:r>
            <a:r>
              <a:rPr lang="en-US" sz="2200" baseline="0" dirty="0"/>
              <a:t>achypnea (respirations &gt;20 breaths per min in adults)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aseline="0" dirty="0"/>
              <a:t>Delayed cap refill (&gt;2 sec)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aseline="0" dirty="0"/>
              <a:t>Cool, moist skin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Shallow, rapid breathing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aseline="0" dirty="0"/>
              <a:t>Weak, rapid (thready) radial pulse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</a:t>
            </a:r>
            <a:r>
              <a:rPr lang="en-US" sz="2200" baseline="0" dirty="0"/>
              <a:t>nxiety, restlessness, agitation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/>
              <a:t>Normal blood pressure (narrowing blood pressure)</a:t>
            </a:r>
            <a:endParaRPr lang="en-US" sz="2200" u="sng" baseline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FAACC6-5EA9-1554-B533-268E73437BB7}"/>
              </a:ext>
            </a:extLst>
          </p:cNvPr>
          <p:cNvSpPr txBox="1"/>
          <p:nvPr/>
        </p:nvSpPr>
        <p:spPr>
          <a:xfrm>
            <a:off x="4733204" y="3804315"/>
            <a:ext cx="6460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Decompensated Shock</a:t>
            </a:r>
          </a:p>
        </p:txBody>
      </p:sp>
    </p:spTree>
    <p:extLst>
      <p:ext uri="{BB962C8B-B14F-4D97-AF65-F5344CB8AC3E}">
        <p14:creationId xmlns:p14="http://schemas.microsoft.com/office/powerpoint/2010/main" val="249888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DFA7D2-D693-9840-BF30-1D9E867F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07" y="1984335"/>
            <a:ext cx="3201366" cy="3387497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4 Major Types of Shock: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Hypovolemic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Cardiogenic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Distributive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Obstructive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0BD95388-F78A-6E01-3A75-B0952F059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44" y="258034"/>
            <a:ext cx="8043682" cy="6321651"/>
          </a:xfrm>
        </p:spPr>
      </p:pic>
    </p:spTree>
    <p:extLst>
      <p:ext uri="{BB962C8B-B14F-4D97-AF65-F5344CB8AC3E}">
        <p14:creationId xmlns:p14="http://schemas.microsoft.com/office/powerpoint/2010/main" val="126314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B15C1-8414-544F-A597-411A1323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Hypovolemic Shock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D9C7C1-6DCD-13F9-8A0F-694236344BAF}"/>
              </a:ext>
            </a:extLst>
          </p:cNvPr>
          <p:cNvSpPr txBox="1"/>
          <p:nvPr/>
        </p:nvSpPr>
        <p:spPr>
          <a:xfrm>
            <a:off x="664700" y="1891970"/>
            <a:ext cx="115272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Caused by loss of circulating blood volume or body fluids</a:t>
            </a:r>
          </a:p>
          <a:p>
            <a:endParaRPr lang="en-US" sz="2200" dirty="0"/>
          </a:p>
          <a:p>
            <a:pPr marL="342900" indent="-342900">
              <a:buFont typeface="Wingdings" pitchFamily="2" charset="2"/>
              <a:buChar char="à"/>
            </a:pPr>
            <a:r>
              <a:rPr lang="en-US" sz="2200" dirty="0"/>
              <a:t>Hemorrhagic: from internal or external bleeding (</a:t>
            </a:r>
            <a:r>
              <a:rPr lang="en-US" sz="2200" dirty="0" err="1"/>
              <a:t>ie</a:t>
            </a:r>
            <a:r>
              <a:rPr lang="en-US" sz="2200" dirty="0"/>
              <a:t>, trauma)</a:t>
            </a:r>
            <a:r>
              <a:rPr lang="en-US" sz="2200" dirty="0">
                <a:sym typeface="Wingdings" pitchFamily="2" charset="2"/>
              </a:rPr>
              <a:t> 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200" dirty="0" err="1"/>
              <a:t>Nonhemorrhagic</a:t>
            </a:r>
            <a:r>
              <a:rPr lang="en-US" sz="2200" dirty="0"/>
              <a:t>: excessive water or fluid loss (burns, dehydration, vomiting/diarrhea)</a:t>
            </a:r>
          </a:p>
          <a:p>
            <a:pPr marL="342900" indent="-342900">
              <a:buFont typeface="Wingdings" pitchFamily="2" charset="2"/>
              <a:buChar char="à"/>
            </a:pPr>
            <a:endParaRPr lang="en-US" sz="2200" dirty="0"/>
          </a:p>
          <a:p>
            <a:pPr marL="342900" indent="-342900">
              <a:buFont typeface="Wingdings" pitchFamily="2" charset="2"/>
              <a:buChar char="à"/>
            </a:pPr>
            <a:endParaRPr lang="en-US" sz="2200" dirty="0"/>
          </a:p>
          <a:p>
            <a:r>
              <a:rPr lang="es-ES_tradnl" sz="2000" dirty="0"/>
              <a:t>4.7- 5.5 </a:t>
            </a:r>
            <a:r>
              <a:rPr lang="es-ES_tradnl" sz="2000" dirty="0" err="1"/>
              <a:t>liters</a:t>
            </a:r>
            <a:r>
              <a:rPr lang="es-ES_tradnl" sz="2000" dirty="0"/>
              <a:t> </a:t>
            </a:r>
            <a:r>
              <a:rPr lang="es-ES_tradnl" sz="2000" dirty="0" err="1"/>
              <a:t>of</a:t>
            </a:r>
            <a:r>
              <a:rPr lang="es-ES_tradnl" sz="2000" dirty="0"/>
              <a:t> </a:t>
            </a:r>
            <a:r>
              <a:rPr lang="es-ES_tradnl" sz="2000" dirty="0" err="1"/>
              <a:t>blood</a:t>
            </a:r>
            <a:r>
              <a:rPr lang="es-ES_tradnl" sz="2000" dirty="0"/>
              <a:t> in </a:t>
            </a:r>
            <a:r>
              <a:rPr lang="es-ES_tradnl" sz="2000" dirty="0" err="1"/>
              <a:t>body</a:t>
            </a:r>
            <a:endParaRPr lang="es-ES_trad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/>
              <a:t>&lt;1 L </a:t>
            </a:r>
            <a:r>
              <a:rPr lang="es-ES_tradnl" sz="2000" dirty="0" err="1"/>
              <a:t>lost</a:t>
            </a:r>
            <a:r>
              <a:rPr lang="es-ES_tradnl" sz="2000" dirty="0"/>
              <a:t> = </a:t>
            </a:r>
            <a:r>
              <a:rPr lang="es-ES_tradnl" sz="2000" dirty="0" err="1"/>
              <a:t>compensated</a:t>
            </a:r>
            <a:r>
              <a:rPr lang="es-ES_tradnl" sz="2000" dirty="0"/>
              <a:t> shock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/>
              <a:t>1-2 L </a:t>
            </a:r>
            <a:r>
              <a:rPr lang="es-ES_tradnl" sz="2000" dirty="0" err="1"/>
              <a:t>lost</a:t>
            </a:r>
            <a:r>
              <a:rPr lang="es-ES_tradnl" sz="2000" dirty="0"/>
              <a:t> = </a:t>
            </a:r>
            <a:r>
              <a:rPr lang="es-ES_tradnl" sz="2000" dirty="0" err="1"/>
              <a:t>decompensated</a:t>
            </a:r>
            <a:endParaRPr lang="es-ES_tradnl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sz="2000" dirty="0" err="1"/>
              <a:t>Femur</a:t>
            </a:r>
            <a:r>
              <a:rPr lang="es-ES_tradnl" sz="2000" dirty="0"/>
              <a:t> fracture: 1.5-3 L </a:t>
            </a:r>
            <a:r>
              <a:rPr lang="es-ES_tradnl" sz="2000" dirty="0" err="1"/>
              <a:t>blood</a:t>
            </a:r>
            <a:r>
              <a:rPr lang="es-ES_tradnl" sz="2000" dirty="0"/>
              <a:t> </a:t>
            </a:r>
            <a:r>
              <a:rPr lang="es-ES_tradnl" sz="2000" dirty="0" err="1"/>
              <a:t>loss</a:t>
            </a:r>
            <a:endParaRPr lang="es-ES_tradnl" sz="2000" dirty="0"/>
          </a:p>
          <a:p>
            <a:pPr lvl="1"/>
            <a:endParaRPr lang="es-ES_tradnl" sz="2000" dirty="0"/>
          </a:p>
          <a:p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301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FF6BD-E7B1-934B-832D-8D597DFA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Cardiogenic Shock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A2C9E-3B6F-DF40-8FA4-4A5BF9C45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53" y="1863711"/>
            <a:ext cx="8492495" cy="159743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Heart cannot adequately pump blood, resulting in poor cardiac output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EFFBB-1E3B-B740-B78C-5BA0B3C0865D}"/>
              </a:ext>
            </a:extLst>
          </p:cNvPr>
          <p:cNvSpPr txBox="1"/>
          <p:nvPr/>
        </p:nvSpPr>
        <p:spPr>
          <a:xfrm>
            <a:off x="810477" y="3429000"/>
            <a:ext cx="7208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Due to…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ym typeface="Wingdings" pitchFamily="2" charset="2"/>
              </a:rPr>
              <a:t>Heart attack (myocardial infarction)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ym typeface="Wingdings" pitchFamily="2" charset="2"/>
              </a:rPr>
              <a:t>Trauma to the heart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/>
              <a:t>Fast or slow heart rate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ym typeface="Wingdings" pitchFamily="2" charset="2"/>
              </a:rPr>
              <a:t>Medications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00B2D-3FBF-DD49-B7F5-C38621D74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858" y="2063612"/>
            <a:ext cx="3236119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14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1253</Words>
  <Application>Microsoft Macintosh PowerPoint</Application>
  <PresentationFormat>Widescreen</PresentationFormat>
  <Paragraphs>181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SHOCK!</vt:lpstr>
      <vt:lpstr>Objectives</vt:lpstr>
      <vt:lpstr>Definition of Shock</vt:lpstr>
      <vt:lpstr>3 Primary Causes of Shock</vt:lpstr>
      <vt:lpstr>Stages of Shock</vt:lpstr>
      <vt:lpstr>Signs and Symptoms of Shock</vt:lpstr>
      <vt:lpstr>4 Major Types of Shock:  Hypovolemic Cardiogenic Distributive Obstructive </vt:lpstr>
      <vt:lpstr>Hypovolemic Shock</vt:lpstr>
      <vt:lpstr>Cardiogenic Shock</vt:lpstr>
      <vt:lpstr>Distributive Shock</vt:lpstr>
      <vt:lpstr>Obstructive Shock</vt:lpstr>
      <vt:lpstr>Shock Management</vt:lpstr>
      <vt:lpstr>OEC Practice Questions</vt:lpstr>
      <vt:lpstr>OEC Practice Questions</vt:lpstr>
      <vt:lpstr>OEC Practice Questions</vt:lpstr>
      <vt:lpstr>OEC Practice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Marks, Charlotte Jane</dc:creator>
  <cp:lastModifiedBy>Gabriella Roelofs</cp:lastModifiedBy>
  <cp:revision>3</cp:revision>
  <dcterms:created xsi:type="dcterms:W3CDTF">2021-10-18T16:07:46Z</dcterms:created>
  <dcterms:modified xsi:type="dcterms:W3CDTF">2023-10-08T18:14:42Z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f0a21b-7a9d-4bf7-a4b7-f6ebcf88dd01_Enabled">
    <vt:lpwstr>true</vt:lpwstr>
  </property>
  <property fmtid="{D5CDD505-2E9C-101B-9397-08002B2CF9AE}" pid="3" name="MSIP_Label_f4f0a21b-7a9d-4bf7-a4b7-f6ebcf88dd01_SetDate">
    <vt:lpwstr>2023-10-08T18:14:42Z</vt:lpwstr>
  </property>
  <property fmtid="{D5CDD505-2E9C-101B-9397-08002B2CF9AE}" pid="4" name="MSIP_Label_f4f0a21b-7a9d-4bf7-a4b7-f6ebcf88dd01_Method">
    <vt:lpwstr>Standard</vt:lpwstr>
  </property>
  <property fmtid="{D5CDD505-2E9C-101B-9397-08002B2CF9AE}" pid="5" name="MSIP_Label_f4f0a21b-7a9d-4bf7-a4b7-f6ebcf88dd01_Name">
    <vt:lpwstr>Internal (demo)</vt:lpwstr>
  </property>
  <property fmtid="{D5CDD505-2E9C-101B-9397-08002B2CF9AE}" pid="6" name="MSIP_Label_f4f0a21b-7a9d-4bf7-a4b7-f6ebcf88dd01_SiteId">
    <vt:lpwstr>014538e0-3211-4923-88f9-d5c064fbbe51</vt:lpwstr>
  </property>
  <property fmtid="{D5CDD505-2E9C-101B-9397-08002B2CF9AE}" pid="7" name="MSIP_Label_f4f0a21b-7a9d-4bf7-a4b7-f6ebcf88dd01_ActionId">
    <vt:lpwstr>8f24e016-f914-4e80-b491-c58298f0590a</vt:lpwstr>
  </property>
  <property fmtid="{D5CDD505-2E9C-101B-9397-08002B2CF9AE}" pid="8" name="MSIP_Label_f4f0a21b-7a9d-4bf7-a4b7-f6ebcf88dd01_ContentBits">
    <vt:lpwstr>0</vt:lpwstr>
  </property>
</Properties>
</file>