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60" d="100"/>
          <a:sy n="60" d="100"/>
        </p:scale>
        <p:origin x="8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lose-up of wild plants growing between rocks"/>
          <p:cNvSpPr>
            <a:spLocks noGrp="1"/>
          </p:cNvSpPr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Large rock formation under dark clouds with a dirt road in the foreground"/>
          <p:cNvSpPr>
            <a:spLocks noGrp="1"/>
          </p:cNvSpPr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Close-up of a wild plant growing between lava rocks"/>
          <p:cNvSpPr>
            <a:spLocks noGrp="1"/>
          </p:cNvSpPr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waterfall surrounded by a green rocky landscape"/>
          <p:cNvSpPr>
            <a:spLocks noGrp="1"/>
          </p:cNvSpPr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een, hilly landscape"/>
          <p:cNvSpPr>
            <a:spLocks noGrp="1"/>
          </p:cNvSpPr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Moss-covered rocks"/>
          <p:cNvSpPr>
            <a:spLocks noGrp="1"/>
          </p:cNvSpPr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Large rock formation under dark clouds with a dirt road in the foreground"/>
          <p:cNvSpPr>
            <a:spLocks noGrp="1"/>
          </p:cNvSpPr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t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10/29/23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10/29/23</a:t>
            </a:r>
          </a:p>
        </p:txBody>
      </p:sp>
      <p:sp>
        <p:nvSpPr>
          <p:cNvPr id="152" name="Heat-Related Injuries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Heat-Related Injuries</a:t>
            </a:r>
          </a:p>
        </p:txBody>
      </p:sp>
      <p:sp>
        <p:nvSpPr>
          <p:cNvPr id="153" name="OEC Chapter 26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OEC Chapter 26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Screenshot 2022-10-27 at 6.28.14 PM.png" descr="Screenshot 2022-10-27 at 6.28.1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716" y="2969363"/>
            <a:ext cx="18451469" cy="9254005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Heat-Related Emergenci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Heat-Related Emergencies</a:t>
            </a:r>
          </a:p>
        </p:txBody>
      </p:sp>
      <p:sp>
        <p:nvSpPr>
          <p:cNvPr id="190" name="Low body fluid volume (hypovolemia) due to excessive sweating…"/>
          <p:cNvSpPr txBox="1">
            <a:spLocks noGrp="1"/>
          </p:cNvSpPr>
          <p:nvPr>
            <p:ph type="body" sz="quarter" idx="1"/>
          </p:nvPr>
        </p:nvSpPr>
        <p:spPr>
          <a:xfrm>
            <a:off x="7227921" y="3332538"/>
            <a:ext cx="13653323" cy="3793991"/>
          </a:xfrm>
          <a:prstGeom prst="rect">
            <a:avLst/>
          </a:prstGeom>
        </p:spPr>
        <p:txBody>
          <a:bodyPr/>
          <a:lstStyle/>
          <a:p>
            <a:pPr marL="609599" indent="-609599">
              <a:defRPr sz="4000"/>
            </a:pPr>
            <a:r>
              <a:t>Low body fluid volume (hypovolemia) due to excessive sweating</a:t>
            </a:r>
          </a:p>
          <a:p>
            <a:pPr marL="609599" indent="-609599">
              <a:defRPr sz="4000"/>
            </a:pPr>
            <a:r>
              <a:t>S&amp;S: exhaustion, dizziness, nausea, headache, excessive sweating, dehydration</a:t>
            </a:r>
          </a:p>
        </p:txBody>
      </p:sp>
      <p:sp>
        <p:nvSpPr>
          <p:cNvPr id="191" name="Body systems overwhelmed, core temperature rises above 104°F…"/>
          <p:cNvSpPr txBox="1"/>
          <p:nvPr/>
        </p:nvSpPr>
        <p:spPr>
          <a:xfrm>
            <a:off x="7295613" y="8073404"/>
            <a:ext cx="13653323" cy="3739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609599" indent="-609599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000"/>
            </a:pPr>
            <a:r>
              <a:t>Body systems overwhelmed, core temperature rises above 104°F</a:t>
            </a:r>
          </a:p>
          <a:p>
            <a:pPr marL="609599" indent="-609599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000"/>
            </a:pPr>
            <a:r>
              <a:t>S&amp;S: decreased LOR, high heart/respiratory rate, high blood pressure, shock may follow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Screenshot 2022-10-27 at 7.58.32 PM.png" descr="Screenshot 2022-10-27 at 7.58.3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855" y="10100127"/>
            <a:ext cx="4343401" cy="927101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Heat Exhaustion vs. Heatstroke"/>
          <p:cNvSpPr txBox="1">
            <a:spLocks noGrp="1"/>
          </p:cNvSpPr>
          <p:nvPr>
            <p:ph type="title"/>
          </p:nvPr>
        </p:nvSpPr>
        <p:spPr>
          <a:xfrm>
            <a:off x="1206500" y="1557635"/>
            <a:ext cx="21971000" cy="1433164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Heat Exhaustion vs. Heatstroke</a:t>
            </a:r>
          </a:p>
        </p:txBody>
      </p:sp>
      <p:sp>
        <p:nvSpPr>
          <p:cNvPr id="195" name="Heat Exhaustion"/>
          <p:cNvSpPr txBox="1"/>
          <p:nvPr/>
        </p:nvSpPr>
        <p:spPr>
          <a:xfrm>
            <a:off x="5384395" y="10209095"/>
            <a:ext cx="4084321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b="1">
                <a:solidFill>
                  <a:srgbClr val="000000"/>
                </a:solidFill>
              </a:defRPr>
            </a:lvl1pPr>
          </a:lstStyle>
          <a:p>
            <a:r>
              <a:t>Heat Exhaustion</a:t>
            </a:r>
          </a:p>
        </p:txBody>
      </p:sp>
      <p:sp>
        <p:nvSpPr>
          <p:cNvPr id="196" name="Heatstroke"/>
          <p:cNvSpPr txBox="1"/>
          <p:nvPr/>
        </p:nvSpPr>
        <p:spPr>
          <a:xfrm>
            <a:off x="15792968" y="10209095"/>
            <a:ext cx="2786381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b="1">
                <a:solidFill>
                  <a:srgbClr val="000000"/>
                </a:solidFill>
              </a:defRPr>
            </a:lvl1pPr>
          </a:lstStyle>
          <a:p>
            <a:r>
              <a:t>Heatstroke</a:t>
            </a:r>
          </a:p>
        </p:txBody>
      </p:sp>
      <p:sp>
        <p:nvSpPr>
          <p:cNvPr id="197" name="Body temperature above 104°F…"/>
          <p:cNvSpPr txBox="1"/>
          <p:nvPr/>
        </p:nvSpPr>
        <p:spPr>
          <a:xfrm>
            <a:off x="14546727" y="4680711"/>
            <a:ext cx="5278862" cy="4354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000"/>
            </a:pPr>
            <a:r>
              <a:t>Body temperature above 104°F</a:t>
            </a:r>
          </a:p>
          <a:p>
            <a:pPr>
              <a:defRPr sz="4000"/>
            </a:pPr>
            <a:endParaRPr/>
          </a:p>
          <a:p>
            <a:pPr>
              <a:defRPr sz="4000"/>
            </a:pPr>
            <a:r>
              <a:t>Persistent changes in mental status</a:t>
            </a:r>
          </a:p>
          <a:p>
            <a:pPr>
              <a:defRPr sz="4000"/>
            </a:pPr>
            <a:endParaRPr/>
          </a:p>
          <a:p>
            <a:pPr>
              <a:defRPr sz="4000"/>
            </a:pPr>
            <a:r>
              <a:t>Hypotension/shock</a:t>
            </a:r>
          </a:p>
        </p:txBody>
      </p:sp>
      <p:sp>
        <p:nvSpPr>
          <p:cNvPr id="198" name="Body temperature between 101-104°F…"/>
          <p:cNvSpPr txBox="1"/>
          <p:nvPr/>
        </p:nvSpPr>
        <p:spPr>
          <a:xfrm>
            <a:off x="4787124" y="4680711"/>
            <a:ext cx="5278862" cy="4354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000"/>
            </a:pPr>
            <a:r>
              <a:t>Body temperature between 101-104°F</a:t>
            </a:r>
          </a:p>
          <a:p>
            <a:pPr>
              <a:defRPr sz="4000"/>
            </a:pPr>
            <a:endParaRPr/>
          </a:p>
          <a:p>
            <a:pPr>
              <a:defRPr sz="4000"/>
            </a:pPr>
            <a:r>
              <a:t>No changes in mental status</a:t>
            </a:r>
          </a:p>
          <a:p>
            <a:pPr>
              <a:defRPr sz="4000"/>
            </a:pPr>
            <a:endParaRPr/>
          </a:p>
          <a:p>
            <a:pPr>
              <a:defRPr sz="4000"/>
            </a:pPr>
            <a:r>
              <a:t>Body can compensate</a:t>
            </a:r>
          </a:p>
        </p:txBody>
      </p:sp>
      <p:pic>
        <p:nvPicPr>
          <p:cNvPr id="199" name="Screenshot 2022-10-27 at 8.00.12 PM.png" descr="Screenshot 2022-10-27 at 8.00.1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7124" y="10100127"/>
            <a:ext cx="4478069" cy="927101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Heatstroke"/>
          <p:cNvSpPr txBox="1"/>
          <p:nvPr/>
        </p:nvSpPr>
        <p:spPr>
          <a:xfrm>
            <a:off x="15792968" y="10209095"/>
            <a:ext cx="2786381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b="1">
                <a:solidFill>
                  <a:srgbClr val="000000"/>
                </a:solidFill>
              </a:defRPr>
            </a:lvl1pPr>
          </a:lstStyle>
          <a:p>
            <a:r>
              <a:t>Heatstroke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Screenshot 2022-10-27 at 7.19.47 PM.png" descr="Screenshot 2022-10-27 at 7.19.4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7647" y="2092163"/>
            <a:ext cx="13808706" cy="95316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Assessment of Heat Illness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Assessment of Heat Illnesses</a:t>
            </a:r>
          </a:p>
        </p:txBody>
      </p:sp>
      <p:sp>
        <p:nvSpPr>
          <p:cNvPr id="205" name="Standard assessment procedures to start – ABCDs and vital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t>Standard assessment procedures to start – ABCDs and vitals</a:t>
            </a:r>
            <a:endParaRPr sz="1200"/>
          </a:p>
          <a:p>
            <a:pPr>
              <a:lnSpc>
                <a:spcPct val="100000"/>
              </a:lnSpc>
            </a:pPr>
            <a:r>
              <a:t>Check skin temperature and appearance </a:t>
            </a:r>
            <a:endParaRPr sz="1200"/>
          </a:p>
          <a:p>
            <a:pPr>
              <a:lnSpc>
                <a:spcPct val="100000"/>
              </a:lnSpc>
            </a:pPr>
            <a:r>
              <a:t>Check for muscle spasms / cramping</a:t>
            </a:r>
            <a:endParaRPr sz="1200"/>
          </a:p>
          <a:p>
            <a:pPr>
              <a:lnSpc>
                <a:spcPct val="100000"/>
              </a:lnSpc>
            </a:pPr>
            <a:r>
              <a:t>If necessary, determine core body temp</a:t>
            </a:r>
            <a:endParaRPr sz="1200"/>
          </a:p>
          <a:p>
            <a:pPr>
              <a:lnSpc>
                <a:spcPct val="100000"/>
              </a:lnSpc>
            </a:pPr>
            <a:r>
              <a:t>Note changes to LOR or behavior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Management of Heat Illness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Management of Heat Illnesses</a:t>
            </a:r>
          </a:p>
        </p:txBody>
      </p:sp>
      <p:sp>
        <p:nvSpPr>
          <p:cNvPr id="208" name="Transport patients to a cooler location or shade from direct sun exposure…"/>
          <p:cNvSpPr txBox="1">
            <a:spLocks noGrp="1"/>
          </p:cNvSpPr>
          <p:nvPr>
            <p:ph type="body" idx="1"/>
          </p:nvPr>
        </p:nvSpPr>
        <p:spPr>
          <a:xfrm>
            <a:off x="1206500" y="3773129"/>
            <a:ext cx="21971000" cy="8256012"/>
          </a:xfrm>
          <a:prstGeom prst="rect">
            <a:avLst/>
          </a:prstGeom>
        </p:spPr>
        <p:txBody>
          <a:bodyPr/>
          <a:lstStyle/>
          <a:p>
            <a:r>
              <a:t>Transport patients to a cooler location or shade from direct sun exposure</a:t>
            </a:r>
          </a:p>
          <a:p>
            <a:r>
              <a:t>Heat-related syncope: supine position with legs elevated ~1 foot, provide liquids</a:t>
            </a:r>
          </a:p>
          <a:p>
            <a:r>
              <a:t>Heat cramps: oral electrolyte solutions (Gatorade), stretch affected area</a:t>
            </a:r>
          </a:p>
          <a:p>
            <a:r>
              <a:t>Heat exhaustion: remove clothing, cool by fanning, rehydrate if patient is tolerant, provide O2 if needed</a:t>
            </a:r>
          </a:p>
          <a:p>
            <a:r>
              <a:t>Heatstroke: notify EMS, dampen skin and provide air circulation, apply ice packs to armpits and grin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Review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Review</a:t>
            </a:r>
          </a:p>
        </p:txBody>
      </p:sp>
      <p:sp>
        <p:nvSpPr>
          <p:cNvPr id="211" name="Your patient is a mountain bike rider who is complaining of nausea, headache, and weakness. She is sweating profusely. Your thermometer indicates that her core temperature is 102°F. You suspect that she is suffering from:…"/>
          <p:cNvSpPr txBox="1">
            <a:spLocks noGrp="1"/>
          </p:cNvSpPr>
          <p:nvPr>
            <p:ph type="body" idx="1"/>
          </p:nvPr>
        </p:nvSpPr>
        <p:spPr>
          <a:xfrm>
            <a:off x="3003680" y="3153784"/>
            <a:ext cx="18376640" cy="8256012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Your patient is a mountain bike rider who is complaining of nausea, headache, and weakness. She is sweating profusely. Your thermometer indicates that her core temperature is 102°F. You suspect that she is suffering from:</a:t>
            </a:r>
          </a:p>
          <a:p>
            <a:pPr marL="1778000" lvl="1" indent="-889000">
              <a:buSzPct val="100000"/>
              <a:buAutoNum type="alphaUcPeriod"/>
            </a:pPr>
            <a:r>
              <a:t>Heat-related syncope</a:t>
            </a:r>
          </a:p>
          <a:p>
            <a:pPr marL="1778000" lvl="1" indent="-889000">
              <a:buSzPct val="100000"/>
              <a:buAutoNum type="alphaUcPeriod"/>
            </a:pPr>
            <a:r>
              <a:t>Heat cramps</a:t>
            </a:r>
          </a:p>
          <a:p>
            <a:pPr marL="1778000" lvl="1" indent="-889000">
              <a:buSzPct val="100000"/>
              <a:buAutoNum type="alphaUcPeriod"/>
            </a:pPr>
            <a:r>
              <a:t>Heat exhaustion</a:t>
            </a:r>
          </a:p>
          <a:p>
            <a:pPr marL="1778000" lvl="1" indent="-889000">
              <a:buSzPct val="100000"/>
              <a:buAutoNum type="alphaUcPeriod"/>
            </a:pPr>
            <a:r>
              <a:t>Heatstroke</a:t>
            </a:r>
          </a:p>
        </p:txBody>
      </p:sp>
      <p:sp>
        <p:nvSpPr>
          <p:cNvPr id="212" name="Rounded Rectangle"/>
          <p:cNvSpPr/>
          <p:nvPr/>
        </p:nvSpPr>
        <p:spPr>
          <a:xfrm>
            <a:off x="3663998" y="8668439"/>
            <a:ext cx="6084368" cy="1127395"/>
          </a:xfrm>
          <a:prstGeom prst="roundRect">
            <a:avLst>
              <a:gd name="adj" fmla="val 17556"/>
            </a:avLst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1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Review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Review</a:t>
            </a:r>
          </a:p>
        </p:txBody>
      </p:sp>
      <p:sp>
        <p:nvSpPr>
          <p:cNvPr id="215" name="The outside temperature is 90°F. Your patient is a trail builder who has been working in the sun on the mountain trails for 8 hours. When you gently shake him, he responds by mumbling. His skin is hot and dry. You suggest that he is suffering from:…"/>
          <p:cNvSpPr txBox="1">
            <a:spLocks noGrp="1"/>
          </p:cNvSpPr>
          <p:nvPr>
            <p:ph type="body" idx="1"/>
          </p:nvPr>
        </p:nvSpPr>
        <p:spPr>
          <a:xfrm>
            <a:off x="3003680" y="3153784"/>
            <a:ext cx="18376640" cy="8256012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The outside temperature is 90°F. Your patient is a trail builder who has been working in the sun on the mountain trails for 8 hours. When you gently shake him, he responds by mumbling. His skin is hot and dry. You suggest that he is suffering from:</a:t>
            </a:r>
          </a:p>
          <a:p>
            <a:pPr marL="1778000" lvl="1" indent="-889000">
              <a:buSzPct val="100000"/>
              <a:buAutoNum type="alphaUcPeriod"/>
            </a:pPr>
            <a:r>
              <a:t>Heat-related syncope</a:t>
            </a:r>
          </a:p>
          <a:p>
            <a:pPr marL="1778000" lvl="1" indent="-889000">
              <a:buSzPct val="100000"/>
              <a:buAutoNum type="alphaUcPeriod"/>
            </a:pPr>
            <a:r>
              <a:t>Heat cramps</a:t>
            </a:r>
          </a:p>
          <a:p>
            <a:pPr marL="1778000" lvl="1" indent="-889000">
              <a:buSzPct val="100000"/>
              <a:buAutoNum type="alphaUcPeriod"/>
            </a:pPr>
            <a:r>
              <a:t>Heat exhaustion</a:t>
            </a:r>
          </a:p>
          <a:p>
            <a:pPr marL="1778000" lvl="1" indent="-889000">
              <a:buSzPct val="100000"/>
              <a:buAutoNum type="alphaUcPeriod"/>
            </a:pPr>
            <a:r>
              <a:t>Heatstroke</a:t>
            </a:r>
          </a:p>
        </p:txBody>
      </p:sp>
      <p:sp>
        <p:nvSpPr>
          <p:cNvPr id="216" name="Rounded Rectangle"/>
          <p:cNvSpPr/>
          <p:nvPr/>
        </p:nvSpPr>
        <p:spPr>
          <a:xfrm>
            <a:off x="3644116" y="9920980"/>
            <a:ext cx="4426945" cy="1052262"/>
          </a:xfrm>
          <a:prstGeom prst="roundRect">
            <a:avLst>
              <a:gd name="adj" fmla="val 18104"/>
            </a:avLst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Objectiv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Objectives</a:t>
            </a:r>
          </a:p>
        </p:txBody>
      </p:sp>
      <p:sp>
        <p:nvSpPr>
          <p:cNvPr id="156" name="26.1  Anatomy and Physiology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rPr b="1"/>
              <a:t>26.1</a:t>
            </a:r>
            <a:r>
              <a:t>  Anatomy and Physiology</a:t>
            </a:r>
          </a:p>
          <a:p>
            <a:pPr marL="0" indent="0">
              <a:buSzTx/>
              <a:buNone/>
            </a:pPr>
            <a:r>
              <a:rPr b="1"/>
              <a:t>26.2</a:t>
            </a:r>
            <a:r>
              <a:t>  Heat-Related Illness Prevention</a:t>
            </a:r>
          </a:p>
          <a:p>
            <a:pPr marL="0" indent="0">
              <a:buSzTx/>
              <a:buNone/>
            </a:pPr>
            <a:r>
              <a:rPr b="1"/>
              <a:t>26.3</a:t>
            </a:r>
            <a:r>
              <a:t>  Common Heat-Related Emergencies</a:t>
            </a:r>
          </a:p>
          <a:p>
            <a:pPr marL="0" indent="0">
              <a:buSzTx/>
              <a:buNone/>
            </a:pPr>
            <a:r>
              <a:rPr b="1"/>
              <a:t>26.4 </a:t>
            </a:r>
            <a:r>
              <a:t> Assessment</a:t>
            </a:r>
          </a:p>
          <a:p>
            <a:pPr marL="0" indent="0">
              <a:buSzTx/>
              <a:buNone/>
            </a:pPr>
            <a:r>
              <a:rPr b="1"/>
              <a:t>26.5</a:t>
            </a:r>
            <a:r>
              <a:t>  Management</a:t>
            </a:r>
          </a:p>
          <a:p>
            <a:pPr marL="0" indent="0">
              <a:buSzTx/>
              <a:buNone/>
            </a:pPr>
            <a:r>
              <a:rPr b="1"/>
              <a:t>26.6</a:t>
            </a:r>
            <a:r>
              <a:t>  Review Exercises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Anatomy and Physiolog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Anatomy and Physiology</a:t>
            </a:r>
          </a:p>
        </p:txBody>
      </p:sp>
      <p:sp>
        <p:nvSpPr>
          <p:cNvPr id="159" name="Key Term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Key Terms</a:t>
            </a:r>
          </a:p>
        </p:txBody>
      </p:sp>
      <p:sp>
        <p:nvSpPr>
          <p:cNvPr id="160" name="Core body temperature: 98.6°F (37°C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Core body temperature: </a:t>
            </a:r>
            <a:r>
              <a:rPr>
                <a:solidFill>
                  <a:schemeClr val="accent5">
                    <a:hueOff val="106044"/>
                    <a:satOff val="10158"/>
                    <a:lumOff val="16042"/>
                  </a:schemeClr>
                </a:solidFill>
              </a:rPr>
              <a:t>98.6°F (37°C)</a:t>
            </a:r>
          </a:p>
          <a:p>
            <a:pPr lvl="1"/>
            <a:r>
              <a:t>Hyperthermia: elevated core body temperature, above 101°F</a:t>
            </a:r>
          </a:p>
          <a:p>
            <a:r>
              <a:t>Ambient temperature: temperature of the surrounding environment</a:t>
            </a:r>
          </a:p>
          <a:p>
            <a:r>
              <a:t>Thermoregulation: process of maintaining a stable internal temperature</a:t>
            </a:r>
          </a:p>
          <a:p>
            <a:pPr lvl="2"/>
            <a:r>
              <a:t>Sweating, vein dilation, increased pulse rate 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Screenshot 2022-10-27 at 3.38.55 PM.png" descr="Screenshot 2022-10-27 at 3.38.5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900" y="913936"/>
            <a:ext cx="17599475" cy="11256665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Heat Index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Heat Index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hermoregul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Thermoregulation</a:t>
            </a:r>
          </a:p>
        </p:txBody>
      </p:sp>
      <p:pic>
        <p:nvPicPr>
          <p:cNvPr id="16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821" y="2884513"/>
            <a:ext cx="14420429" cy="9356112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Affected by both your environment and physiology"/>
          <p:cNvSpPr txBox="1"/>
          <p:nvPr/>
        </p:nvSpPr>
        <p:spPr>
          <a:xfrm>
            <a:off x="17191913" y="5635345"/>
            <a:ext cx="5931925" cy="2445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200"/>
            </a:pPr>
            <a:r>
              <a:t>Affected by both your </a:t>
            </a:r>
            <a:r>
              <a:rPr i="1">
                <a:solidFill>
                  <a:schemeClr val="accent4"/>
                </a:solidFill>
              </a:rPr>
              <a:t>environment</a:t>
            </a:r>
            <a:r>
              <a:t> and </a:t>
            </a:r>
            <a:r>
              <a:rPr i="1">
                <a:solidFill>
                  <a:schemeClr val="accent5"/>
                </a:solidFill>
              </a:rPr>
              <a:t>physiology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4725" y="1696705"/>
            <a:ext cx="7864345" cy="10322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Screenshot 2022-10-27 at 4.04.54 PM.png" descr="Screenshot 2022-10-27 at 4.04.5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570" y="1696705"/>
            <a:ext cx="7353643" cy="10322590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Arrow"/>
          <p:cNvSpPr/>
          <p:nvPr/>
        </p:nvSpPr>
        <p:spPr>
          <a:xfrm>
            <a:off x="10797758" y="6181035"/>
            <a:ext cx="1838422" cy="1353930"/>
          </a:xfrm>
          <a:prstGeom prst="rightArrow">
            <a:avLst>
              <a:gd name="adj1" fmla="val 32000"/>
              <a:gd name="adj2" fmla="val 45654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2" name="Low Ambient Temperature"/>
          <p:cNvSpPr txBox="1"/>
          <p:nvPr/>
        </p:nvSpPr>
        <p:spPr>
          <a:xfrm>
            <a:off x="2940988" y="932781"/>
            <a:ext cx="5382807" cy="59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 b="1"/>
            </a:lvl1pPr>
          </a:lstStyle>
          <a:p>
            <a:r>
              <a:t>Low Ambient Temperature</a:t>
            </a:r>
          </a:p>
        </p:txBody>
      </p:sp>
      <p:sp>
        <p:nvSpPr>
          <p:cNvPr id="173" name="High Ambient Temperature"/>
          <p:cNvSpPr txBox="1"/>
          <p:nvPr/>
        </p:nvSpPr>
        <p:spPr>
          <a:xfrm>
            <a:off x="15326728" y="932781"/>
            <a:ext cx="5460340" cy="59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 b="1"/>
            </a:lvl1pPr>
          </a:lstStyle>
          <a:p>
            <a:r>
              <a:t>High Ambient Temperature</a:t>
            </a:r>
          </a:p>
        </p:txBody>
      </p:sp>
      <p:pic>
        <p:nvPicPr>
          <p:cNvPr id="174" name="Image" descr="Image"/>
          <p:cNvPicPr>
            <a:picLocks noChangeAspect="1"/>
          </p:cNvPicPr>
          <p:nvPr/>
        </p:nvPicPr>
        <p:blipFill>
          <a:blip r:embed="rId4"/>
          <a:srcRect l="48471"/>
          <a:stretch>
            <a:fillRect/>
          </a:stretch>
        </p:blipFill>
        <p:spPr>
          <a:xfrm>
            <a:off x="14124726" y="1696640"/>
            <a:ext cx="7978735" cy="10322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Heat-Related Illness Preven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Heat-Related Illness Prevention</a:t>
            </a:r>
          </a:p>
        </p:txBody>
      </p:sp>
      <p:sp>
        <p:nvSpPr>
          <p:cNvPr id="177" name="Heat acclimatization: exposing the body to hot environments to prepare for extended heat exposur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Heat acclimatization: exposing the body to hot environments to prepare for extended heat exposure</a:t>
            </a:r>
          </a:p>
          <a:p>
            <a:pPr lvl="2"/>
            <a:r>
              <a:t>At least 1 hour per day for at least 1 week</a:t>
            </a:r>
          </a:p>
          <a:p>
            <a:r>
              <a:t>During activity, hydrate frequently and increase sodium intake</a:t>
            </a:r>
          </a:p>
          <a:p>
            <a:pPr lvl="2"/>
            <a:r>
              <a:t>Urine is a good indication of dehydration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Heat-Related Emergenci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Heat-Related Emergencies</a:t>
            </a:r>
          </a:p>
        </p:txBody>
      </p:sp>
      <p:pic>
        <p:nvPicPr>
          <p:cNvPr id="180" name="Screenshot 2022-10-27 at 5.53.32 PM.png" descr="Screenshot 2022-10-27 at 5.53.3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526" y="4379677"/>
            <a:ext cx="19133095" cy="8821542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Heat illness is a “spectrum of injury”"/>
          <p:cNvSpPr txBox="1"/>
          <p:nvPr/>
        </p:nvSpPr>
        <p:spPr>
          <a:xfrm>
            <a:off x="3873417" y="3551604"/>
            <a:ext cx="16637314" cy="68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900" b="1"/>
            </a:lvl1pPr>
          </a:lstStyle>
          <a:p>
            <a:r>
              <a:t>Heat illness is a “spectrum of injury”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creenshot 2022-10-27 at 6.26.25 PM.png" descr="Screenshot 2022-10-27 at 6.26.2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820" y="2904289"/>
            <a:ext cx="18508360" cy="9386113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Heat-Related Emergenci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Heat-Related Emergencies</a:t>
            </a:r>
          </a:p>
        </p:txBody>
      </p:sp>
      <p:sp>
        <p:nvSpPr>
          <p:cNvPr id="185" name="Cardiovascular…"/>
          <p:cNvSpPr txBox="1">
            <a:spLocks noGrp="1"/>
          </p:cNvSpPr>
          <p:nvPr>
            <p:ph type="body" sz="quarter" idx="1"/>
          </p:nvPr>
        </p:nvSpPr>
        <p:spPr>
          <a:xfrm>
            <a:off x="7358566" y="3283936"/>
            <a:ext cx="13527417" cy="3891195"/>
          </a:xfrm>
          <a:prstGeom prst="rect">
            <a:avLst/>
          </a:prstGeom>
        </p:spPr>
        <p:txBody>
          <a:bodyPr/>
          <a:lstStyle/>
          <a:p>
            <a:pPr marL="609599" indent="-609599">
              <a:defRPr sz="4000"/>
            </a:pPr>
            <a:r>
              <a:t>Cardiovascular</a:t>
            </a:r>
          </a:p>
          <a:p>
            <a:pPr marL="609599" indent="-609599">
              <a:defRPr sz="4000"/>
            </a:pPr>
            <a:r>
              <a:t>Temporary loss of effective blood flow, improper perfusion to the brain leads to fainting</a:t>
            </a:r>
          </a:p>
          <a:p>
            <a:pPr marL="609599" indent="-609599">
              <a:defRPr sz="4000"/>
            </a:pPr>
            <a:r>
              <a:t>S&amp;S: nausea and lightheadedness</a:t>
            </a:r>
          </a:p>
        </p:txBody>
      </p:sp>
      <p:sp>
        <p:nvSpPr>
          <p:cNvPr id="186" name="Muscular…"/>
          <p:cNvSpPr txBox="1"/>
          <p:nvPr/>
        </p:nvSpPr>
        <p:spPr>
          <a:xfrm>
            <a:off x="7295613" y="8073404"/>
            <a:ext cx="13653323" cy="3739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609599" indent="-609599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000"/>
            </a:pPr>
            <a:r>
              <a:t>Muscular</a:t>
            </a:r>
          </a:p>
          <a:p>
            <a:pPr marL="609599" indent="-609599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000"/>
            </a:pPr>
            <a:r>
              <a:t>Caused by electrolyte disturbances in muscle tissue</a:t>
            </a:r>
          </a:p>
          <a:p>
            <a:pPr marL="609599" indent="-609599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000"/>
            </a:pPr>
            <a:r>
              <a:t>S&amp;S: sharp pain, muscular contraction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522</Words>
  <Application>Microsoft Macintosh PowerPoint</Application>
  <PresentationFormat>Custom</PresentationFormat>
  <Paragraphs>79</Paragraphs>
  <Slides>16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Helvetica Neue</vt:lpstr>
      <vt:lpstr>Helvetica Neue Medium</vt:lpstr>
      <vt:lpstr>20_BasicBlack</vt:lpstr>
      <vt:lpstr>Heat-Related Injuries</vt:lpstr>
      <vt:lpstr>Objectives</vt:lpstr>
      <vt:lpstr>Anatomy and Physiology</vt:lpstr>
      <vt:lpstr>PowerPoint Presentation</vt:lpstr>
      <vt:lpstr>Thermoregulation</vt:lpstr>
      <vt:lpstr>PowerPoint Presentation</vt:lpstr>
      <vt:lpstr>Heat-Related Illness Prevention</vt:lpstr>
      <vt:lpstr>Heat-Related Emergencies</vt:lpstr>
      <vt:lpstr>Heat-Related Emergencies</vt:lpstr>
      <vt:lpstr>Heat-Related Emergencies</vt:lpstr>
      <vt:lpstr>Heat Exhaustion vs. Heatstroke</vt:lpstr>
      <vt:lpstr>PowerPoint Presentation</vt:lpstr>
      <vt:lpstr>Assessment of Heat Illnesses</vt:lpstr>
      <vt:lpstr>Management of Heat Illnesses</vt:lpstr>
      <vt:lpstr>Review</vt:lpstr>
      <vt:lpstr>Review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Heat-Related Injuries</dc:title>
  <cp:lastModifiedBy>Tomas, Lucas Bruno</cp:lastModifiedBy>
  <cp:revision>1</cp:revision>
  <dcterms:modified xsi:type="dcterms:W3CDTF">2023-10-30T14:38:06Z</dcterms:modified>
</cp:coreProperties>
</file>