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dc81e2d6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8dc81e2d6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8dc81e2d6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dc81e2d6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dc81e2d6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8dc81e2d6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dc81e2d6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dc81e2d6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8dc81e2d6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8dc81e2d6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8dc81e2d6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8dc81e2d6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8dc81e2d6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8dc81e2d6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dc81e2d6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8dc81e2d6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dc81e2d6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8dc81e2d6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8dc81e2d6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8dc81e2d6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8dc81e2d6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8dc81e2d6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dc81e2d6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dc81e2d6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jp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t>Chapter 7: Patient Assessment</a:t>
            </a:r>
            <a:endParaRPr sz="48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 Annie Lee</a:t>
            </a:r>
            <a:endParaRPr/>
          </a:p>
        </p:txBody>
      </p:sp>
      <p:pic>
        <p:nvPicPr>
          <p:cNvPr id="56" name="Google Shape;56;p13"/>
          <p:cNvPicPr preferRelativeResize="0"/>
          <p:nvPr/>
        </p:nvPicPr>
        <p:blipFill>
          <a:blip r:embed="rId3">
            <a:alphaModFix/>
          </a:blip>
          <a:stretch>
            <a:fillRect/>
          </a:stretch>
        </p:blipFill>
        <p:spPr>
          <a:xfrm>
            <a:off x="6967900" y="2301501"/>
            <a:ext cx="2190025" cy="2919997"/>
          </a:xfrm>
          <a:prstGeom prst="rect">
            <a:avLst/>
          </a:prstGeom>
          <a:noFill/>
          <a:ln>
            <a:noFill/>
          </a:ln>
        </p:spPr>
      </p:pic>
      <p:pic>
        <p:nvPicPr>
          <p:cNvPr id="57" name="Google Shape;57;p13"/>
          <p:cNvPicPr preferRelativeResize="0"/>
          <p:nvPr/>
        </p:nvPicPr>
        <p:blipFill>
          <a:blip r:embed="rId4">
            <a:alphaModFix/>
          </a:blip>
          <a:stretch>
            <a:fillRect/>
          </a:stretch>
        </p:blipFill>
        <p:spPr>
          <a:xfrm>
            <a:off x="7157350" y="-112850"/>
            <a:ext cx="2661151" cy="1995852"/>
          </a:xfrm>
          <a:prstGeom prst="rect">
            <a:avLst/>
          </a:prstGeom>
          <a:noFill/>
          <a:ln>
            <a:noFill/>
          </a:ln>
        </p:spPr>
      </p:pic>
      <p:pic>
        <p:nvPicPr>
          <p:cNvPr id="58" name="Google Shape;58;p13"/>
          <p:cNvPicPr preferRelativeResize="0"/>
          <p:nvPr/>
        </p:nvPicPr>
        <p:blipFill>
          <a:blip r:embed="rId5">
            <a:alphaModFix/>
          </a:blip>
          <a:stretch>
            <a:fillRect/>
          </a:stretch>
        </p:blipFill>
        <p:spPr>
          <a:xfrm>
            <a:off x="-149098" y="3095825"/>
            <a:ext cx="2738435" cy="2052599"/>
          </a:xfrm>
          <a:prstGeom prst="rect">
            <a:avLst/>
          </a:prstGeom>
          <a:noFill/>
          <a:ln>
            <a:noFill/>
          </a:ln>
        </p:spPr>
      </p:pic>
      <p:pic>
        <p:nvPicPr>
          <p:cNvPr id="59" name="Google Shape;59;p13"/>
          <p:cNvPicPr preferRelativeResize="0"/>
          <p:nvPr/>
        </p:nvPicPr>
        <p:blipFill>
          <a:blip r:embed="rId6">
            <a:alphaModFix/>
          </a:blip>
          <a:stretch>
            <a:fillRect/>
          </a:stretch>
        </p:blipFill>
        <p:spPr>
          <a:xfrm>
            <a:off x="-76200" y="-64950"/>
            <a:ext cx="2120398" cy="28272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a:t>
            </a:r>
            <a:endParaRPr/>
          </a:p>
        </p:txBody>
      </p:sp>
      <p:sp>
        <p:nvSpPr>
          <p:cNvPr id="120" name="Google Shape;120;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You have been dispatched to an 89 year old female with an unspecified complaint. When assessing this patient, which one of the following will the OEC Tech do as quickly as possible to develop a better understanding of the emergency?</a:t>
            </a:r>
            <a:endParaRPr sz="1900"/>
          </a:p>
          <a:p>
            <a:pPr indent="0" lvl="0" marL="0" rtl="0" algn="l">
              <a:spcBef>
                <a:spcPts val="1200"/>
              </a:spcBef>
              <a:spcAft>
                <a:spcPts val="1200"/>
              </a:spcAft>
              <a:buNone/>
            </a:pPr>
            <a:r>
              <a:t/>
            </a:r>
            <a:endParaRPr/>
          </a:p>
        </p:txBody>
      </p:sp>
      <p:sp>
        <p:nvSpPr>
          <p:cNvPr id="121" name="Google Shape;121;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AutoNum type="alphaLcPeriod"/>
            </a:pPr>
            <a:r>
              <a:rPr lang="en" sz="1900"/>
              <a:t>Obtain the patient’s vital signs and current medications. </a:t>
            </a:r>
            <a:endParaRPr sz="1900"/>
          </a:p>
          <a:p>
            <a:pPr indent="-349250" lvl="0" marL="457200" rtl="0" algn="l">
              <a:spcBef>
                <a:spcPts val="0"/>
              </a:spcBef>
              <a:spcAft>
                <a:spcPts val="0"/>
              </a:spcAft>
              <a:buSzPts val="1900"/>
              <a:buAutoNum type="alphaLcPeriod"/>
            </a:pPr>
            <a:r>
              <a:rPr lang="en" sz="1900"/>
              <a:t>Gather a medical history, including information on allergies. </a:t>
            </a:r>
            <a:endParaRPr sz="1900"/>
          </a:p>
          <a:p>
            <a:pPr indent="-349250" lvl="0" marL="457200" rtl="0" algn="l">
              <a:spcBef>
                <a:spcPts val="0"/>
              </a:spcBef>
              <a:spcAft>
                <a:spcPts val="0"/>
              </a:spcAft>
              <a:buSzPts val="1900"/>
              <a:buAutoNum type="alphaLcPeriod"/>
            </a:pPr>
            <a:r>
              <a:rPr lang="en" sz="1900"/>
              <a:t>Contact medical direction for advice. </a:t>
            </a:r>
            <a:endParaRPr sz="1900"/>
          </a:p>
          <a:p>
            <a:pPr indent="-349250" lvl="0" marL="457200" rtl="0" algn="l">
              <a:spcBef>
                <a:spcPts val="0"/>
              </a:spcBef>
              <a:spcAft>
                <a:spcPts val="0"/>
              </a:spcAft>
              <a:buSzPts val="1900"/>
              <a:buAutoNum type="alphaLcPeriod"/>
            </a:pPr>
            <a:r>
              <a:rPr lang="en" sz="1900"/>
              <a:t>Determine if the chief complaint is medical or trauma related. </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a:t>
            </a:r>
            <a:endParaRPr/>
          </a:p>
        </p:txBody>
      </p:sp>
      <p:sp>
        <p:nvSpPr>
          <p:cNvPr id="127" name="Google Shape;127;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You have been dispatched to an 89 year old female with an unspecified complaint. When assessing this patient, which one of the following will the OEC Tech do as quickly as possible to develop a better understanding of the emergency?</a:t>
            </a:r>
            <a:endParaRPr sz="1900"/>
          </a:p>
          <a:p>
            <a:pPr indent="0" lvl="0" marL="0" rtl="0" algn="l">
              <a:spcBef>
                <a:spcPts val="1200"/>
              </a:spcBef>
              <a:spcAft>
                <a:spcPts val="1200"/>
              </a:spcAft>
              <a:buNone/>
            </a:pPr>
            <a:r>
              <a:t/>
            </a:r>
            <a:endParaRPr/>
          </a:p>
        </p:txBody>
      </p:sp>
      <p:sp>
        <p:nvSpPr>
          <p:cNvPr id="128" name="Google Shape;128;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AutoNum type="alphaLcPeriod"/>
            </a:pPr>
            <a:r>
              <a:rPr lang="en" sz="1900"/>
              <a:t>Obtain the patient’s vital signs and current medications. </a:t>
            </a:r>
            <a:endParaRPr sz="1900"/>
          </a:p>
          <a:p>
            <a:pPr indent="-349250" lvl="0" marL="457200" rtl="0" algn="l">
              <a:spcBef>
                <a:spcPts val="0"/>
              </a:spcBef>
              <a:spcAft>
                <a:spcPts val="0"/>
              </a:spcAft>
              <a:buSzPts val="1900"/>
              <a:buAutoNum type="alphaLcPeriod"/>
            </a:pPr>
            <a:r>
              <a:rPr lang="en" sz="1900"/>
              <a:t>Gather a medical history, including information on allergies. </a:t>
            </a:r>
            <a:endParaRPr sz="1900"/>
          </a:p>
          <a:p>
            <a:pPr indent="-349250" lvl="0" marL="457200" rtl="0" algn="l">
              <a:spcBef>
                <a:spcPts val="0"/>
              </a:spcBef>
              <a:spcAft>
                <a:spcPts val="0"/>
              </a:spcAft>
              <a:buSzPts val="1900"/>
              <a:buAutoNum type="alphaLcPeriod"/>
            </a:pPr>
            <a:r>
              <a:rPr lang="en" sz="1900"/>
              <a:t>Contact medical direction for advice. </a:t>
            </a:r>
            <a:endParaRPr sz="1900"/>
          </a:p>
          <a:p>
            <a:pPr indent="-349250" lvl="0" marL="457200" rtl="0" algn="l">
              <a:spcBef>
                <a:spcPts val="0"/>
              </a:spcBef>
              <a:spcAft>
                <a:spcPts val="0"/>
              </a:spcAft>
              <a:buSzPts val="1900"/>
              <a:buAutoNum type="alphaLcPeriod"/>
            </a:pPr>
            <a:r>
              <a:rPr b="1" lang="en" sz="1900"/>
              <a:t>Determine if the chief complaint is medical or trauma related. </a:t>
            </a:r>
            <a:endParaRPr b="1"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 </a:t>
            </a:r>
            <a:endParaRPr/>
          </a:p>
        </p:txBody>
      </p:sp>
      <p:sp>
        <p:nvSpPr>
          <p:cNvPr id="134" name="Google Shape;134;p2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Which of the following statements would indicate that an OEC Technician is ready to begin the first phase of a patient assessment?</a:t>
            </a:r>
            <a:endParaRPr sz="1800"/>
          </a:p>
        </p:txBody>
      </p:sp>
      <p:sp>
        <p:nvSpPr>
          <p:cNvPr id="135" name="Google Shape;135;p2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lphaLcPeriod"/>
            </a:pPr>
            <a:r>
              <a:rPr lang="en" sz="1800"/>
              <a:t>“I have placed an oral airway in the patient.”</a:t>
            </a:r>
            <a:endParaRPr sz="1800"/>
          </a:p>
          <a:p>
            <a:pPr indent="-342900" lvl="0" marL="457200" rtl="0" algn="l">
              <a:spcBef>
                <a:spcPts val="0"/>
              </a:spcBef>
              <a:spcAft>
                <a:spcPts val="0"/>
              </a:spcAft>
              <a:buSzPts val="1800"/>
              <a:buAutoNum type="alphaLcPeriod"/>
            </a:pPr>
            <a:r>
              <a:rPr lang="en" sz="1800"/>
              <a:t>“The scene is safe and appears to be free of hazards.”</a:t>
            </a:r>
            <a:endParaRPr sz="1800"/>
          </a:p>
          <a:p>
            <a:pPr indent="-342900" lvl="0" marL="457200" rtl="0" algn="l">
              <a:spcBef>
                <a:spcPts val="0"/>
              </a:spcBef>
              <a:spcAft>
                <a:spcPts val="0"/>
              </a:spcAft>
              <a:buSzPts val="1800"/>
              <a:buAutoNum type="alphaLcPeriod"/>
            </a:pPr>
            <a:r>
              <a:rPr lang="en" sz="1800"/>
              <a:t>“Blood pressure is 124/80 mmHg.”</a:t>
            </a:r>
            <a:endParaRPr sz="1800"/>
          </a:p>
          <a:p>
            <a:pPr indent="-342900" lvl="0" marL="457200" rtl="0" algn="l">
              <a:spcBef>
                <a:spcPts val="0"/>
              </a:spcBef>
              <a:spcAft>
                <a:spcPts val="0"/>
              </a:spcAft>
              <a:buSzPts val="1800"/>
              <a:buAutoNum type="alphaLcPeriod"/>
            </a:pPr>
            <a:r>
              <a:rPr lang="en" sz="1800"/>
              <a:t>“Can you tell me why you called for help?”</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 </a:t>
            </a:r>
            <a:endParaRPr/>
          </a:p>
        </p:txBody>
      </p:sp>
      <p:sp>
        <p:nvSpPr>
          <p:cNvPr id="141" name="Google Shape;141;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Which of the following statements would indicate that an OEC Technician is ready to begin the first phase of a patient assessment?</a:t>
            </a:r>
            <a:endParaRPr sz="1800"/>
          </a:p>
        </p:txBody>
      </p:sp>
      <p:sp>
        <p:nvSpPr>
          <p:cNvPr id="142" name="Google Shape;142;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lphaLcPeriod"/>
            </a:pPr>
            <a:r>
              <a:rPr lang="en" sz="1800"/>
              <a:t>“I have placed an oral airway in the patient.”</a:t>
            </a:r>
            <a:endParaRPr sz="1800"/>
          </a:p>
          <a:p>
            <a:pPr indent="-342900" lvl="0" marL="457200" rtl="0" algn="l">
              <a:spcBef>
                <a:spcPts val="0"/>
              </a:spcBef>
              <a:spcAft>
                <a:spcPts val="0"/>
              </a:spcAft>
              <a:buSzPts val="1800"/>
              <a:buAutoNum type="alphaLcPeriod"/>
            </a:pPr>
            <a:r>
              <a:rPr b="1" lang="en" sz="1800"/>
              <a:t>“The scene is safe and appears to be free of hazards.”</a:t>
            </a:r>
            <a:endParaRPr b="1" sz="1800"/>
          </a:p>
          <a:p>
            <a:pPr indent="-342900" lvl="0" marL="457200" rtl="0" algn="l">
              <a:spcBef>
                <a:spcPts val="0"/>
              </a:spcBef>
              <a:spcAft>
                <a:spcPts val="0"/>
              </a:spcAft>
              <a:buSzPts val="1800"/>
              <a:buAutoNum type="alphaLcPeriod"/>
            </a:pPr>
            <a:r>
              <a:rPr lang="en" sz="1800"/>
              <a:t>“Blood pressure is 124/80 mmHg.”</a:t>
            </a:r>
            <a:endParaRPr sz="1800"/>
          </a:p>
          <a:p>
            <a:pPr indent="-342900" lvl="0" marL="457200" rtl="0" algn="l">
              <a:spcBef>
                <a:spcPts val="0"/>
              </a:spcBef>
              <a:spcAft>
                <a:spcPts val="0"/>
              </a:spcAft>
              <a:buSzPts val="1800"/>
              <a:buAutoNum type="alphaLcPeriod"/>
            </a:pPr>
            <a:r>
              <a:rPr lang="en" sz="1800"/>
              <a:t>“Can you tell me why you called for help?”</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test you!</a:t>
            </a:r>
            <a:endParaRPr/>
          </a:p>
        </p:txBody>
      </p:sp>
      <p:sp>
        <p:nvSpPr>
          <p:cNvPr id="65" name="Google Shape;65;p14"/>
          <p:cNvSpPr txBox="1"/>
          <p:nvPr>
            <p:ph idx="1" type="body"/>
          </p:nvPr>
        </p:nvSpPr>
        <p:spPr>
          <a:xfrm>
            <a:off x="311700" y="1152475"/>
            <a:ext cx="4756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FF0000"/>
                </a:solidFill>
              </a:rPr>
              <a:t>CPI</a:t>
            </a:r>
            <a:r>
              <a:rPr lang="en"/>
              <a:t> - need to complete to pass. Make it easy for us and say the words out loud! </a:t>
            </a:r>
            <a:endParaRPr/>
          </a:p>
          <a:p>
            <a:pPr indent="0" lvl="0" marL="0" rtl="0" algn="l">
              <a:spcBef>
                <a:spcPts val="1200"/>
              </a:spcBef>
              <a:spcAft>
                <a:spcPts val="0"/>
              </a:spcAft>
              <a:buNone/>
            </a:pPr>
            <a:r>
              <a:rPr lang="en"/>
              <a:t>Tips: Practice on your friends! Practice on yourself! Write out steps! Say out loud in the shower!</a:t>
            </a:r>
            <a:endParaRPr/>
          </a:p>
          <a:p>
            <a:pPr indent="0" lvl="0" marL="0" rtl="0" algn="l">
              <a:spcBef>
                <a:spcPts val="1200"/>
              </a:spcBef>
              <a:spcAft>
                <a:spcPts val="1200"/>
              </a:spcAft>
              <a:buNone/>
            </a:pPr>
            <a:r>
              <a:t/>
            </a:r>
            <a:endParaRPr/>
          </a:p>
        </p:txBody>
      </p:sp>
      <p:pic>
        <p:nvPicPr>
          <p:cNvPr id="66" name="Google Shape;66;p14"/>
          <p:cNvPicPr preferRelativeResize="0"/>
          <p:nvPr/>
        </p:nvPicPr>
        <p:blipFill>
          <a:blip r:embed="rId3">
            <a:alphaModFix/>
          </a:blip>
          <a:stretch>
            <a:fillRect/>
          </a:stretch>
        </p:blipFill>
        <p:spPr>
          <a:xfrm>
            <a:off x="5495375" y="747900"/>
            <a:ext cx="2865731" cy="3820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basics… </a:t>
            </a:r>
            <a:endParaRPr/>
          </a:p>
        </p:txBody>
      </p:sp>
      <p:sp>
        <p:nvSpPr>
          <p:cNvPr id="72" name="Google Shape;72;p15"/>
          <p:cNvSpPr txBox="1"/>
          <p:nvPr>
            <p:ph idx="1" type="body"/>
          </p:nvPr>
        </p:nvSpPr>
        <p:spPr>
          <a:xfrm>
            <a:off x="311700" y="1000075"/>
            <a:ext cx="46344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AutoNum type="arabicPeriod"/>
            </a:pPr>
            <a:r>
              <a:rPr lang="en" sz="2100"/>
              <a:t>Scene size up</a:t>
            </a:r>
            <a:endParaRPr sz="2100"/>
          </a:p>
          <a:p>
            <a:pPr indent="-361950" lvl="0" marL="457200" rtl="0" algn="l">
              <a:spcBef>
                <a:spcPts val="0"/>
              </a:spcBef>
              <a:spcAft>
                <a:spcPts val="0"/>
              </a:spcAft>
              <a:buSzPts val="2100"/>
              <a:buAutoNum type="arabicPeriod"/>
            </a:pPr>
            <a:r>
              <a:rPr lang="en" sz="2100"/>
              <a:t>Primary patient assessment</a:t>
            </a:r>
            <a:endParaRPr sz="1700"/>
          </a:p>
          <a:p>
            <a:pPr indent="-361950" lvl="0" marL="457200" rtl="0" algn="l">
              <a:spcBef>
                <a:spcPts val="0"/>
              </a:spcBef>
              <a:spcAft>
                <a:spcPts val="0"/>
              </a:spcAft>
              <a:buSzPts val="2100"/>
              <a:buAutoNum type="arabicPeriod"/>
            </a:pPr>
            <a:r>
              <a:rPr lang="en" sz="2100"/>
              <a:t>History taking (SAMPLE, OPQRST)</a:t>
            </a:r>
            <a:endParaRPr sz="2100"/>
          </a:p>
          <a:p>
            <a:pPr indent="-361950" lvl="0" marL="457200" rtl="0" algn="l">
              <a:spcBef>
                <a:spcPts val="0"/>
              </a:spcBef>
              <a:spcAft>
                <a:spcPts val="0"/>
              </a:spcAft>
              <a:buSzPts val="2100"/>
              <a:buAutoNum type="arabicPeriod"/>
            </a:pPr>
            <a:r>
              <a:rPr lang="en" sz="2100"/>
              <a:t>Secondary patient assessment (physical exam, vitals)</a:t>
            </a:r>
            <a:endParaRPr sz="2100"/>
          </a:p>
          <a:p>
            <a:pPr indent="-361950" lvl="0" marL="457200" rtl="0" algn="l">
              <a:spcBef>
                <a:spcPts val="0"/>
              </a:spcBef>
              <a:spcAft>
                <a:spcPts val="0"/>
              </a:spcAft>
              <a:buSzPts val="2100"/>
              <a:buAutoNum type="arabicPeriod"/>
            </a:pPr>
            <a:r>
              <a:rPr lang="en" sz="2100"/>
              <a:t>Reassessment and shock management</a:t>
            </a:r>
            <a:endParaRPr sz="2100"/>
          </a:p>
        </p:txBody>
      </p:sp>
      <p:pic>
        <p:nvPicPr>
          <p:cNvPr id="73" name="Google Shape;73;p15"/>
          <p:cNvPicPr preferRelativeResize="0"/>
          <p:nvPr/>
        </p:nvPicPr>
        <p:blipFill>
          <a:blip r:embed="rId3">
            <a:alphaModFix/>
          </a:blip>
          <a:stretch>
            <a:fillRect/>
          </a:stretch>
        </p:blipFill>
        <p:spPr>
          <a:xfrm>
            <a:off x="5098500" y="661263"/>
            <a:ext cx="2865731" cy="3820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AutoNum type="arabicPeriod"/>
            </a:pPr>
            <a:r>
              <a:rPr lang="en"/>
              <a:t>Size up the scene!</a:t>
            </a:r>
            <a:endParaRPr/>
          </a:p>
        </p:txBody>
      </p:sp>
      <p:sp>
        <p:nvSpPr>
          <p:cNvPr id="79" name="Google Shape;79;p16"/>
          <p:cNvSpPr txBox="1"/>
          <p:nvPr>
            <p:ph idx="1" type="body"/>
          </p:nvPr>
        </p:nvSpPr>
        <p:spPr>
          <a:xfrm>
            <a:off x="311700" y="1152475"/>
            <a:ext cx="5412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0000"/>
                </a:solidFill>
              </a:rPr>
              <a:t>*scene safety</a:t>
            </a:r>
            <a:endParaRPr>
              <a:solidFill>
                <a:srgbClr val="FF0000"/>
              </a:solidFill>
            </a:endParaRPr>
          </a:p>
          <a:p>
            <a:pPr indent="0" lvl="0" marL="0" rtl="0" algn="l">
              <a:spcBef>
                <a:spcPts val="1200"/>
              </a:spcBef>
              <a:spcAft>
                <a:spcPts val="0"/>
              </a:spcAft>
              <a:buNone/>
            </a:pPr>
            <a:r>
              <a:rPr lang="en"/>
              <a:t>*</a:t>
            </a:r>
            <a:r>
              <a:rPr lang="en">
                <a:solidFill>
                  <a:srgbClr val="FF0000"/>
                </a:solidFill>
              </a:rPr>
              <a:t>universal precautions</a:t>
            </a:r>
            <a:r>
              <a:rPr lang="en"/>
              <a:t> (gloves, goggles, mask etc.)</a:t>
            </a:r>
            <a:endParaRPr/>
          </a:p>
          <a:p>
            <a:pPr indent="0" lvl="0" marL="0" rtl="0" algn="l">
              <a:spcBef>
                <a:spcPts val="1200"/>
              </a:spcBef>
              <a:spcAft>
                <a:spcPts val="0"/>
              </a:spcAft>
              <a:buClr>
                <a:schemeClr val="dk1"/>
              </a:buClr>
              <a:buSzPts val="1100"/>
              <a:buFont typeface="Arial"/>
              <a:buNone/>
            </a:pPr>
            <a:r>
              <a:rPr lang="en"/>
              <a:t>*determine number of patients and general LOR of each</a:t>
            </a:r>
            <a:endParaRPr/>
          </a:p>
          <a:p>
            <a:pPr indent="0" lvl="0" marL="0" rtl="0" algn="l">
              <a:spcBef>
                <a:spcPts val="1200"/>
              </a:spcBef>
              <a:spcAft>
                <a:spcPts val="0"/>
              </a:spcAft>
              <a:buNone/>
            </a:pPr>
            <a:r>
              <a:rPr lang="en"/>
              <a:t>*form general impression (MOI/NOI, </a:t>
            </a:r>
            <a:r>
              <a:rPr lang="en">
                <a:solidFill>
                  <a:srgbClr val="FF0000"/>
                </a:solidFill>
              </a:rPr>
              <a:t>consider c-spine immobilization</a:t>
            </a:r>
            <a:r>
              <a:rPr lang="en"/>
              <a:t>)</a:t>
            </a:r>
            <a:endParaRPr/>
          </a:p>
          <a:p>
            <a:pPr indent="0" lvl="0" marL="0" rtl="0" algn="l">
              <a:spcBef>
                <a:spcPts val="1200"/>
              </a:spcBef>
              <a:spcAft>
                <a:spcPts val="1200"/>
              </a:spcAft>
              <a:buNone/>
            </a:pPr>
            <a:r>
              <a:rPr lang="en"/>
              <a:t>*introduce self, obtain consent</a:t>
            </a:r>
            <a:endParaRPr/>
          </a:p>
        </p:txBody>
      </p:sp>
      <p:pic>
        <p:nvPicPr>
          <p:cNvPr id="80" name="Google Shape;80;p16"/>
          <p:cNvPicPr preferRelativeResize="0"/>
          <p:nvPr/>
        </p:nvPicPr>
        <p:blipFill>
          <a:blip r:embed="rId3">
            <a:alphaModFix/>
          </a:blip>
          <a:stretch>
            <a:fillRect/>
          </a:stretch>
        </p:blipFill>
        <p:spPr>
          <a:xfrm>
            <a:off x="5821801" y="687976"/>
            <a:ext cx="3121526" cy="23411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Primary patient assessment</a:t>
            </a:r>
            <a:endParaRPr/>
          </a:p>
        </p:txBody>
      </p:sp>
      <p:sp>
        <p:nvSpPr>
          <p:cNvPr id="86" name="Google Shape;86;p17"/>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lphaLcPeriod"/>
            </a:pPr>
            <a:r>
              <a:rPr b="1" lang="en"/>
              <a:t>Control life threatening bleeding</a:t>
            </a:r>
            <a:r>
              <a:rPr lang="en"/>
              <a:t> *in case of life threatening bleeding, follow CABD</a:t>
            </a:r>
            <a:endParaRPr/>
          </a:p>
          <a:p>
            <a:pPr indent="-342900" lvl="0" marL="457200" rtl="0" algn="l">
              <a:spcBef>
                <a:spcPts val="0"/>
              </a:spcBef>
              <a:spcAft>
                <a:spcPts val="0"/>
              </a:spcAft>
              <a:buSzPts val="1800"/>
              <a:buAutoNum type="alphaLcPeriod"/>
            </a:pPr>
            <a:r>
              <a:rPr lang="en"/>
              <a:t>Assess </a:t>
            </a:r>
            <a:r>
              <a:rPr b="1" lang="en">
                <a:solidFill>
                  <a:srgbClr val="FF0000"/>
                </a:solidFill>
              </a:rPr>
              <a:t>Airway, Breathing, Circulation, and Disability</a:t>
            </a:r>
            <a:endParaRPr b="1">
              <a:solidFill>
                <a:srgbClr val="FF0000"/>
              </a:solidFill>
            </a:endParaRPr>
          </a:p>
          <a:p>
            <a:pPr indent="-342900" lvl="0" marL="457200" rtl="0" algn="l">
              <a:spcBef>
                <a:spcPts val="0"/>
              </a:spcBef>
              <a:spcAft>
                <a:spcPts val="0"/>
              </a:spcAft>
              <a:buSzPts val="1800"/>
              <a:buAutoNum type="alphaLcPeriod"/>
            </a:pPr>
            <a:r>
              <a:rPr lang="en"/>
              <a:t>Obtain </a:t>
            </a:r>
            <a:r>
              <a:rPr b="1" lang="en"/>
              <a:t>chief complaint</a:t>
            </a:r>
            <a:r>
              <a:rPr lang="en"/>
              <a:t> aka the main reason they need help, confirm NOI and MOI</a:t>
            </a:r>
            <a:endParaRPr/>
          </a:p>
          <a:p>
            <a:pPr indent="-342900" lvl="0" marL="457200" rtl="0" algn="l">
              <a:spcBef>
                <a:spcPts val="0"/>
              </a:spcBef>
              <a:spcAft>
                <a:spcPts val="0"/>
              </a:spcAft>
              <a:buSzPts val="1800"/>
              <a:buAutoNum type="alphaLcPeriod"/>
            </a:pPr>
            <a:r>
              <a:rPr lang="en"/>
              <a:t>Assess </a:t>
            </a:r>
            <a:r>
              <a:rPr b="1" lang="en"/>
              <a:t>level of responsiveness</a:t>
            </a:r>
            <a:r>
              <a:rPr lang="en"/>
              <a:t> (Alert, Verbal, Pain, Unresponsive)</a:t>
            </a:r>
            <a:endParaRPr/>
          </a:p>
          <a:p>
            <a:pPr indent="-342900" lvl="0" marL="457200" rtl="0" algn="l">
              <a:spcBef>
                <a:spcPts val="0"/>
              </a:spcBef>
              <a:spcAft>
                <a:spcPts val="0"/>
              </a:spcAft>
              <a:buSzPts val="1800"/>
              <a:buAutoNum type="alphaLcPeriod"/>
            </a:pPr>
            <a:r>
              <a:rPr lang="en"/>
              <a:t>Make a </a:t>
            </a:r>
            <a:r>
              <a:rPr b="1" lang="en"/>
              <a:t>radio call</a:t>
            </a:r>
            <a:r>
              <a:rPr lang="en"/>
              <a:t>! What do you need? Backboard? Oxygen? Extra patrollers? An ambulance? Helicopter?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Secondary assessment - patient history</a:t>
            </a:r>
            <a:endParaRPr/>
          </a:p>
        </p:txBody>
      </p:sp>
      <p:sp>
        <p:nvSpPr>
          <p:cNvPr id="92" name="Google Shape;92;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Investigate chief complaint using SAMPLE</a:t>
            </a:r>
            <a:endParaRPr sz="1700"/>
          </a:p>
          <a:p>
            <a:pPr indent="0" lvl="0" marL="0" rtl="0" algn="l">
              <a:spcBef>
                <a:spcPts val="1200"/>
              </a:spcBef>
              <a:spcAft>
                <a:spcPts val="0"/>
              </a:spcAft>
              <a:buNone/>
            </a:pPr>
            <a:r>
              <a:rPr lang="en" sz="1700">
                <a:solidFill>
                  <a:srgbClr val="0000FF"/>
                </a:solidFill>
              </a:rPr>
              <a:t>Signs/symptoms</a:t>
            </a:r>
            <a:endParaRPr sz="1700">
              <a:solidFill>
                <a:srgbClr val="0000FF"/>
              </a:solidFill>
            </a:endParaRPr>
          </a:p>
          <a:p>
            <a:pPr indent="0" lvl="0" marL="0" rtl="0" algn="l">
              <a:spcBef>
                <a:spcPts val="1200"/>
              </a:spcBef>
              <a:spcAft>
                <a:spcPts val="0"/>
              </a:spcAft>
              <a:buNone/>
            </a:pPr>
            <a:r>
              <a:rPr lang="en" sz="1700">
                <a:solidFill>
                  <a:srgbClr val="0000FF"/>
                </a:solidFill>
              </a:rPr>
              <a:t>Allergies</a:t>
            </a:r>
            <a:endParaRPr sz="1700">
              <a:solidFill>
                <a:srgbClr val="0000FF"/>
              </a:solidFill>
            </a:endParaRPr>
          </a:p>
          <a:p>
            <a:pPr indent="0" lvl="0" marL="0" rtl="0" algn="l">
              <a:spcBef>
                <a:spcPts val="1200"/>
              </a:spcBef>
              <a:spcAft>
                <a:spcPts val="0"/>
              </a:spcAft>
              <a:buNone/>
            </a:pPr>
            <a:r>
              <a:rPr lang="en" sz="1700">
                <a:solidFill>
                  <a:srgbClr val="0000FF"/>
                </a:solidFill>
              </a:rPr>
              <a:t>Medications</a:t>
            </a:r>
            <a:endParaRPr sz="1700">
              <a:solidFill>
                <a:srgbClr val="0000FF"/>
              </a:solidFill>
            </a:endParaRPr>
          </a:p>
          <a:p>
            <a:pPr indent="0" lvl="0" marL="0" rtl="0" algn="l">
              <a:spcBef>
                <a:spcPts val="1200"/>
              </a:spcBef>
              <a:spcAft>
                <a:spcPts val="0"/>
              </a:spcAft>
              <a:buNone/>
            </a:pPr>
            <a:r>
              <a:rPr lang="en" sz="1700">
                <a:solidFill>
                  <a:srgbClr val="0000FF"/>
                </a:solidFill>
              </a:rPr>
              <a:t>Pertinent past medical history</a:t>
            </a:r>
            <a:endParaRPr sz="1700">
              <a:solidFill>
                <a:srgbClr val="0000FF"/>
              </a:solidFill>
            </a:endParaRPr>
          </a:p>
          <a:p>
            <a:pPr indent="0" lvl="0" marL="0" rtl="0" algn="l">
              <a:spcBef>
                <a:spcPts val="1200"/>
              </a:spcBef>
              <a:spcAft>
                <a:spcPts val="0"/>
              </a:spcAft>
              <a:buNone/>
            </a:pPr>
            <a:r>
              <a:rPr lang="en" sz="1700">
                <a:solidFill>
                  <a:srgbClr val="0000FF"/>
                </a:solidFill>
              </a:rPr>
              <a:t>Last ins/outs</a:t>
            </a:r>
            <a:endParaRPr sz="1700">
              <a:solidFill>
                <a:srgbClr val="0000FF"/>
              </a:solidFill>
            </a:endParaRPr>
          </a:p>
          <a:p>
            <a:pPr indent="0" lvl="0" marL="0" rtl="0" algn="l">
              <a:spcBef>
                <a:spcPts val="1200"/>
              </a:spcBef>
              <a:spcAft>
                <a:spcPts val="1200"/>
              </a:spcAft>
              <a:buNone/>
            </a:pPr>
            <a:r>
              <a:rPr lang="en" sz="1700">
                <a:solidFill>
                  <a:srgbClr val="0000FF"/>
                </a:solidFill>
              </a:rPr>
              <a:t>Events leading up to incident</a:t>
            </a:r>
            <a:endParaRPr sz="1700">
              <a:solidFill>
                <a:srgbClr val="0000FF"/>
              </a:solidFill>
            </a:endParaRPr>
          </a:p>
        </p:txBody>
      </p:sp>
      <p:sp>
        <p:nvSpPr>
          <p:cNvPr id="93" name="Google Shape;93;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700"/>
              <a:t>Assess pain using OPQRST</a:t>
            </a:r>
            <a:endParaRPr sz="1700"/>
          </a:p>
          <a:p>
            <a:pPr indent="0" lvl="0" marL="0" rtl="0" algn="l">
              <a:lnSpc>
                <a:spcPct val="95000"/>
              </a:lnSpc>
              <a:spcBef>
                <a:spcPts val="1200"/>
              </a:spcBef>
              <a:spcAft>
                <a:spcPts val="0"/>
              </a:spcAft>
              <a:buNone/>
            </a:pPr>
            <a:r>
              <a:rPr lang="en" sz="1700">
                <a:solidFill>
                  <a:srgbClr val="0000FF"/>
                </a:solidFill>
              </a:rPr>
              <a:t>Onset - when did symptoms begin?</a:t>
            </a:r>
            <a:endParaRPr sz="1700">
              <a:solidFill>
                <a:srgbClr val="0000FF"/>
              </a:solidFill>
            </a:endParaRPr>
          </a:p>
          <a:p>
            <a:pPr indent="0" lvl="0" marL="0" rtl="0" algn="l">
              <a:lnSpc>
                <a:spcPct val="95000"/>
              </a:lnSpc>
              <a:spcBef>
                <a:spcPts val="1200"/>
              </a:spcBef>
              <a:spcAft>
                <a:spcPts val="0"/>
              </a:spcAft>
              <a:buNone/>
            </a:pPr>
            <a:r>
              <a:rPr lang="en" sz="1700">
                <a:solidFill>
                  <a:srgbClr val="0000FF"/>
                </a:solidFill>
              </a:rPr>
              <a:t>Provocation and palliation - what makes it better? What makes it worse?</a:t>
            </a:r>
            <a:endParaRPr sz="1700">
              <a:solidFill>
                <a:srgbClr val="0000FF"/>
              </a:solidFill>
            </a:endParaRPr>
          </a:p>
          <a:p>
            <a:pPr indent="0" lvl="0" marL="0" rtl="0" algn="l">
              <a:lnSpc>
                <a:spcPct val="95000"/>
              </a:lnSpc>
              <a:spcBef>
                <a:spcPts val="1200"/>
              </a:spcBef>
              <a:spcAft>
                <a:spcPts val="0"/>
              </a:spcAft>
              <a:buNone/>
            </a:pPr>
            <a:r>
              <a:rPr lang="en" sz="1700">
                <a:solidFill>
                  <a:srgbClr val="0000FF"/>
                </a:solidFill>
              </a:rPr>
              <a:t>Quality - describe type of pain (sharp, dull, throbbing)</a:t>
            </a:r>
            <a:endParaRPr sz="1700">
              <a:solidFill>
                <a:srgbClr val="0000FF"/>
              </a:solidFill>
            </a:endParaRPr>
          </a:p>
          <a:p>
            <a:pPr indent="0" lvl="0" marL="0" rtl="0" algn="l">
              <a:lnSpc>
                <a:spcPct val="95000"/>
              </a:lnSpc>
              <a:spcBef>
                <a:spcPts val="1200"/>
              </a:spcBef>
              <a:spcAft>
                <a:spcPts val="0"/>
              </a:spcAft>
              <a:buNone/>
            </a:pPr>
            <a:r>
              <a:rPr lang="en" sz="1700">
                <a:solidFill>
                  <a:srgbClr val="0000FF"/>
                </a:solidFill>
              </a:rPr>
              <a:t>Radiation - Does the pain move from one area to another?</a:t>
            </a:r>
            <a:endParaRPr sz="1700">
              <a:solidFill>
                <a:srgbClr val="0000FF"/>
              </a:solidFill>
            </a:endParaRPr>
          </a:p>
          <a:p>
            <a:pPr indent="0" lvl="0" marL="0" rtl="0" algn="l">
              <a:lnSpc>
                <a:spcPct val="95000"/>
              </a:lnSpc>
              <a:spcBef>
                <a:spcPts val="1200"/>
              </a:spcBef>
              <a:spcAft>
                <a:spcPts val="0"/>
              </a:spcAft>
              <a:buNone/>
            </a:pPr>
            <a:r>
              <a:rPr lang="en" sz="1700">
                <a:solidFill>
                  <a:srgbClr val="0000FF"/>
                </a:solidFill>
              </a:rPr>
              <a:t>Severity - 0-10 scale</a:t>
            </a:r>
            <a:endParaRPr sz="1700">
              <a:solidFill>
                <a:srgbClr val="0000FF"/>
              </a:solidFill>
            </a:endParaRPr>
          </a:p>
          <a:p>
            <a:pPr indent="0" lvl="0" marL="0" rtl="0" algn="l">
              <a:lnSpc>
                <a:spcPct val="95000"/>
              </a:lnSpc>
              <a:spcBef>
                <a:spcPts val="1200"/>
              </a:spcBef>
              <a:spcAft>
                <a:spcPts val="1200"/>
              </a:spcAft>
              <a:buNone/>
            </a:pPr>
            <a:r>
              <a:rPr lang="en" sz="1700">
                <a:solidFill>
                  <a:srgbClr val="0000FF"/>
                </a:solidFill>
              </a:rPr>
              <a:t>Time - how long has the patient had the problem?</a:t>
            </a:r>
            <a:endParaRPr sz="170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Secondary patient assessment - head to toe</a:t>
            </a:r>
            <a:endParaRPr/>
          </a:p>
        </p:txBody>
      </p:sp>
      <p:sp>
        <p:nvSpPr>
          <p:cNvPr id="99" name="Google Shape;99;p19"/>
          <p:cNvSpPr txBox="1"/>
          <p:nvPr>
            <p:ph idx="1" type="body"/>
          </p:nvPr>
        </p:nvSpPr>
        <p:spPr>
          <a:xfrm>
            <a:off x="311700" y="1076275"/>
            <a:ext cx="3999900" cy="383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FF0000"/>
                </a:solidFill>
              </a:rPr>
              <a:t>Physical Exam - looking for DCAP-BTLS</a:t>
            </a:r>
            <a:endParaRPr b="1">
              <a:solidFill>
                <a:srgbClr val="FF0000"/>
              </a:solidFill>
            </a:endParaRPr>
          </a:p>
          <a:p>
            <a:pPr indent="0" lvl="0" marL="0" rtl="0" algn="l">
              <a:spcBef>
                <a:spcPts val="1200"/>
              </a:spcBef>
              <a:spcAft>
                <a:spcPts val="0"/>
              </a:spcAft>
              <a:buNone/>
            </a:pPr>
            <a:r>
              <a:rPr lang="en"/>
              <a:t>Deformity</a:t>
            </a:r>
            <a:endParaRPr/>
          </a:p>
          <a:p>
            <a:pPr indent="0" lvl="0" marL="0" rtl="0" algn="l">
              <a:spcBef>
                <a:spcPts val="1200"/>
              </a:spcBef>
              <a:spcAft>
                <a:spcPts val="0"/>
              </a:spcAft>
              <a:buNone/>
            </a:pPr>
            <a:r>
              <a:rPr lang="en"/>
              <a:t>Contusions</a:t>
            </a:r>
            <a:endParaRPr/>
          </a:p>
          <a:p>
            <a:pPr indent="0" lvl="0" marL="0" rtl="0" algn="l">
              <a:spcBef>
                <a:spcPts val="1200"/>
              </a:spcBef>
              <a:spcAft>
                <a:spcPts val="0"/>
              </a:spcAft>
              <a:buNone/>
            </a:pPr>
            <a:r>
              <a:rPr lang="en"/>
              <a:t>Abrasions/avulsions</a:t>
            </a:r>
            <a:endParaRPr/>
          </a:p>
          <a:p>
            <a:pPr indent="0" lvl="0" marL="0" rtl="0" algn="l">
              <a:spcBef>
                <a:spcPts val="1200"/>
              </a:spcBef>
              <a:spcAft>
                <a:spcPts val="0"/>
              </a:spcAft>
              <a:buNone/>
            </a:pPr>
            <a:r>
              <a:rPr lang="en"/>
              <a:t>Punctures/penetrations</a:t>
            </a:r>
            <a:endParaRPr/>
          </a:p>
          <a:p>
            <a:pPr indent="0" lvl="0" marL="0" rtl="0" algn="l">
              <a:spcBef>
                <a:spcPts val="1200"/>
              </a:spcBef>
              <a:spcAft>
                <a:spcPts val="0"/>
              </a:spcAft>
              <a:buNone/>
            </a:pPr>
            <a:r>
              <a:rPr lang="en"/>
              <a:t>Burns/bleeding/bruises</a:t>
            </a:r>
            <a:endParaRPr/>
          </a:p>
          <a:p>
            <a:pPr indent="0" lvl="0" marL="0" rtl="0" algn="l">
              <a:spcBef>
                <a:spcPts val="1200"/>
              </a:spcBef>
              <a:spcAft>
                <a:spcPts val="0"/>
              </a:spcAft>
              <a:buNone/>
            </a:pPr>
            <a:r>
              <a:rPr lang="en"/>
              <a:t>Tenderness</a:t>
            </a:r>
            <a:endParaRPr/>
          </a:p>
          <a:p>
            <a:pPr indent="0" lvl="0" marL="0" rtl="0" algn="l">
              <a:spcBef>
                <a:spcPts val="1200"/>
              </a:spcBef>
              <a:spcAft>
                <a:spcPts val="0"/>
              </a:spcAft>
              <a:buNone/>
            </a:pPr>
            <a:r>
              <a:rPr lang="en"/>
              <a:t>Lacerations</a:t>
            </a:r>
            <a:endParaRPr/>
          </a:p>
          <a:p>
            <a:pPr indent="0" lvl="0" marL="0" rtl="0" algn="l">
              <a:spcBef>
                <a:spcPts val="1200"/>
              </a:spcBef>
              <a:spcAft>
                <a:spcPts val="1200"/>
              </a:spcAft>
              <a:buNone/>
            </a:pPr>
            <a:r>
              <a:rPr lang="en"/>
              <a:t>Swelling</a:t>
            </a:r>
            <a:endParaRPr/>
          </a:p>
        </p:txBody>
      </p:sp>
      <p:pic>
        <p:nvPicPr>
          <p:cNvPr id="100" name="Google Shape;100;p19"/>
          <p:cNvPicPr preferRelativeResize="0"/>
          <p:nvPr/>
        </p:nvPicPr>
        <p:blipFill>
          <a:blip r:embed="rId3">
            <a:alphaModFix/>
          </a:blip>
          <a:stretch>
            <a:fillRect/>
          </a:stretch>
        </p:blipFill>
        <p:spPr>
          <a:xfrm>
            <a:off x="5419050" y="1017713"/>
            <a:ext cx="2865731" cy="3820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Secondary patient assessment - VITALS</a:t>
            </a:r>
            <a:endParaRPr/>
          </a:p>
        </p:txBody>
      </p:sp>
      <p:sp>
        <p:nvSpPr>
          <p:cNvPr id="106" name="Google Shape;106;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rgbClr val="FF0000"/>
                </a:solidFill>
              </a:rPr>
              <a:t>Things to remember:</a:t>
            </a:r>
            <a:endParaRPr>
              <a:solidFill>
                <a:srgbClr val="FF0000"/>
              </a:solidFill>
            </a:endParaRPr>
          </a:p>
          <a:p>
            <a:pPr indent="0" lvl="0" marL="0" rtl="0" algn="l">
              <a:spcBef>
                <a:spcPts val="1200"/>
              </a:spcBef>
              <a:spcAft>
                <a:spcPts val="0"/>
              </a:spcAft>
              <a:buNone/>
            </a:pPr>
            <a:r>
              <a:rPr b="1" lang="en">
                <a:solidFill>
                  <a:srgbClr val="FF0000"/>
                </a:solidFill>
              </a:rPr>
              <a:t>Strength/regularity</a:t>
            </a:r>
            <a:r>
              <a:rPr lang="en">
                <a:solidFill>
                  <a:srgbClr val="FF0000"/>
                </a:solidFill>
              </a:rPr>
              <a:t> of pulse</a:t>
            </a:r>
            <a:endParaRPr>
              <a:solidFill>
                <a:srgbClr val="FF0000"/>
              </a:solidFill>
            </a:endParaRPr>
          </a:p>
          <a:p>
            <a:pPr indent="0" lvl="0" marL="0" rtl="0" algn="l">
              <a:spcBef>
                <a:spcPts val="1200"/>
              </a:spcBef>
              <a:spcAft>
                <a:spcPts val="0"/>
              </a:spcAft>
              <a:buNone/>
            </a:pPr>
            <a:r>
              <a:rPr b="1" lang="en">
                <a:solidFill>
                  <a:srgbClr val="FF0000"/>
                </a:solidFill>
              </a:rPr>
              <a:t>Rhythm, depth, effort and noise</a:t>
            </a:r>
            <a:r>
              <a:rPr lang="en">
                <a:solidFill>
                  <a:srgbClr val="FF0000"/>
                </a:solidFill>
              </a:rPr>
              <a:t> for respirations</a:t>
            </a:r>
            <a:endParaRPr>
              <a:solidFill>
                <a:srgbClr val="FF0000"/>
              </a:solidFill>
            </a:endParaRPr>
          </a:p>
          <a:p>
            <a:pPr indent="0" lvl="0" marL="0" rtl="0" algn="l">
              <a:spcBef>
                <a:spcPts val="1200"/>
              </a:spcBef>
              <a:spcAft>
                <a:spcPts val="0"/>
              </a:spcAft>
              <a:buNone/>
            </a:pPr>
            <a:r>
              <a:rPr b="1" lang="en">
                <a:solidFill>
                  <a:srgbClr val="FF0000"/>
                </a:solidFill>
              </a:rPr>
              <a:t>PERRL</a:t>
            </a:r>
            <a:r>
              <a:rPr lang="en">
                <a:solidFill>
                  <a:srgbClr val="FF0000"/>
                </a:solidFill>
              </a:rPr>
              <a:t> - pupils equal, round, and reactive to light </a:t>
            </a:r>
            <a:endParaRPr>
              <a:solidFill>
                <a:srgbClr val="FF0000"/>
              </a:solidFill>
            </a:endParaRPr>
          </a:p>
          <a:p>
            <a:pPr indent="0" lvl="0" marL="0" rtl="0" algn="l">
              <a:spcBef>
                <a:spcPts val="1200"/>
              </a:spcBef>
              <a:spcAft>
                <a:spcPts val="0"/>
              </a:spcAft>
              <a:buNone/>
            </a:pPr>
            <a:r>
              <a:rPr b="1" lang="en">
                <a:solidFill>
                  <a:srgbClr val="FF0000"/>
                </a:solidFill>
              </a:rPr>
              <a:t>Within normal limits for everything!!! Say the words!</a:t>
            </a:r>
            <a:endParaRPr b="1">
              <a:solidFill>
                <a:srgbClr val="FF0000"/>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07" name="Google Shape;107;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b="1" lang="en"/>
              <a:t>Pulse</a:t>
            </a:r>
            <a:endParaRPr b="1"/>
          </a:p>
          <a:p>
            <a:pPr indent="-317500" lvl="0" marL="457200" rtl="0" algn="l">
              <a:spcBef>
                <a:spcPts val="0"/>
              </a:spcBef>
              <a:spcAft>
                <a:spcPts val="0"/>
              </a:spcAft>
              <a:buSzPts val="1400"/>
              <a:buChar char="●"/>
            </a:pPr>
            <a:r>
              <a:rPr b="1" lang="en"/>
              <a:t>Respiration rate</a:t>
            </a:r>
            <a:endParaRPr b="1"/>
          </a:p>
          <a:p>
            <a:pPr indent="-317500" lvl="0" marL="457200" rtl="0" algn="l">
              <a:spcBef>
                <a:spcPts val="0"/>
              </a:spcBef>
              <a:spcAft>
                <a:spcPts val="0"/>
              </a:spcAft>
              <a:buSzPts val="1400"/>
              <a:buChar char="●"/>
            </a:pPr>
            <a:r>
              <a:rPr b="1" lang="en"/>
              <a:t>Pupils</a:t>
            </a:r>
            <a:endParaRPr b="1"/>
          </a:p>
          <a:p>
            <a:pPr indent="0" lvl="0" marL="457200" rtl="0" algn="l">
              <a:spcBef>
                <a:spcPts val="1200"/>
              </a:spcBef>
              <a:spcAft>
                <a:spcPts val="0"/>
              </a:spcAft>
              <a:buNone/>
            </a:pPr>
            <a:r>
              <a:t/>
            </a:r>
            <a:endParaRPr b="1"/>
          </a:p>
          <a:p>
            <a:pPr indent="-317500" lvl="0" marL="457200" rtl="0" algn="l">
              <a:spcBef>
                <a:spcPts val="1200"/>
              </a:spcBef>
              <a:spcAft>
                <a:spcPts val="0"/>
              </a:spcAft>
              <a:buSzPts val="1400"/>
              <a:buChar char="●"/>
            </a:pPr>
            <a:r>
              <a:rPr lang="en"/>
              <a:t>Blood Pressure (not on practical)</a:t>
            </a:r>
            <a:endParaRPr/>
          </a:p>
          <a:p>
            <a:pPr indent="-317500" lvl="0" marL="457200" rtl="0" algn="l">
              <a:spcBef>
                <a:spcPts val="0"/>
              </a:spcBef>
              <a:spcAft>
                <a:spcPts val="0"/>
              </a:spcAft>
              <a:buSzPts val="1400"/>
              <a:buChar char="●"/>
            </a:pPr>
            <a:r>
              <a:rPr lang="en"/>
              <a:t>Temperature (not on practical)</a:t>
            </a:r>
            <a:endParaRPr/>
          </a:p>
          <a:p>
            <a:pPr indent="-317500" lvl="0" marL="457200" rtl="0" algn="l">
              <a:spcBef>
                <a:spcPts val="0"/>
              </a:spcBef>
              <a:spcAft>
                <a:spcPts val="0"/>
              </a:spcAft>
              <a:buSzPts val="1400"/>
              <a:buChar char="●"/>
            </a:pPr>
            <a:r>
              <a:rPr lang="en"/>
              <a:t>Oxygen Saturation (not on practical)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Reassessment</a:t>
            </a:r>
            <a:endParaRPr/>
          </a:p>
        </p:txBody>
      </p:sp>
      <p:sp>
        <p:nvSpPr>
          <p:cNvPr id="113" name="Google Shape;113;p21"/>
          <p:cNvSpPr txBox="1"/>
          <p:nvPr>
            <p:ph idx="1" type="body"/>
          </p:nvPr>
        </p:nvSpPr>
        <p:spPr>
          <a:xfrm>
            <a:off x="311700" y="1152475"/>
            <a:ext cx="39999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Prepare for rapid transport, provide O2 and treat for shock if needed. </a:t>
            </a:r>
            <a:endParaRPr/>
          </a:p>
          <a:p>
            <a:pPr indent="-317500" lvl="0" marL="457200" rtl="0" algn="l">
              <a:spcBef>
                <a:spcPts val="1200"/>
              </a:spcBef>
              <a:spcAft>
                <a:spcPts val="0"/>
              </a:spcAft>
              <a:buClr>
                <a:srgbClr val="FF0000"/>
              </a:buClr>
              <a:buSzPts val="1400"/>
              <a:buChar char="-"/>
            </a:pPr>
            <a:r>
              <a:rPr lang="en">
                <a:solidFill>
                  <a:srgbClr val="FF0000"/>
                </a:solidFill>
              </a:rPr>
              <a:t>Assess and manage ABCDs</a:t>
            </a:r>
            <a:endParaRPr>
              <a:solidFill>
                <a:srgbClr val="FF0000"/>
              </a:solidFill>
            </a:endParaRPr>
          </a:p>
          <a:p>
            <a:pPr indent="-317500" lvl="0" marL="457200" rtl="0" algn="l">
              <a:spcBef>
                <a:spcPts val="0"/>
              </a:spcBef>
              <a:spcAft>
                <a:spcPts val="0"/>
              </a:spcAft>
              <a:buSzPts val="1400"/>
              <a:buChar char="-"/>
            </a:pPr>
            <a:r>
              <a:rPr lang="en"/>
              <a:t>High flow O2</a:t>
            </a:r>
            <a:endParaRPr/>
          </a:p>
          <a:p>
            <a:pPr indent="-317500" lvl="0" marL="457200" rtl="0" algn="l">
              <a:spcBef>
                <a:spcPts val="0"/>
              </a:spcBef>
              <a:spcAft>
                <a:spcPts val="0"/>
              </a:spcAft>
              <a:buSzPts val="1400"/>
              <a:buChar char="-"/>
            </a:pPr>
            <a:r>
              <a:rPr lang="en"/>
              <a:t>Keep patient warm </a:t>
            </a:r>
            <a:endParaRPr/>
          </a:p>
          <a:p>
            <a:pPr indent="-317500" lvl="0" marL="457200" rtl="0" algn="l">
              <a:spcBef>
                <a:spcPts val="0"/>
              </a:spcBef>
              <a:spcAft>
                <a:spcPts val="0"/>
              </a:spcAft>
              <a:buSzPts val="1400"/>
              <a:buChar char="-"/>
            </a:pPr>
            <a:r>
              <a:rPr lang="en"/>
              <a:t>Position patient with head lower than feet</a:t>
            </a:r>
            <a:endParaRPr/>
          </a:p>
          <a:p>
            <a:pPr indent="0" lvl="0" marL="0" rtl="0" algn="l">
              <a:spcBef>
                <a:spcPts val="1200"/>
              </a:spcBef>
              <a:spcAft>
                <a:spcPts val="0"/>
              </a:spcAft>
              <a:buNone/>
            </a:pPr>
            <a:r>
              <a:rPr lang="en">
                <a:solidFill>
                  <a:srgbClr val="FF0000"/>
                </a:solidFill>
              </a:rPr>
              <a:t>Check vital signs every 5 minutes</a:t>
            </a:r>
            <a:r>
              <a:rPr lang="en"/>
              <a:t> for critical patients, every 15 minutes for stable patients. </a:t>
            </a:r>
            <a:endParaRPr/>
          </a:p>
          <a:p>
            <a:pPr indent="0" lvl="0" marL="0" rtl="0" algn="l">
              <a:spcBef>
                <a:spcPts val="1200"/>
              </a:spcBef>
              <a:spcAft>
                <a:spcPts val="0"/>
              </a:spcAft>
              <a:buNone/>
            </a:pPr>
            <a:r>
              <a:rPr lang="en"/>
              <a:t>Continue to reassess vital signs and primary assessment. </a:t>
            </a:r>
            <a:endParaRPr/>
          </a:p>
          <a:p>
            <a:pPr indent="0" lvl="0" marL="0" rtl="0" algn="l">
              <a:spcBef>
                <a:spcPts val="1200"/>
              </a:spcBef>
              <a:spcAft>
                <a:spcPts val="1200"/>
              </a:spcAft>
              <a:buNone/>
            </a:pPr>
            <a:r>
              <a:t/>
            </a:r>
            <a:endParaRPr/>
          </a:p>
        </p:txBody>
      </p:sp>
      <p:pic>
        <p:nvPicPr>
          <p:cNvPr id="114" name="Google Shape;114;p21"/>
          <p:cNvPicPr preferRelativeResize="0"/>
          <p:nvPr/>
        </p:nvPicPr>
        <p:blipFill>
          <a:blip r:embed="rId3">
            <a:alphaModFix/>
          </a:blip>
          <a:stretch>
            <a:fillRect/>
          </a:stretch>
        </p:blipFill>
        <p:spPr>
          <a:xfrm>
            <a:off x="5364675" y="727425"/>
            <a:ext cx="2865731" cy="3820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