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3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37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0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4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3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6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2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1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2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3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8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6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4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5" r:id="rId6"/>
    <p:sldLayoutId id="2147483730" r:id="rId7"/>
    <p:sldLayoutId id="2147483731" r:id="rId8"/>
    <p:sldLayoutId id="2147483732" r:id="rId9"/>
    <p:sldLayoutId id="2147483734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BD056BA8-BB21-760E-C08F-AEC5895E50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9" r="13050" b="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51" name="Freeform: Shape 5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3" name="Freeform: Shape 5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3BC8ED-8D28-E342-B0CA-772241879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400"/>
              <a:t>Ch 31: Geriatric Emergencies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ADAB5-D8E4-BD49-8EF8-6832C4CED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en-US" sz="2000" i="1"/>
              <a:t>OEC Class Fall 2022</a:t>
            </a:r>
          </a:p>
          <a:p>
            <a:r>
              <a:rPr lang="en-US" sz="2000"/>
              <a:t>Charlotte Marks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3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643C6-F64B-7E47-AF7B-4E4030D7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EEE4-B61B-074B-AD96-49DC9C9E7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Older individuals are more likely to be on at least one medication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accent1"/>
                </a:solidFill>
              </a:rPr>
              <a:t>Polypharmacy</a:t>
            </a:r>
            <a:r>
              <a:rPr lang="en-US" dirty="0"/>
              <a:t> – the concurrent use of multiple medications</a:t>
            </a:r>
          </a:p>
          <a:p>
            <a:pPr>
              <a:lnSpc>
                <a:spcPct val="200000"/>
              </a:lnSpc>
            </a:pPr>
            <a:r>
              <a:rPr lang="en-US" dirty="0"/>
              <a:t>Medication can significantly affect your assessment findings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Obtaining a thorough SAMPLE medical history is very important when treating a geriatric patient</a:t>
            </a:r>
          </a:p>
          <a:p>
            <a:pPr>
              <a:lnSpc>
                <a:spcPct val="200000"/>
              </a:lnSpc>
            </a:pPr>
            <a:r>
              <a:rPr lang="en-US" dirty="0"/>
              <a:t>Drug categories: beta-blockers, calcium-channel blockers, diuretics, blood thinners,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7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583E8-0DC3-EE42-9E67-5A87B5C0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B4E91-A938-A14E-9F32-9AFAFE3DC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Assessing geriatric patients can be very tricky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They do not always present as you would expect to trauma or illness</a:t>
            </a:r>
          </a:p>
          <a:p>
            <a:pPr>
              <a:lnSpc>
                <a:spcPct val="170000"/>
              </a:lnSpc>
            </a:pPr>
            <a:r>
              <a:rPr lang="en-US" dirty="0"/>
              <a:t>Common sources of trauma: falls, hip/pelvis fractures</a:t>
            </a:r>
          </a:p>
          <a:p>
            <a:pPr>
              <a:lnSpc>
                <a:spcPct val="170000"/>
              </a:lnSpc>
            </a:pPr>
            <a:r>
              <a:rPr lang="en-US" dirty="0"/>
              <a:t>Traumatic brain injury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Decreased brain size increases the chance of TBI</a:t>
            </a:r>
          </a:p>
          <a:p>
            <a:pPr>
              <a:lnSpc>
                <a:spcPct val="170000"/>
              </a:lnSpc>
            </a:pPr>
            <a:r>
              <a:rPr lang="en-US" dirty="0"/>
              <a:t>Cervical Spine Injury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The threshold for considering c-spine immobilization is lower for elderly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2353-0342-B347-8939-1774FD1D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B45EE-955C-A84D-A818-FAB08CFA4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Artificial Joints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Patient evaluation may need to be altered</a:t>
            </a:r>
          </a:p>
          <a:p>
            <a:pPr>
              <a:lnSpc>
                <a:spcPct val="150000"/>
              </a:lnSpc>
            </a:pPr>
            <a:r>
              <a:rPr lang="en-US" dirty="0"/>
              <a:t>Implantable devices/external ports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Some conditions require that individuals have therapeutic devices attached to their bodies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Failure of pacemakers can cause life-threatening arrhythmias or cardiac arrest and can override body’s natural compensatory mechanisms for shock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Malfunctions can lead to serious medical complications</a:t>
            </a:r>
          </a:p>
          <a:p>
            <a:pPr>
              <a:lnSpc>
                <a:spcPct val="150000"/>
              </a:lnSpc>
            </a:pPr>
            <a:r>
              <a:rPr lang="en-US" dirty="0"/>
              <a:t>Communication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Speak clearly and directly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Be respectful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4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4E11-A6EF-5247-8899-F0C66C76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8864C-8C14-BB4D-B6AA-5BFDB5455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assessment and treatment process is no different for geriatric patients</a:t>
            </a:r>
          </a:p>
          <a:p>
            <a:pPr>
              <a:lnSpc>
                <a:spcPct val="200000"/>
              </a:lnSpc>
            </a:pPr>
            <a:r>
              <a:rPr lang="en-US" dirty="0"/>
              <a:t>Proper patient management can be more difficult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Complex medical history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Use of different medications</a:t>
            </a:r>
          </a:p>
          <a:p>
            <a:pPr>
              <a:lnSpc>
                <a:spcPct val="200000"/>
              </a:lnSpc>
            </a:pPr>
            <a:r>
              <a:rPr lang="en-US" dirty="0"/>
              <a:t>Managing shock and controlling bleeding can take longer and be more difficult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DDB5-D2E2-4041-911D-BF00CABC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9E81E-B545-0B4C-847B-587D78023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576059" indent="0" rtl="0">
              <a:spcBef>
                <a:spcPts val="136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A geriatric patient’s cardiovascular response to stress, illness, and injury is different than that  of younger patients. Which of the following statements is 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false? </a:t>
            </a:r>
            <a:endParaRPr lang="en-US" b="0" dirty="0">
              <a:effectLst/>
            </a:endParaRPr>
          </a:p>
          <a:p>
            <a:pPr marL="77559" indent="0" rtl="0"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	a. As the heart ages, the ventricles become stiffer. </a:t>
            </a:r>
            <a:endParaRPr lang="en-US" b="0" dirty="0">
              <a:effectLst/>
            </a:endParaRPr>
          </a:p>
          <a:p>
            <a:pPr marL="72377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	b. The volume of blood in the body decreases in geriatric patients. </a:t>
            </a:r>
          </a:p>
          <a:p>
            <a:pPr marL="72377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" pitchFamily="2" charset="0"/>
              </a:rPr>
              <a:t>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c. The heart slows due to decreased electrical conductivity in geriatric patients. </a:t>
            </a:r>
          </a:p>
          <a:p>
            <a:pPr marL="72377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" pitchFamily="2" charset="0"/>
              </a:rPr>
              <a:t>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d. Blood vessels become stiffer from atherosclerosis in geriatric patients. 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79CC94-C96A-4E4F-BD22-1B21BCDD6D4C}"/>
              </a:ext>
            </a:extLst>
          </p:cNvPr>
          <p:cNvSpPr/>
          <p:nvPr/>
        </p:nvSpPr>
        <p:spPr>
          <a:xfrm>
            <a:off x="1997242" y="3429000"/>
            <a:ext cx="348916" cy="3128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5E24-8DF0-374C-9EDA-0F616149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90DFE-3FFB-3140-8E5B-978F2559B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991591" indent="0" rtl="0">
              <a:spcBef>
                <a:spcPts val="136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One group of drugs prescribed for geriatric patients is beta-blockers. This type of drug: </a:t>
            </a:r>
          </a:p>
          <a:p>
            <a:pPr marL="0" marR="991591" indent="0" rtl="0">
              <a:spcBef>
                <a:spcPts val="136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" pitchFamily="2" charset="0"/>
              </a:rPr>
              <a:t>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a. manages cardiac arrhythmias. </a:t>
            </a:r>
            <a:endParaRPr lang="en-US" b="0" dirty="0">
              <a:effectLst/>
            </a:endParaRPr>
          </a:p>
          <a:p>
            <a:pPr marL="72377" indent="0" rtl="0"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	b. increases a patient’s pulse rate. </a:t>
            </a:r>
            <a:endParaRPr lang="en-US" b="0" dirty="0">
              <a:effectLst/>
            </a:endParaRPr>
          </a:p>
          <a:p>
            <a:pPr marL="7573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	c. increases a patient’s cardiac preload. </a:t>
            </a:r>
            <a:endParaRPr lang="en-US" b="0" dirty="0">
              <a:effectLst/>
            </a:endParaRPr>
          </a:p>
          <a:p>
            <a:pPr marL="76035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" pitchFamily="2" charset="0"/>
              </a:rPr>
              <a:t>	d. thins a patient’s blood. 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603E443-25E3-A745-90A0-771A04ECB95D}"/>
              </a:ext>
            </a:extLst>
          </p:cNvPr>
          <p:cNvSpPr/>
          <p:nvPr/>
        </p:nvSpPr>
        <p:spPr>
          <a:xfrm>
            <a:off x="1997242" y="3031957"/>
            <a:ext cx="348916" cy="3128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8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3DC13-77F4-F145-B715-197D4E1F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01CD1-04E9-1A4F-8F5F-21276820D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788" y="2478024"/>
            <a:ext cx="6885432" cy="369417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Describe physical changes that occur to 6 body systems with aging</a:t>
            </a:r>
          </a:p>
          <a:p>
            <a:r>
              <a:rPr lang="en-US" dirty="0"/>
              <a:t>Describe effective methods for communicating with geriatric patients</a:t>
            </a:r>
          </a:p>
          <a:p>
            <a:r>
              <a:rPr lang="en-US" dirty="0"/>
              <a:t>Understand the effects of certain geriatric illnesses and diseases</a:t>
            </a:r>
          </a:p>
          <a:p>
            <a:r>
              <a:rPr lang="en-US" dirty="0"/>
              <a:t>Understand how medications can affect the results of an assessment of geriatric patients </a:t>
            </a:r>
          </a:p>
          <a:p>
            <a:r>
              <a:rPr lang="en-US" dirty="0"/>
              <a:t>Explain why certain traumatic conditions/injuries are different in geriatric patients</a:t>
            </a:r>
          </a:p>
          <a:p>
            <a:r>
              <a:rPr lang="en-US" dirty="0"/>
              <a:t>Explain how the management of geriatric patients is different than that of other patients</a:t>
            </a:r>
          </a:p>
        </p:txBody>
      </p:sp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887AAE93-F6AC-954C-9C3A-BFD3582B6C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22" t="12500" r="7242" b="6833"/>
          <a:stretch/>
        </p:blipFill>
        <p:spPr>
          <a:xfrm>
            <a:off x="8058150" y="548640"/>
            <a:ext cx="2766060" cy="55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5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F985-191B-3542-8655-3232D977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Physiological Changes of Aging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963D8839-78F7-BA4D-8BEC-E5E6C667D76A}"/>
              </a:ext>
            </a:extLst>
          </p:cNvPr>
          <p:cNvSpPr/>
          <p:nvPr/>
        </p:nvSpPr>
        <p:spPr>
          <a:xfrm>
            <a:off x="5396163" y="2692846"/>
            <a:ext cx="1399674" cy="30560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8BF8C-10EA-1049-BBEE-92DF723000BD}"/>
              </a:ext>
            </a:extLst>
          </p:cNvPr>
          <p:cNvSpPr txBox="1"/>
          <p:nvPr/>
        </p:nvSpPr>
        <p:spPr>
          <a:xfrm>
            <a:off x="842211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Cardiovascular Changes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CBC9DA-E908-CB4C-A267-935F4932B8AE}"/>
              </a:ext>
            </a:extLst>
          </p:cNvPr>
          <p:cNvSpPr txBox="1"/>
          <p:nvPr/>
        </p:nvSpPr>
        <p:spPr>
          <a:xfrm>
            <a:off x="7108739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Clinical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8DC202-8D0C-C842-B121-CDF9CA384A3B}"/>
              </a:ext>
            </a:extLst>
          </p:cNvPr>
          <p:cNvSpPr txBox="1"/>
          <p:nvPr/>
        </p:nvSpPr>
        <p:spPr>
          <a:xfrm>
            <a:off x="818147" y="3260558"/>
            <a:ext cx="42651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Thickening/stiffening of arterial walls; decreased elasticity and increased peripheral resistance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cardiac output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CCE2F-6B09-9545-818B-0E9DC42A5F13}"/>
              </a:ext>
            </a:extLst>
          </p:cNvPr>
          <p:cNvSpPr txBox="1"/>
          <p:nvPr/>
        </p:nvSpPr>
        <p:spPr>
          <a:xfrm>
            <a:off x="7321297" y="3260558"/>
            <a:ext cx="4265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risk of heart attack, stroke, and high blood pressure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Diminished physical activity, easily fatigued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Less effective responses to stress, illness or injury</a:t>
            </a:r>
          </a:p>
        </p:txBody>
      </p:sp>
    </p:spTree>
    <p:extLst>
      <p:ext uri="{BB962C8B-B14F-4D97-AF65-F5344CB8AC3E}">
        <p14:creationId xmlns:p14="http://schemas.microsoft.com/office/powerpoint/2010/main" val="335485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F985-191B-3542-8655-3232D977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Physiological Changes of Aging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963D8839-78F7-BA4D-8BEC-E5E6C667D76A}"/>
              </a:ext>
            </a:extLst>
          </p:cNvPr>
          <p:cNvSpPr/>
          <p:nvPr/>
        </p:nvSpPr>
        <p:spPr>
          <a:xfrm>
            <a:off x="5396163" y="2692846"/>
            <a:ext cx="1399674" cy="30560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8BF8C-10EA-1049-BBEE-92DF723000BD}"/>
              </a:ext>
            </a:extLst>
          </p:cNvPr>
          <p:cNvSpPr txBox="1"/>
          <p:nvPr/>
        </p:nvSpPr>
        <p:spPr>
          <a:xfrm>
            <a:off x="842211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Neurological Changes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CBC9DA-E908-CB4C-A267-935F4932B8AE}"/>
              </a:ext>
            </a:extLst>
          </p:cNvPr>
          <p:cNvSpPr txBox="1"/>
          <p:nvPr/>
        </p:nvSpPr>
        <p:spPr>
          <a:xfrm>
            <a:off x="7108739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Clinical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8DC202-8D0C-C842-B121-CDF9CA384A3B}"/>
              </a:ext>
            </a:extLst>
          </p:cNvPr>
          <p:cNvSpPr txBox="1"/>
          <p:nvPr/>
        </p:nvSpPr>
        <p:spPr>
          <a:xfrm>
            <a:off x="818147" y="3260558"/>
            <a:ext cx="42651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Shrinking of the brain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cerebral blood flow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Slower nerve impulses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Inner ear balance organs are less effective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CCE2F-6B09-9545-818B-0E9DC42A5F13}"/>
              </a:ext>
            </a:extLst>
          </p:cNvPr>
          <p:cNvSpPr txBox="1"/>
          <p:nvPr/>
        </p:nvSpPr>
        <p:spPr>
          <a:xfrm>
            <a:off x="7321297" y="3260558"/>
            <a:ext cx="42651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Longer reaction times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Reduced perception of stimuli such as light, sound, and pain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balance; more susceptible to falls</a:t>
            </a:r>
          </a:p>
        </p:txBody>
      </p:sp>
    </p:spTree>
    <p:extLst>
      <p:ext uri="{BB962C8B-B14F-4D97-AF65-F5344CB8AC3E}">
        <p14:creationId xmlns:p14="http://schemas.microsoft.com/office/powerpoint/2010/main" val="185590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F985-191B-3542-8655-3232D977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Physiological Changes of Aging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963D8839-78F7-BA4D-8BEC-E5E6C667D76A}"/>
              </a:ext>
            </a:extLst>
          </p:cNvPr>
          <p:cNvSpPr/>
          <p:nvPr/>
        </p:nvSpPr>
        <p:spPr>
          <a:xfrm>
            <a:off x="5396163" y="2692846"/>
            <a:ext cx="1399674" cy="30560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8BF8C-10EA-1049-BBEE-92DF723000BD}"/>
              </a:ext>
            </a:extLst>
          </p:cNvPr>
          <p:cNvSpPr txBox="1"/>
          <p:nvPr/>
        </p:nvSpPr>
        <p:spPr>
          <a:xfrm>
            <a:off x="842211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Respiratory Changes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CBC9DA-E908-CB4C-A267-935F4932B8AE}"/>
              </a:ext>
            </a:extLst>
          </p:cNvPr>
          <p:cNvSpPr txBox="1"/>
          <p:nvPr/>
        </p:nvSpPr>
        <p:spPr>
          <a:xfrm>
            <a:off x="7108739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Clinical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8DC202-8D0C-C842-B121-CDF9CA384A3B}"/>
              </a:ext>
            </a:extLst>
          </p:cNvPr>
          <p:cNvSpPr txBox="1"/>
          <p:nvPr/>
        </p:nvSpPr>
        <p:spPr>
          <a:xfrm>
            <a:off x="818147" y="3260558"/>
            <a:ext cx="42651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elasticity and function of lungs 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CCE2F-6B09-9545-818B-0E9DC42A5F13}"/>
              </a:ext>
            </a:extLst>
          </p:cNvPr>
          <p:cNvSpPr txBox="1"/>
          <p:nvPr/>
        </p:nvSpPr>
        <p:spPr>
          <a:xfrm>
            <a:off x="7321297" y="3260558"/>
            <a:ext cx="4265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ability to clear foreign objects from lungs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 risk of pneumonia or other respiratory infections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vital capacity (50% of normal adult)</a:t>
            </a:r>
          </a:p>
        </p:txBody>
      </p:sp>
    </p:spTree>
    <p:extLst>
      <p:ext uri="{BB962C8B-B14F-4D97-AF65-F5344CB8AC3E}">
        <p14:creationId xmlns:p14="http://schemas.microsoft.com/office/powerpoint/2010/main" val="320547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F985-191B-3542-8655-3232D977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Physiological Changes of Aging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963D8839-78F7-BA4D-8BEC-E5E6C667D76A}"/>
              </a:ext>
            </a:extLst>
          </p:cNvPr>
          <p:cNvSpPr/>
          <p:nvPr/>
        </p:nvSpPr>
        <p:spPr>
          <a:xfrm>
            <a:off x="5396163" y="2692846"/>
            <a:ext cx="1399674" cy="30560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8BF8C-10EA-1049-BBEE-92DF723000BD}"/>
              </a:ext>
            </a:extLst>
          </p:cNvPr>
          <p:cNvSpPr txBox="1"/>
          <p:nvPr/>
        </p:nvSpPr>
        <p:spPr>
          <a:xfrm>
            <a:off x="842211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Renal Function Changes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CBC9DA-E908-CB4C-A267-935F4932B8AE}"/>
              </a:ext>
            </a:extLst>
          </p:cNvPr>
          <p:cNvSpPr txBox="1"/>
          <p:nvPr/>
        </p:nvSpPr>
        <p:spPr>
          <a:xfrm>
            <a:off x="7108739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Clinical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8DC202-8D0C-C842-B121-CDF9CA384A3B}"/>
              </a:ext>
            </a:extLst>
          </p:cNvPr>
          <p:cNvSpPr txBox="1"/>
          <p:nvPr/>
        </p:nvSpPr>
        <p:spPr>
          <a:xfrm>
            <a:off x="818147" y="3260558"/>
            <a:ext cx="42651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Kidneys become less effective at filtering waste products, toxins, </a:t>
            </a:r>
            <a:r>
              <a:rPr lang="en-US" dirty="0" err="1"/>
              <a:t>etc</a:t>
            </a:r>
            <a:r>
              <a:rPr lang="en-US" dirty="0"/>
              <a:t> out of blood 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Altered water balance and electrolyte levels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CCE2F-6B09-9545-818B-0E9DC42A5F13}"/>
              </a:ext>
            </a:extLst>
          </p:cNvPr>
          <p:cNvSpPr txBox="1"/>
          <p:nvPr/>
        </p:nvSpPr>
        <p:spPr>
          <a:xfrm>
            <a:off x="7321297" y="3260558"/>
            <a:ext cx="4265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Effects of medications last longer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susceptibility to water loss and dehydration</a:t>
            </a:r>
          </a:p>
        </p:txBody>
      </p:sp>
    </p:spTree>
    <p:extLst>
      <p:ext uri="{BB962C8B-B14F-4D97-AF65-F5344CB8AC3E}">
        <p14:creationId xmlns:p14="http://schemas.microsoft.com/office/powerpoint/2010/main" val="84585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F985-191B-3542-8655-3232D977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Physiological Changes of Aging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963D8839-78F7-BA4D-8BEC-E5E6C667D76A}"/>
              </a:ext>
            </a:extLst>
          </p:cNvPr>
          <p:cNvSpPr/>
          <p:nvPr/>
        </p:nvSpPr>
        <p:spPr>
          <a:xfrm>
            <a:off x="5396163" y="2692846"/>
            <a:ext cx="1399674" cy="30560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8BF8C-10EA-1049-BBEE-92DF723000BD}"/>
              </a:ext>
            </a:extLst>
          </p:cNvPr>
          <p:cNvSpPr txBox="1"/>
          <p:nvPr/>
        </p:nvSpPr>
        <p:spPr>
          <a:xfrm>
            <a:off x="842211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Musculoskeletal Changes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CBC9DA-E908-CB4C-A267-935F4932B8AE}"/>
              </a:ext>
            </a:extLst>
          </p:cNvPr>
          <p:cNvSpPr txBox="1"/>
          <p:nvPr/>
        </p:nvSpPr>
        <p:spPr>
          <a:xfrm>
            <a:off x="7108739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Clinical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8DC202-8D0C-C842-B121-CDF9CA384A3B}"/>
              </a:ext>
            </a:extLst>
          </p:cNvPr>
          <p:cNvSpPr txBox="1"/>
          <p:nvPr/>
        </p:nvSpPr>
        <p:spPr>
          <a:xfrm>
            <a:off x="818147" y="3260558"/>
            <a:ext cx="426511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muscle mass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Loss of minerals from bones/decreased bone density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CCE2F-6B09-9545-818B-0E9DC42A5F13}"/>
              </a:ext>
            </a:extLst>
          </p:cNvPr>
          <p:cNvSpPr txBox="1"/>
          <p:nvPr/>
        </p:nvSpPr>
        <p:spPr>
          <a:xfrm>
            <a:off x="7321297" y="3260558"/>
            <a:ext cx="426511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Osteoporosis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Scoliosis 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Kyphosis (thoracic spine curvature)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Lordosis (lumbar spine inward curvature)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Susceptibility to ligament rupture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susceptibility to fractures</a:t>
            </a:r>
          </a:p>
        </p:txBody>
      </p:sp>
    </p:spTree>
    <p:extLst>
      <p:ext uri="{BB962C8B-B14F-4D97-AF65-F5344CB8AC3E}">
        <p14:creationId xmlns:p14="http://schemas.microsoft.com/office/powerpoint/2010/main" val="34388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F985-191B-3542-8655-3232D977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Physiological Changes of Aging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963D8839-78F7-BA4D-8BEC-E5E6C667D76A}"/>
              </a:ext>
            </a:extLst>
          </p:cNvPr>
          <p:cNvSpPr/>
          <p:nvPr/>
        </p:nvSpPr>
        <p:spPr>
          <a:xfrm>
            <a:off x="5396163" y="2692846"/>
            <a:ext cx="1399674" cy="30560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8BF8C-10EA-1049-BBEE-92DF723000BD}"/>
              </a:ext>
            </a:extLst>
          </p:cNvPr>
          <p:cNvSpPr txBox="1"/>
          <p:nvPr/>
        </p:nvSpPr>
        <p:spPr>
          <a:xfrm>
            <a:off x="842211" y="2692846"/>
            <a:ext cx="4174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Integumentary and Endocrine Changes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CBC9DA-E908-CB4C-A267-935F4932B8AE}"/>
              </a:ext>
            </a:extLst>
          </p:cNvPr>
          <p:cNvSpPr txBox="1"/>
          <p:nvPr/>
        </p:nvSpPr>
        <p:spPr>
          <a:xfrm>
            <a:off x="7108739" y="2692846"/>
            <a:ext cx="417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Clinical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8DC202-8D0C-C842-B121-CDF9CA384A3B}"/>
              </a:ext>
            </a:extLst>
          </p:cNvPr>
          <p:cNvSpPr txBox="1"/>
          <p:nvPr/>
        </p:nvSpPr>
        <p:spPr>
          <a:xfrm>
            <a:off x="818147" y="3339177"/>
            <a:ext cx="42651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Loss of skin elasticity and fat content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Shrinking of sweat glands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Decreased pancreatic function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CCE2F-6B09-9545-818B-0E9DC42A5F13}"/>
              </a:ext>
            </a:extLst>
          </p:cNvPr>
          <p:cNvSpPr txBox="1"/>
          <p:nvPr/>
        </p:nvSpPr>
        <p:spPr>
          <a:xfrm>
            <a:off x="7321297" y="3339177"/>
            <a:ext cx="42651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Predisposition to bruising and tearing and hypothermia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risk of hyperthermia 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 incidence of diabetes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8447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78BDF-B266-EA40-8780-B5F8F160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Geriatric Illnesses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BB0DD-E908-9447-BC99-A996B793D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5639562" cy="36941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Altered mental status</a:t>
            </a:r>
          </a:p>
          <a:p>
            <a:r>
              <a:rPr lang="en-US" dirty="0"/>
              <a:t>Hypertension (systolic bp over 140 or diastolic bp over 90)</a:t>
            </a:r>
          </a:p>
          <a:p>
            <a:r>
              <a:rPr lang="en-US" dirty="0"/>
              <a:t>Myocardial Infarction</a:t>
            </a:r>
          </a:p>
          <a:p>
            <a:r>
              <a:rPr lang="en-US" dirty="0"/>
              <a:t>Congestive Heart Failure</a:t>
            </a:r>
          </a:p>
          <a:p>
            <a:r>
              <a:rPr lang="en-US" dirty="0"/>
              <a:t>Syncope (</a:t>
            </a:r>
            <a:r>
              <a:rPr lang="en-US" dirty="0" err="1"/>
              <a:t>ie</a:t>
            </a:r>
            <a:r>
              <a:rPr lang="en-US" dirty="0"/>
              <a:t>. Fainting)</a:t>
            </a:r>
          </a:p>
          <a:p>
            <a:r>
              <a:rPr lang="en-US" dirty="0"/>
              <a:t>Stroke</a:t>
            </a:r>
          </a:p>
          <a:p>
            <a:r>
              <a:rPr lang="en-US" dirty="0"/>
              <a:t>Chronic obstructive pulmonary disease</a:t>
            </a:r>
          </a:p>
          <a:p>
            <a:r>
              <a:rPr lang="en-US" dirty="0"/>
              <a:t>Abdominal Emergencies</a:t>
            </a:r>
          </a:p>
        </p:txBody>
      </p:sp>
      <p:pic>
        <p:nvPicPr>
          <p:cNvPr id="4" name="Picture 3" descr="A person and person posing for a picture&#10;&#10;Description automatically generated with low confidence">
            <a:extLst>
              <a:ext uri="{FF2B5EF4-FFF2-40B4-BE49-F238E27FC236}">
                <a16:creationId xmlns:a16="http://schemas.microsoft.com/office/drawing/2014/main" id="{80C00552-F398-EA4D-B3C8-1FCD1DFB24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98"/>
          <a:stretch/>
        </p:blipFill>
        <p:spPr>
          <a:xfrm>
            <a:off x="6654546" y="2814729"/>
            <a:ext cx="4629150" cy="271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819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731</Words>
  <Application>Microsoft Macintosh PowerPoint</Application>
  <PresentationFormat>Widescreen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Neue Haas Grotesk Text Pro</vt:lpstr>
      <vt:lpstr>Times</vt:lpstr>
      <vt:lpstr>AccentBoxVTI</vt:lpstr>
      <vt:lpstr>Ch 31: Geriatric Emergencies</vt:lpstr>
      <vt:lpstr>Objectives</vt:lpstr>
      <vt:lpstr>Physiological Changes of Aging</vt:lpstr>
      <vt:lpstr>Physiological Changes of Aging</vt:lpstr>
      <vt:lpstr>Physiological Changes of Aging</vt:lpstr>
      <vt:lpstr>Physiological Changes of Aging</vt:lpstr>
      <vt:lpstr>Physiological Changes of Aging</vt:lpstr>
      <vt:lpstr>Physiological Changes of Aging</vt:lpstr>
      <vt:lpstr>Common Geriatric Illnesses</vt:lpstr>
      <vt:lpstr>Medications</vt:lpstr>
      <vt:lpstr>Trauma Considerations</vt:lpstr>
      <vt:lpstr>Additional Considerations</vt:lpstr>
      <vt:lpstr>Treatment</vt:lpstr>
      <vt:lpstr>Practice Questions</vt:lpstr>
      <vt:lpstr>Practice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31: Geriatric Emergencies</dc:title>
  <dc:creator>Marks, Charlotte Jane</dc:creator>
  <cp:lastModifiedBy>Marks, Charlotte Jane</cp:lastModifiedBy>
  <cp:revision>3</cp:revision>
  <dcterms:created xsi:type="dcterms:W3CDTF">2022-10-19T13:07:39Z</dcterms:created>
  <dcterms:modified xsi:type="dcterms:W3CDTF">2022-10-23T21:50:40Z</dcterms:modified>
</cp:coreProperties>
</file>