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Merriweather" pitchFamily="2" charset="77"/>
      <p:regular r:id="rId26"/>
      <p:bold r:id="rId27"/>
      <p:italic r:id="rId28"/>
      <p:boldItalic r:id="rId29"/>
    </p:embeddedFont>
    <p:embeddedFont>
      <p:font typeface="Roboto" panose="02000000000000000000"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9"/>
  </p:normalViewPr>
  <p:slideViewPr>
    <p:cSldViewPr snapToGrid="0">
      <p:cViewPr varScale="1">
        <p:scale>
          <a:sx n="139" d="100"/>
          <a:sy n="139" d="100"/>
        </p:scale>
        <p:origin x="840"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8bb3dbb7fe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8bb3dbb7fe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8bb3dbb7fe_0_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8bb3dbb7fe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These injuries are frequently associated with severe swelling, or the formation of a hematoma that can compromise the airway. </a:t>
            </a:r>
            <a:endParaRPr/>
          </a:p>
          <a:p>
            <a:pPr marL="0" lvl="0" indent="0" algn="l" rtl="0">
              <a:spcBef>
                <a:spcPts val="0"/>
              </a:spcBef>
              <a:spcAft>
                <a:spcPts val="0"/>
              </a:spcAft>
              <a:buNone/>
            </a:pPr>
            <a:r>
              <a:rPr lang="en"/>
              <a:t>Blunt trauma is the leading cause of neck and throat injuries, which can damage internal structures and cervical spine</a:t>
            </a:r>
            <a:endParaRPr/>
          </a:p>
          <a:p>
            <a:pPr marL="0" lvl="0" indent="0" algn="l" rtl="0">
              <a:spcBef>
                <a:spcPts val="0"/>
              </a:spcBef>
              <a:spcAft>
                <a:spcPts val="0"/>
              </a:spcAft>
              <a:buNone/>
            </a:pPr>
            <a:r>
              <a:rPr lang="en"/>
              <a:t>We also see deep lacerations and open wounds</a:t>
            </a:r>
            <a:endParaRPr/>
          </a:p>
          <a:p>
            <a:pPr marL="0" lvl="0" indent="0" algn="l" rtl="0">
              <a:spcBef>
                <a:spcPts val="0"/>
              </a:spcBef>
              <a:spcAft>
                <a:spcPts val="0"/>
              </a:spcAft>
              <a:buNone/>
            </a:pPr>
            <a:r>
              <a:rPr lang="en"/>
              <a:t>Open neck injuries may be one of the most serious injuries you may encounter, because they may involve the carotid artery or jugular vein. This results in profuse bleeding and shock if not treated. Air can also pass through these damaged vessels and cause cardiac air embolism (air lodged in the heart) or pulmonary air embolism (air lodged in the lungs)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8bb3dbb7fe_0_1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8bb3dbb7fe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that we have introduced these structures and possible injuries you may encounter, we’re going to look at how to assess and treat them</a:t>
            </a: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8bb3dbb7fe_0_1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8bb3dbb7fe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Signs of a facial fracture.</a:t>
            </a:r>
            <a:endParaRPr sz="12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 sz="1200">
                <a:solidFill>
                  <a:schemeClr val="dk1"/>
                </a:solidFill>
              </a:rPr>
              <a:t>• Monitor the airway when treating facial fractures.</a:t>
            </a:r>
            <a:endParaRPr sz="12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 sz="1200">
                <a:solidFill>
                  <a:schemeClr val="dk1"/>
                </a:solidFill>
              </a:rPr>
              <a:t>Facial and neck asymmetry is a clue to traumatic injury. Facial fractures require a significant mechanism of injury, so associated closed head or cervical-spine injuries must be considered as well.</a:t>
            </a:r>
            <a:endParaRPr sz="12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 sz="1200">
                <a:solidFill>
                  <a:schemeClr val="dk1"/>
                </a:solidFill>
              </a:rPr>
              <a:t>Facial and neck injuries are likely to increase your chance of exposure to the patient’s bodily fluids.</a:t>
            </a:r>
            <a:endParaRPr sz="12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 sz="1200">
                <a:solidFill>
                  <a:schemeClr val="dk1"/>
                </a:solidFill>
              </a:rPr>
              <a:t>Face and neck injuries require frequent assessment. Any significant face, neck, or head injury requires cervical (and spinal) immobilization.</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8bb3dbb7fe_0_1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8bb3dbb7fe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8bb3dbb7fe_0_1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8bb3dbb7fe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8bb3dbb7fe_0_1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8bb3dbb7fe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8bb3dbb7fe_0_1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8bb3dbb7fe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8bb3dbb7fe_0_1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8bb3dbb7fe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Perform DCAP- BTLS inspection of the anterior and posterior aspects </a:t>
            </a:r>
            <a:endParaRPr/>
          </a:p>
          <a:p>
            <a:pPr marL="0" lvl="0" indent="0" algn="l" rtl="0">
              <a:spcBef>
                <a:spcPts val="0"/>
              </a:spcBef>
              <a:spcAft>
                <a:spcPts val="0"/>
              </a:spcAft>
              <a:buClr>
                <a:schemeClr val="dk1"/>
              </a:buClr>
              <a:buSzPts val="1100"/>
              <a:buFont typeface="Arial"/>
              <a:buNone/>
            </a:pPr>
            <a:r>
              <a:rPr lang="en"/>
              <a:t>Observe results of swallowing as well as the patient breathing and talking </a:t>
            </a:r>
            <a:endParaRPr/>
          </a:p>
          <a:p>
            <a:pPr marL="0" lvl="0" indent="0" algn="l" rtl="0">
              <a:spcBef>
                <a:spcPts val="0"/>
              </a:spcBef>
              <a:spcAft>
                <a:spcPts val="0"/>
              </a:spcAft>
              <a:buClr>
                <a:schemeClr val="dk1"/>
              </a:buClr>
              <a:buSzPts val="1100"/>
              <a:buFont typeface="Arial"/>
              <a:buNone/>
            </a:pPr>
            <a:r>
              <a:rPr lang="en"/>
              <a:t>Gently palpate larynx and trachea for stability and look for abnormalities such as distention of the jugular vein </a:t>
            </a:r>
            <a:endParaRPr/>
          </a:p>
          <a:p>
            <a:pPr marL="0" lvl="0" indent="0" algn="l" rtl="0">
              <a:spcBef>
                <a:spcPts val="0"/>
              </a:spcBef>
              <a:spcAft>
                <a:spcPts val="0"/>
              </a:spcAft>
              <a:buClr>
                <a:schemeClr val="dk1"/>
              </a:buClr>
              <a:buSzPts val="1100"/>
              <a:buFont typeface="Arial"/>
              <a:buNone/>
            </a:pPr>
            <a:r>
              <a:rPr lang="en"/>
              <a:t>Subcutaneous emphysema = air bubbles that are palpable underneath the skin;; indicating an injury to an airway structure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8bb3dbb7fe_0_1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8bb3dbb7fe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8bb3dbb7fe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8bb3dbb7fe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8bb3dbb7fe_0_1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8bb3dbb7fe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Hyphema is blood in the eye chamber</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8bb3dbb7fe_0_1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8bb3dbb7fe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Eye injuries can lead to blindness, so any patient with an eye injury should be directed to a physician</a:t>
            </a:r>
            <a:endParaRPr/>
          </a:p>
          <a:p>
            <a:pPr marL="0" lvl="0" indent="0" algn="l" rtl="0">
              <a:spcBef>
                <a:spcPts val="0"/>
              </a:spcBef>
              <a:spcAft>
                <a:spcPts val="0"/>
              </a:spcAft>
              <a:buNone/>
            </a:pPr>
            <a:r>
              <a:rPr lang="en"/>
              <a:t>Ask patient if they wear contact lenses! Only attempt to remove these if a patient has suffered a chemical burn to the eye</a:t>
            </a:r>
            <a:endParaRPr/>
          </a:p>
          <a:p>
            <a:pPr marL="0" lvl="0" indent="0" algn="l" rtl="0">
              <a:lnSpc>
                <a:spcPct val="115000"/>
              </a:lnSpc>
              <a:spcBef>
                <a:spcPts val="400"/>
              </a:spcBef>
              <a:spcAft>
                <a:spcPts val="0"/>
              </a:spcAft>
              <a:buClr>
                <a:schemeClr val="dk1"/>
              </a:buClr>
              <a:buSzPts val="1100"/>
              <a:buFont typeface="Arial"/>
              <a:buNone/>
            </a:pPr>
            <a:r>
              <a:rPr lang="en" sz="1200">
                <a:solidFill>
                  <a:schemeClr val="dk1"/>
                </a:solidFill>
              </a:rPr>
              <a:t>●Don’t apply pressure to eye itself – cause leakage of the vitreous humor</a:t>
            </a:r>
            <a:endParaRPr sz="12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 sz="1200">
                <a:solidFill>
                  <a:schemeClr val="dk1"/>
                </a:solidFill>
              </a:rPr>
              <a:t>●If out of socket cover with a moistened sterile dressing to prevent drying – do not attempt to put it back in </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8bb3dbb7fe_0_1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8bb3dbb7fe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 B</a:t>
            </a:r>
            <a:endParaRPr/>
          </a:p>
          <a:p>
            <a:pPr marL="0" lvl="0" indent="0" algn="l" rtl="0">
              <a:spcBef>
                <a:spcPts val="0"/>
              </a:spcBef>
              <a:spcAft>
                <a:spcPts val="0"/>
              </a:spcAft>
              <a:buNone/>
            </a:pPr>
            <a:r>
              <a:rPr lang="en"/>
              <a:t>#2. C</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8bb3dbb7fe_0_2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8bb3dbb7fe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8bb3dbb7fe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8bb3dbb7fe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Cranium and Facial bones</a:t>
            </a:r>
            <a:endParaRPr/>
          </a:p>
          <a:p>
            <a:pPr marL="0" lvl="0" indent="0" algn="l" rtl="0">
              <a:spcBef>
                <a:spcPts val="0"/>
              </a:spcBef>
              <a:spcAft>
                <a:spcPts val="0"/>
              </a:spcAft>
              <a:buNone/>
            </a:pPr>
            <a:r>
              <a:rPr lang="en"/>
              <a:t>This anatomy consists of the anterior portion of the head, including elements of the upper airway. </a:t>
            </a:r>
            <a:endParaRPr/>
          </a:p>
          <a:p>
            <a:pPr marL="0" lvl="0" indent="0" algn="l" rtl="0">
              <a:spcBef>
                <a:spcPts val="0"/>
              </a:spcBef>
              <a:spcAft>
                <a:spcPts val="0"/>
              </a:spcAft>
              <a:buNone/>
            </a:pPr>
            <a:r>
              <a:rPr lang="en"/>
              <a:t>The face and mouth are highly vascular, and injuries to these structures may involve significant bleeding. </a:t>
            </a:r>
            <a:endParaRPr/>
          </a:p>
          <a:p>
            <a:pPr marL="0" lvl="0" indent="0" algn="l" rtl="0">
              <a:spcBef>
                <a:spcPts val="0"/>
              </a:spcBef>
              <a:spcAft>
                <a:spcPts val="0"/>
              </a:spcAft>
              <a:buNone/>
            </a:pPr>
            <a:r>
              <a:rPr lang="en"/>
              <a:t>The face consists of bones, muscles and cartilage that are crucial to maintaining the structure of the face.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8bb3dbb7fe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8bb3dbb7fe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Anatomy of the Inner Ear</a:t>
            </a:r>
            <a:endParaRPr/>
          </a:p>
          <a:p>
            <a:pPr marL="0" lvl="0" indent="0" algn="l" rtl="0">
              <a:spcBef>
                <a:spcPts val="0"/>
              </a:spcBef>
              <a:spcAft>
                <a:spcPts val="0"/>
              </a:spcAft>
              <a:buNone/>
            </a:pPr>
            <a:endParaRPr/>
          </a:p>
          <a:p>
            <a:pPr marL="0" lvl="0" indent="0" algn="l" rtl="0">
              <a:spcBef>
                <a:spcPts val="0"/>
              </a:spcBef>
              <a:spcAft>
                <a:spcPts val="0"/>
              </a:spcAft>
              <a:buNone/>
            </a:pPr>
            <a:r>
              <a:rPr lang="en"/>
              <a:t>Sound waves pass through the temporal bones entering the auditory canal and cause the thin membrane to vibrate, transmitting sounds signals to the ears inner structures such as the Malleus, icnus, and stapes – convert sound waves into signals that go to the cochlea.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Structures inside the inner ear, called the vestibular system, control balance.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8bb3dbb7fe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8bb3dbb7fe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socket that holds the eyeball is called the orbit.</a:t>
            </a:r>
            <a:endParaRPr/>
          </a:p>
          <a:p>
            <a:pPr marL="0" lvl="0" indent="0" algn="l" rtl="0">
              <a:spcBef>
                <a:spcPts val="0"/>
              </a:spcBef>
              <a:spcAft>
                <a:spcPts val="0"/>
              </a:spcAft>
              <a:buNone/>
            </a:pPr>
            <a:r>
              <a:rPr lang="en"/>
              <a:t>The eye itself is similar to a fluid-filled sac with some important structures. The orbit is a bony structure that requires significant force to injure, but they eyeball is relatively susceptible to injury.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The eye captures light images that are sent to the brain via the optic nerve</a:t>
            </a:r>
            <a:endParaRPr/>
          </a:p>
          <a:p>
            <a:pPr marL="0" lvl="0" indent="0" algn="l" rtl="0">
              <a:spcBef>
                <a:spcPts val="0"/>
              </a:spcBef>
              <a:spcAft>
                <a:spcPts val="0"/>
              </a:spcAft>
              <a:buClr>
                <a:schemeClr val="dk1"/>
              </a:buClr>
              <a:buSzPts val="1100"/>
              <a:buFont typeface="Arial"/>
              <a:buNone/>
            </a:pPr>
            <a:r>
              <a:rPr lang="en"/>
              <a:t>The cornea bends or refracts light as it enters the eye. </a:t>
            </a:r>
            <a:endParaRPr/>
          </a:p>
          <a:p>
            <a:pPr marL="0" lvl="0" indent="0" algn="l" rtl="0">
              <a:spcBef>
                <a:spcPts val="0"/>
              </a:spcBef>
              <a:spcAft>
                <a:spcPts val="0"/>
              </a:spcAft>
              <a:buClr>
                <a:schemeClr val="dk1"/>
              </a:buClr>
              <a:buSzPts val="1100"/>
              <a:buFont typeface="Arial"/>
              <a:buNone/>
            </a:pPr>
            <a:r>
              <a:rPr lang="en"/>
              <a:t>The iris works like a camera shutter to adjust the amount of light entering the eye. Under normal conditions, the pupil becomes small in response to bright light. </a:t>
            </a:r>
            <a:endParaRPr/>
          </a:p>
          <a:p>
            <a:pPr marL="0" lvl="0" indent="0" algn="l" rtl="0">
              <a:spcBef>
                <a:spcPts val="0"/>
              </a:spcBef>
              <a:spcAft>
                <a:spcPts val="0"/>
              </a:spcAft>
              <a:buClr>
                <a:schemeClr val="dk1"/>
              </a:buClr>
              <a:buSzPts val="1100"/>
              <a:buFont typeface="Arial"/>
              <a:buNone/>
            </a:pPr>
            <a:r>
              <a:rPr lang="en"/>
              <a:t>Anisocoria (unequal pupil size) can be caused by either brain injury or direct insult to the eye. </a:t>
            </a:r>
            <a:endParaRPr/>
          </a:p>
          <a:p>
            <a:pPr marL="0" lvl="0" indent="0" algn="l" rtl="0">
              <a:spcBef>
                <a:spcPts val="0"/>
              </a:spcBef>
              <a:spcAft>
                <a:spcPts val="0"/>
              </a:spcAft>
              <a:buClr>
                <a:schemeClr val="dk1"/>
              </a:buClr>
              <a:buSzPts val="1100"/>
              <a:buFont typeface="Arial"/>
              <a:buNone/>
            </a:pPr>
            <a:r>
              <a:rPr lang="en"/>
              <a:t>Fluid lost from the posterior chamber of the eye cannot be replaced, if an eye is popped and fluid is lost the person will be blind. Damage to the optic nerve (ie from light), pupil, lens and iris does not cause pain! Look instead for symptoms like blurred vision, floaters in vision, partial or complete loss of vision.</a:t>
            </a:r>
            <a:endParaRPr/>
          </a:p>
          <a:p>
            <a:pPr marL="0" lvl="0" indent="0" algn="l" rtl="0">
              <a:spcBef>
                <a:spcPts val="0"/>
              </a:spcBef>
              <a:spcAft>
                <a:spcPts val="0"/>
              </a:spcAft>
              <a:buClr>
                <a:schemeClr val="dk1"/>
              </a:buClr>
              <a:buSzPts val="1100"/>
              <a:buFont typeface="Arial"/>
              <a:buNone/>
            </a:pPr>
            <a:r>
              <a:rPr lang="en"/>
              <a:t>Orbital and nose injuries can affect the eye.</a:t>
            </a:r>
            <a:endParaRPr/>
          </a:p>
          <a:p>
            <a:pPr marL="0" lvl="0" indent="0" algn="l" rtl="0">
              <a:spcBef>
                <a:spcPts val="0"/>
              </a:spcBef>
              <a:spcAft>
                <a:spcPts val="0"/>
              </a:spcAft>
              <a:buClr>
                <a:schemeClr val="dk1"/>
              </a:buClr>
              <a:buSzPts val="1100"/>
              <a:buFont typeface="Arial"/>
              <a:buNone/>
            </a:pPr>
            <a:r>
              <a:rPr lang="en"/>
              <a:t>What is the lacrimal gland? –positioned above each eye and provide constant irrigation in the form of tears-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8bb3dbb7fe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8bb3dbb7fe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The anterior part of the neck contains a number of relatively unprotected vital structures such as the carotid arteries, jugular veins, esophagus, trachea, and thyroid gland. </a:t>
            </a:r>
            <a:endParaRPr sz="1200">
              <a:solidFill>
                <a:schemeClr val="dk1"/>
              </a:solidFill>
            </a:endParaRPr>
          </a:p>
          <a:p>
            <a:pPr marL="0" lvl="0" indent="0" algn="l" rtl="0">
              <a:spcBef>
                <a:spcPts val="0"/>
              </a:spcBef>
              <a:spcAft>
                <a:spcPts val="0"/>
              </a:spcAft>
              <a:buNone/>
            </a:pPr>
            <a:r>
              <a:rPr lang="en"/>
              <a:t>Trauma to these structures may result in loss of support to the airway</a:t>
            </a:r>
            <a:endParaRPr/>
          </a:p>
          <a:p>
            <a:pPr marL="0" lvl="0" indent="0" algn="l" rtl="0">
              <a:spcBef>
                <a:spcPts val="0"/>
              </a:spcBef>
              <a:spcAft>
                <a:spcPts val="0"/>
              </a:spcAft>
              <a:buNone/>
            </a:pPr>
            <a:r>
              <a:rPr lang="en"/>
              <a:t>In the posterior of the neck, there are the cervical vertebrae (C1-C7), and the spinal cord within these vertebrae (as previously discussed)</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8bb3dbb7fe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8bb3dbb7fe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400"/>
              </a:spcBef>
              <a:spcAft>
                <a:spcPts val="0"/>
              </a:spcAft>
              <a:buClr>
                <a:schemeClr val="dk1"/>
              </a:buClr>
              <a:buSzPts val="1100"/>
              <a:buFont typeface="Arial"/>
              <a:buNone/>
            </a:pPr>
            <a:r>
              <a:rPr lang="en" sz="1200">
                <a:solidFill>
                  <a:schemeClr val="dk1"/>
                </a:solidFill>
              </a:rPr>
              <a:t>• this slide is an overview of face, eye, and neck injuries. The next few slides will go into further detail on each.</a:t>
            </a:r>
            <a:endParaRPr sz="12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 sz="1200">
                <a:solidFill>
                  <a:schemeClr val="dk1"/>
                </a:solidFill>
              </a:rPr>
              <a:t>Because the areas discussed here are small, even a minor trauma can have a significant effect on a patient’s well being.</a:t>
            </a:r>
            <a:endParaRPr sz="12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 sz="1200">
                <a:solidFill>
                  <a:schemeClr val="dk1"/>
                </a:solidFill>
              </a:rPr>
              <a:t>Highlight AIRWAY</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8bb3dbb7fe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8bb3dbb7fe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Blowout fractures may cause direct eye injuries or injury to the area around the eye. Impede the eyes ability to move</a:t>
            </a:r>
            <a:endParaRPr/>
          </a:p>
          <a:p>
            <a:pPr marL="0" lvl="0" indent="0" algn="l" rtl="0">
              <a:spcBef>
                <a:spcPts val="0"/>
              </a:spcBef>
              <a:spcAft>
                <a:spcPts val="0"/>
              </a:spcAft>
              <a:buNone/>
            </a:pPr>
            <a:r>
              <a:rPr lang="en"/>
              <a:t>Epistaxis- (NOSE BLEED), may be due to the fracture of the nasal bone due to direct trauma. Can also occur due to dry mucous membranes and cold air. Bleeding and swelling may result in a compromised airway. </a:t>
            </a:r>
            <a:endParaRPr/>
          </a:p>
          <a:p>
            <a:pPr marL="0" lvl="0" indent="0" algn="l" rtl="0">
              <a:spcBef>
                <a:spcPts val="0"/>
              </a:spcBef>
              <a:spcAft>
                <a:spcPts val="0"/>
              </a:spcAft>
              <a:buNone/>
            </a:pPr>
            <a:r>
              <a:rPr lang="en"/>
              <a:t>Teeth injuries- chipped tooth is most common, complete avulsion (knocked out tooth) is the most serious.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8bb3dbb7fe_0_2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8bb3dbb7fe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4500"/>
              <a:t>Face, Neck and Eye Trauma</a:t>
            </a:r>
            <a:endParaRPr sz="4500"/>
          </a:p>
        </p:txBody>
      </p:sp>
      <p:sp>
        <p:nvSpPr>
          <p:cNvPr id="65" name="Google Shape;65;p13"/>
          <p:cNvSpPr txBox="1">
            <a:spLocks noGrp="1"/>
          </p:cNvSpPr>
          <p:nvPr>
            <p:ph type="subTitle" idx="1"/>
          </p:nvPr>
        </p:nvSpPr>
        <p:spPr>
          <a:xfrm>
            <a:off x="311700" y="1460610"/>
            <a:ext cx="4242600" cy="73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latin typeface="Merriweather"/>
                <a:ea typeface="Merriweather"/>
                <a:cs typeface="Merriweather"/>
                <a:sym typeface="Merriweather"/>
              </a:rPr>
              <a:t>OEC Chapter 22</a:t>
            </a:r>
            <a:endParaRPr sz="2800">
              <a:latin typeface="Merriweather"/>
              <a:ea typeface="Merriweather"/>
              <a:cs typeface="Merriweather"/>
              <a:sym typeface="Merriweather"/>
            </a:endParaRPr>
          </a:p>
          <a:p>
            <a:pPr marL="0" lvl="0" indent="0" algn="l" rtl="0">
              <a:spcBef>
                <a:spcPts val="0"/>
              </a:spcBef>
              <a:spcAft>
                <a:spcPts val="0"/>
              </a:spcAft>
              <a:buNone/>
            </a:pPr>
            <a:r>
              <a:rPr lang="en" sz="2800">
                <a:latin typeface="Merriweather"/>
                <a:ea typeface="Merriweather"/>
                <a:cs typeface="Merriweather"/>
                <a:sym typeface="Merriweather"/>
              </a:rPr>
              <a:t>Sydney Rogers</a:t>
            </a:r>
            <a:endParaRPr sz="2800">
              <a:latin typeface="Merriweather"/>
              <a:ea typeface="Merriweather"/>
              <a:cs typeface="Merriweather"/>
              <a:sym typeface="Merriweathe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Eye Injuries</a:t>
            </a:r>
            <a:endParaRPr/>
          </a:p>
        </p:txBody>
      </p:sp>
      <p:sp>
        <p:nvSpPr>
          <p:cNvPr id="119" name="Google Shape;119;p22"/>
          <p:cNvSpPr txBox="1"/>
          <p:nvPr/>
        </p:nvSpPr>
        <p:spPr>
          <a:xfrm>
            <a:off x="311725" y="1558625"/>
            <a:ext cx="8520600" cy="28323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Light related injuries (exposure to UV rays)</a:t>
            </a:r>
            <a:endParaRPr sz="1800">
              <a:latin typeface="Merriweather"/>
              <a:ea typeface="Merriweather"/>
              <a:cs typeface="Merriweather"/>
              <a:sym typeface="Merriweather"/>
            </a:endParaRPr>
          </a:p>
          <a:p>
            <a:pPr marL="914400" lvl="1"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Can range from a superficial burn to permanent damage to the cornea</a:t>
            </a:r>
            <a:endParaRPr sz="1800">
              <a:latin typeface="Merriweather"/>
              <a:ea typeface="Merriweather"/>
              <a:cs typeface="Merriweather"/>
              <a:sym typeface="Merriweather"/>
            </a:endParaRPr>
          </a:p>
          <a:p>
            <a:pPr marL="457200" lvl="0"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Eyes are vulnerable to abrasive and penetrating injuries, including impaled objects (ski poles, tree branches)</a:t>
            </a:r>
            <a:endParaRPr sz="1800">
              <a:latin typeface="Merriweather"/>
              <a:ea typeface="Merriweather"/>
              <a:cs typeface="Merriweather"/>
              <a:sym typeface="Merriweather"/>
            </a:endParaRPr>
          </a:p>
          <a:p>
            <a:pPr marL="457200" lvl="0"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Hyphema</a:t>
            </a:r>
            <a:endParaRPr sz="1800">
              <a:latin typeface="Merriweather"/>
              <a:ea typeface="Merriweather"/>
              <a:cs typeface="Merriweather"/>
              <a:sym typeface="Merriweather"/>
            </a:endParaRPr>
          </a:p>
          <a:p>
            <a:pPr marL="914400" lvl="1"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In blunt and penetrating injuries blood can accumulate in the anterior chamber of the eye</a:t>
            </a:r>
            <a:endParaRPr sz="1800">
              <a:latin typeface="Merriweather"/>
              <a:ea typeface="Merriweather"/>
              <a:cs typeface="Merriweather"/>
              <a:sym typeface="Merriweather"/>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Neck Injuries</a:t>
            </a:r>
            <a:endParaRPr/>
          </a:p>
        </p:txBody>
      </p:sp>
      <p:sp>
        <p:nvSpPr>
          <p:cNvPr id="125" name="Google Shape;125;p23"/>
          <p:cNvSpPr txBox="1"/>
          <p:nvPr/>
        </p:nvSpPr>
        <p:spPr>
          <a:xfrm>
            <a:off x="255050" y="1643650"/>
            <a:ext cx="8577300" cy="32016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Life threatening</a:t>
            </a:r>
            <a:endParaRPr sz="1800">
              <a:latin typeface="Merriweather"/>
              <a:ea typeface="Merriweather"/>
              <a:cs typeface="Merriweather"/>
              <a:sym typeface="Merriweather"/>
            </a:endParaRPr>
          </a:p>
          <a:p>
            <a:pPr marL="457200" lvl="0"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Closed</a:t>
            </a:r>
            <a:endParaRPr sz="1800">
              <a:latin typeface="Merriweather"/>
              <a:ea typeface="Merriweather"/>
              <a:cs typeface="Merriweather"/>
              <a:sym typeface="Merriweather"/>
            </a:endParaRPr>
          </a:p>
          <a:p>
            <a:pPr marL="914400" lvl="1"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Swelling can compromise airway</a:t>
            </a:r>
            <a:endParaRPr sz="1800">
              <a:latin typeface="Merriweather"/>
              <a:ea typeface="Merriweather"/>
              <a:cs typeface="Merriweather"/>
              <a:sym typeface="Merriweather"/>
            </a:endParaRPr>
          </a:p>
          <a:p>
            <a:pPr marL="914400" lvl="1"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Crushing of larynx or trachea</a:t>
            </a:r>
            <a:endParaRPr sz="1800">
              <a:latin typeface="Merriweather"/>
              <a:ea typeface="Merriweather"/>
              <a:cs typeface="Merriweather"/>
              <a:sym typeface="Merriweather"/>
            </a:endParaRPr>
          </a:p>
          <a:p>
            <a:pPr marL="457200" lvl="0"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Open</a:t>
            </a:r>
            <a:endParaRPr sz="1800">
              <a:latin typeface="Merriweather"/>
              <a:ea typeface="Merriweather"/>
              <a:cs typeface="Merriweather"/>
              <a:sym typeface="Merriweather"/>
            </a:endParaRPr>
          </a:p>
          <a:p>
            <a:pPr marL="914400" lvl="1"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Damage multiple structures</a:t>
            </a:r>
            <a:endParaRPr sz="1800">
              <a:latin typeface="Merriweather"/>
              <a:ea typeface="Merriweather"/>
              <a:cs typeface="Merriweather"/>
              <a:sym typeface="Merriweather"/>
            </a:endParaRPr>
          </a:p>
          <a:p>
            <a:pPr marL="914400" lvl="1"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Profuse bleeding</a:t>
            </a:r>
            <a:endParaRPr sz="1800">
              <a:latin typeface="Merriweather"/>
              <a:ea typeface="Merriweather"/>
              <a:cs typeface="Merriweather"/>
              <a:sym typeface="Merriweather"/>
            </a:endParaRPr>
          </a:p>
          <a:p>
            <a:pPr marL="914400" lvl="1"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Air enters blood system</a:t>
            </a:r>
            <a:endParaRPr sz="1800">
              <a:latin typeface="Merriweather"/>
              <a:ea typeface="Merriweather"/>
              <a:cs typeface="Merriweather"/>
              <a:sym typeface="Merriweather"/>
            </a:endParaRPr>
          </a:p>
          <a:p>
            <a:pPr marL="457200" lvl="0"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C-spine may be involved</a:t>
            </a:r>
            <a:endParaRPr sz="1800">
              <a:latin typeface="Merriweather"/>
              <a:ea typeface="Merriweather"/>
              <a:cs typeface="Merriweather"/>
              <a:sym typeface="Merriweather"/>
            </a:endParaRPr>
          </a:p>
          <a:p>
            <a:pPr marL="0" lvl="0" indent="0" algn="l" rtl="0">
              <a:spcBef>
                <a:spcPts val="0"/>
              </a:spcBef>
              <a:spcAft>
                <a:spcPts val="0"/>
              </a:spcAft>
              <a:buNone/>
            </a:pPr>
            <a:endParaRPr sz="1700">
              <a:solidFill>
                <a:srgbClr val="94B6D2"/>
              </a:solidFill>
            </a:endParaRPr>
          </a:p>
          <a:p>
            <a:pPr marL="0" lvl="0" indent="0" algn="l" rtl="0">
              <a:spcBef>
                <a:spcPts val="0"/>
              </a:spcBef>
              <a:spcAft>
                <a:spcPts val="0"/>
              </a:spcAft>
              <a:buNone/>
            </a:pPr>
            <a:endParaRPr sz="1700">
              <a:solidFill>
                <a:srgbClr val="94B6D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Assessment and Management of These Injuries</a:t>
            </a:r>
            <a:endParaRPr/>
          </a:p>
        </p:txBody>
      </p:sp>
      <p:sp>
        <p:nvSpPr>
          <p:cNvPr id="131" name="Google Shape;131;p24"/>
          <p:cNvSpPr txBox="1"/>
          <p:nvPr/>
        </p:nvSpPr>
        <p:spPr>
          <a:xfrm>
            <a:off x="717900" y="1822225"/>
            <a:ext cx="7708200" cy="184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latin typeface="Merriweather"/>
                <a:ea typeface="Merriweather"/>
                <a:cs typeface="Merriweather"/>
                <a:sym typeface="Merriweather"/>
              </a:rPr>
              <a:t>Overall Assessment: </a:t>
            </a:r>
            <a:endParaRPr sz="1800" b="1">
              <a:latin typeface="Merriweather"/>
              <a:ea typeface="Merriweather"/>
              <a:cs typeface="Merriweather"/>
              <a:sym typeface="Merriweather"/>
            </a:endParaRPr>
          </a:p>
          <a:p>
            <a:pPr marL="457200" lvl="0"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Expect anxiety, C-spine involvement, and airway/breathing concerns</a:t>
            </a:r>
            <a:endParaRPr sz="1800">
              <a:latin typeface="Merriweather"/>
              <a:ea typeface="Merriweather"/>
              <a:cs typeface="Merriweather"/>
              <a:sym typeface="Merriweather"/>
            </a:endParaRPr>
          </a:p>
          <a:p>
            <a:pPr marL="457200" lvl="0"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Bleeding can be significant, may be disproportionate to size of wound</a:t>
            </a:r>
            <a:endParaRPr sz="1800">
              <a:latin typeface="Merriweather"/>
              <a:ea typeface="Merriweather"/>
              <a:cs typeface="Merriweather"/>
              <a:sym typeface="Merriweather"/>
            </a:endParaRPr>
          </a:p>
          <a:p>
            <a:pPr marL="457200" lvl="0"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Continuously monitor for changes in status</a:t>
            </a:r>
            <a:endParaRPr sz="1800">
              <a:latin typeface="Merriweather"/>
              <a:ea typeface="Merriweather"/>
              <a:cs typeface="Merriweather"/>
              <a:sym typeface="Merriweathe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Signs of Facial Injuries</a:t>
            </a:r>
            <a:endParaRPr/>
          </a:p>
        </p:txBody>
      </p:sp>
      <p:pic>
        <p:nvPicPr>
          <p:cNvPr id="137" name="Google Shape;137;p25"/>
          <p:cNvPicPr preferRelativeResize="0"/>
          <p:nvPr/>
        </p:nvPicPr>
        <p:blipFill>
          <a:blip r:embed="rId3">
            <a:alphaModFix/>
          </a:blip>
          <a:stretch>
            <a:fillRect/>
          </a:stretch>
        </p:blipFill>
        <p:spPr>
          <a:xfrm>
            <a:off x="152400" y="1385075"/>
            <a:ext cx="3914225" cy="3606025"/>
          </a:xfrm>
          <a:prstGeom prst="rect">
            <a:avLst/>
          </a:prstGeom>
          <a:noFill/>
          <a:ln>
            <a:noFill/>
          </a:ln>
        </p:spPr>
      </p:pic>
      <p:pic>
        <p:nvPicPr>
          <p:cNvPr id="138" name="Google Shape;138;p25"/>
          <p:cNvPicPr preferRelativeResize="0"/>
          <p:nvPr/>
        </p:nvPicPr>
        <p:blipFill>
          <a:blip r:embed="rId4">
            <a:alphaModFix/>
          </a:blip>
          <a:stretch>
            <a:fillRect/>
          </a:stretch>
        </p:blipFill>
        <p:spPr>
          <a:xfrm>
            <a:off x="4219025" y="1469975"/>
            <a:ext cx="4339301" cy="35211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Assessment of Facial Injuries</a:t>
            </a:r>
            <a:endParaRPr/>
          </a:p>
        </p:txBody>
      </p:sp>
      <p:sp>
        <p:nvSpPr>
          <p:cNvPr id="144" name="Google Shape;144;p26"/>
          <p:cNvSpPr txBox="1"/>
          <p:nvPr/>
        </p:nvSpPr>
        <p:spPr>
          <a:xfrm>
            <a:off x="269225" y="1601150"/>
            <a:ext cx="8218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
        <p:nvSpPr>
          <p:cNvPr id="145" name="Google Shape;145;p26"/>
          <p:cNvSpPr txBox="1"/>
          <p:nvPr/>
        </p:nvSpPr>
        <p:spPr>
          <a:xfrm>
            <a:off x="420300" y="1422200"/>
            <a:ext cx="8303400" cy="2539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latin typeface="Merriweather"/>
                <a:ea typeface="Merriweather"/>
                <a:cs typeface="Merriweather"/>
                <a:sym typeface="Merriweather"/>
              </a:rPr>
              <a:t>Mid-Face and Nose: </a:t>
            </a:r>
            <a:endParaRPr sz="1700">
              <a:latin typeface="Merriweather"/>
              <a:ea typeface="Merriweather"/>
              <a:cs typeface="Merriweather"/>
              <a:sym typeface="Merriweather"/>
            </a:endParaRPr>
          </a:p>
          <a:p>
            <a:pPr marL="457200" lvl="0" indent="-336550" algn="l" rtl="0">
              <a:spcBef>
                <a:spcPts val="0"/>
              </a:spcBef>
              <a:spcAft>
                <a:spcPts val="0"/>
              </a:spcAft>
              <a:buSzPts val="1700"/>
              <a:buFont typeface="Merriweather"/>
              <a:buChar char="●"/>
            </a:pPr>
            <a:r>
              <a:rPr lang="en" sz="1700">
                <a:latin typeface="Merriweather"/>
                <a:ea typeface="Merriweather"/>
                <a:cs typeface="Merriweather"/>
                <a:sym typeface="Merriweather"/>
              </a:rPr>
              <a:t>Examine nose for asymmetry, obstruction and bleeding. Assess cheeks. Assess bone stability by pressing down on both sides of the face and nose. </a:t>
            </a:r>
            <a:endParaRPr sz="1700">
              <a:latin typeface="Merriweather"/>
              <a:ea typeface="Merriweather"/>
              <a:cs typeface="Merriweather"/>
              <a:sym typeface="Merriweather"/>
            </a:endParaRPr>
          </a:p>
          <a:p>
            <a:pPr marL="0" lvl="0" indent="0" algn="l" rtl="0">
              <a:spcBef>
                <a:spcPts val="0"/>
              </a:spcBef>
              <a:spcAft>
                <a:spcPts val="0"/>
              </a:spcAft>
              <a:buNone/>
            </a:pPr>
            <a:r>
              <a:rPr lang="en" sz="1700">
                <a:latin typeface="Merriweather"/>
                <a:ea typeface="Merriweather"/>
                <a:cs typeface="Merriweather"/>
                <a:sym typeface="Merriweather"/>
              </a:rPr>
              <a:t>Mouth:</a:t>
            </a:r>
            <a:endParaRPr sz="1700">
              <a:latin typeface="Merriweather"/>
              <a:ea typeface="Merriweather"/>
              <a:cs typeface="Merriweather"/>
              <a:sym typeface="Merriweather"/>
            </a:endParaRPr>
          </a:p>
          <a:p>
            <a:pPr marL="457200" lvl="0" indent="-336550" algn="l" rtl="0">
              <a:spcBef>
                <a:spcPts val="0"/>
              </a:spcBef>
              <a:spcAft>
                <a:spcPts val="0"/>
              </a:spcAft>
              <a:buSzPts val="1700"/>
              <a:buFont typeface="Merriweather"/>
              <a:buChar char="●"/>
            </a:pPr>
            <a:r>
              <a:rPr lang="en" sz="1700">
                <a:latin typeface="Merriweather"/>
                <a:ea typeface="Merriweather"/>
                <a:cs typeface="Merriweather"/>
                <a:sym typeface="Merriweather"/>
              </a:rPr>
              <a:t>Examine lips and inside of mouth for bleeding. Also look for pale/bluish lips (signs of hypothermia or significant blood loss). Check for missing or loose teeth. Palpate jaw and neck for tenderness or crepitus. </a:t>
            </a:r>
            <a:endParaRPr sz="1700">
              <a:latin typeface="Merriweather"/>
              <a:ea typeface="Merriweather"/>
              <a:cs typeface="Merriweather"/>
              <a:sym typeface="Merriweather"/>
            </a:endParaRPr>
          </a:p>
          <a:p>
            <a:pPr marL="0" lvl="0" indent="0" algn="l" rtl="0">
              <a:spcBef>
                <a:spcPts val="0"/>
              </a:spcBef>
              <a:spcAft>
                <a:spcPts val="0"/>
              </a:spcAft>
              <a:buNone/>
            </a:pPr>
            <a:endParaRPr sz="1700">
              <a:latin typeface="Merriweather"/>
              <a:ea typeface="Merriweather"/>
              <a:cs typeface="Merriweather"/>
              <a:sym typeface="Merriweathe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7"/>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Management of Facial Injuries</a:t>
            </a:r>
            <a:endParaRPr/>
          </a:p>
        </p:txBody>
      </p:sp>
      <p:pic>
        <p:nvPicPr>
          <p:cNvPr id="151" name="Google Shape;151;p27"/>
          <p:cNvPicPr preferRelativeResize="0"/>
          <p:nvPr/>
        </p:nvPicPr>
        <p:blipFill>
          <a:blip r:embed="rId3">
            <a:alphaModFix/>
          </a:blip>
          <a:stretch>
            <a:fillRect/>
          </a:stretch>
        </p:blipFill>
        <p:spPr>
          <a:xfrm>
            <a:off x="155795" y="1533750"/>
            <a:ext cx="4416202" cy="2947250"/>
          </a:xfrm>
          <a:prstGeom prst="rect">
            <a:avLst/>
          </a:prstGeom>
          <a:noFill/>
          <a:ln>
            <a:noFill/>
          </a:ln>
        </p:spPr>
      </p:pic>
      <p:sp>
        <p:nvSpPr>
          <p:cNvPr id="152" name="Google Shape;152;p27"/>
          <p:cNvSpPr txBox="1"/>
          <p:nvPr/>
        </p:nvSpPr>
        <p:spPr>
          <a:xfrm>
            <a:off x="5356050" y="1643650"/>
            <a:ext cx="3811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
        <p:nvSpPr>
          <p:cNvPr id="153" name="Google Shape;153;p27"/>
          <p:cNvSpPr txBox="1"/>
          <p:nvPr/>
        </p:nvSpPr>
        <p:spPr>
          <a:xfrm>
            <a:off x="4364175" y="1402775"/>
            <a:ext cx="4779900" cy="3201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Merriweather"/>
              <a:buChar char="●"/>
            </a:pPr>
            <a:r>
              <a:rPr lang="en">
                <a:latin typeface="Merriweather"/>
                <a:ea typeface="Merriweather"/>
                <a:cs typeface="Merriweather"/>
                <a:sym typeface="Merriweather"/>
              </a:rPr>
              <a:t>Airway is main concern!</a:t>
            </a:r>
            <a:endParaRPr>
              <a:latin typeface="Merriweather"/>
              <a:ea typeface="Merriweather"/>
              <a:cs typeface="Merriweather"/>
              <a:sym typeface="Merriweather"/>
            </a:endParaRPr>
          </a:p>
          <a:p>
            <a:pPr marL="914400" lvl="1" indent="-317500" algn="l" rtl="0">
              <a:spcBef>
                <a:spcPts val="0"/>
              </a:spcBef>
              <a:spcAft>
                <a:spcPts val="0"/>
              </a:spcAft>
              <a:buSzPts val="1400"/>
              <a:buFont typeface="Merriweather"/>
              <a:buChar char="○"/>
            </a:pPr>
            <a:r>
              <a:rPr lang="en">
                <a:latin typeface="Merriweather"/>
                <a:ea typeface="Merriweather"/>
                <a:cs typeface="Merriweather"/>
                <a:sym typeface="Merriweather"/>
              </a:rPr>
              <a:t>Aggressive management, including positioning, suction, oxygen and possibly ventilation</a:t>
            </a:r>
            <a:endParaRPr>
              <a:latin typeface="Merriweather"/>
              <a:ea typeface="Merriweather"/>
              <a:cs typeface="Merriweather"/>
              <a:sym typeface="Merriweather"/>
            </a:endParaRPr>
          </a:p>
          <a:p>
            <a:pPr marL="457200" lvl="0" indent="-317500" algn="l" rtl="0">
              <a:spcBef>
                <a:spcPts val="0"/>
              </a:spcBef>
              <a:spcAft>
                <a:spcPts val="0"/>
              </a:spcAft>
              <a:buSzPts val="1400"/>
              <a:buFont typeface="Merriweather"/>
              <a:buChar char="●"/>
            </a:pPr>
            <a:r>
              <a:rPr lang="en">
                <a:latin typeface="Merriweather"/>
                <a:ea typeface="Merriweather"/>
                <a:cs typeface="Merriweather"/>
                <a:sym typeface="Merriweather"/>
              </a:rPr>
              <a:t>Epistaxis</a:t>
            </a:r>
            <a:endParaRPr>
              <a:latin typeface="Merriweather"/>
              <a:ea typeface="Merriweather"/>
              <a:cs typeface="Merriweather"/>
              <a:sym typeface="Merriweather"/>
            </a:endParaRPr>
          </a:p>
          <a:p>
            <a:pPr marL="914400" lvl="1" indent="-317500" algn="l" rtl="0">
              <a:spcBef>
                <a:spcPts val="0"/>
              </a:spcBef>
              <a:spcAft>
                <a:spcPts val="0"/>
              </a:spcAft>
              <a:buSzPts val="1400"/>
              <a:buFont typeface="Merriweather"/>
              <a:buChar char="○"/>
            </a:pPr>
            <a:r>
              <a:rPr lang="en">
                <a:latin typeface="Merriweather"/>
                <a:ea typeface="Merriweather"/>
                <a:cs typeface="Merriweather"/>
                <a:sym typeface="Merriweather"/>
              </a:rPr>
              <a:t>Direct pressure to the bridge of the nose</a:t>
            </a:r>
            <a:endParaRPr>
              <a:latin typeface="Merriweather"/>
              <a:ea typeface="Merriweather"/>
              <a:cs typeface="Merriweather"/>
              <a:sym typeface="Merriweather"/>
            </a:endParaRPr>
          </a:p>
          <a:p>
            <a:pPr marL="914400" lvl="1" indent="-317500" algn="l" rtl="0">
              <a:spcBef>
                <a:spcPts val="0"/>
              </a:spcBef>
              <a:spcAft>
                <a:spcPts val="0"/>
              </a:spcAft>
              <a:buSzPts val="1400"/>
              <a:buFont typeface="Merriweather"/>
              <a:buChar char="○"/>
            </a:pPr>
            <a:r>
              <a:rPr lang="en">
                <a:latin typeface="Merriweather"/>
                <a:ea typeface="Merriweather"/>
                <a:cs typeface="Merriweather"/>
                <a:sym typeface="Merriweather"/>
              </a:rPr>
              <a:t>Lean patient forward</a:t>
            </a:r>
            <a:endParaRPr>
              <a:latin typeface="Merriweather"/>
              <a:ea typeface="Merriweather"/>
              <a:cs typeface="Merriweather"/>
              <a:sym typeface="Merriweather"/>
            </a:endParaRPr>
          </a:p>
          <a:p>
            <a:pPr marL="914400" lvl="1" indent="-317500" algn="l" rtl="0">
              <a:spcBef>
                <a:spcPts val="0"/>
              </a:spcBef>
              <a:spcAft>
                <a:spcPts val="0"/>
              </a:spcAft>
              <a:buSzPts val="1400"/>
              <a:buFont typeface="Merriweather"/>
              <a:buChar char="○"/>
            </a:pPr>
            <a:r>
              <a:rPr lang="en">
                <a:latin typeface="Merriweather"/>
                <a:ea typeface="Merriweather"/>
                <a:cs typeface="Merriweather"/>
                <a:sym typeface="Merriweather"/>
              </a:rPr>
              <a:t>Can use gauze to collect blood</a:t>
            </a:r>
            <a:endParaRPr>
              <a:latin typeface="Merriweather"/>
              <a:ea typeface="Merriweather"/>
              <a:cs typeface="Merriweather"/>
              <a:sym typeface="Merriweather"/>
            </a:endParaRPr>
          </a:p>
          <a:p>
            <a:pPr marL="457200" lvl="0" indent="-317500" algn="l" rtl="0">
              <a:spcBef>
                <a:spcPts val="0"/>
              </a:spcBef>
              <a:spcAft>
                <a:spcPts val="0"/>
              </a:spcAft>
              <a:buSzPts val="1400"/>
              <a:buFont typeface="Merriweather"/>
              <a:buChar char="●"/>
            </a:pPr>
            <a:r>
              <a:rPr lang="en">
                <a:latin typeface="Merriweather"/>
                <a:ea typeface="Merriweather"/>
                <a:cs typeface="Merriweather"/>
                <a:sym typeface="Merriweather"/>
              </a:rPr>
              <a:t>Mouth Injuries</a:t>
            </a:r>
            <a:endParaRPr>
              <a:latin typeface="Merriweather"/>
              <a:ea typeface="Merriweather"/>
              <a:cs typeface="Merriweather"/>
              <a:sym typeface="Merriweather"/>
            </a:endParaRPr>
          </a:p>
          <a:p>
            <a:pPr marL="914400" lvl="1" indent="-317500" algn="l" rtl="0">
              <a:spcBef>
                <a:spcPts val="0"/>
              </a:spcBef>
              <a:spcAft>
                <a:spcPts val="0"/>
              </a:spcAft>
              <a:buSzPts val="1400"/>
              <a:buFont typeface="Merriweather"/>
              <a:buChar char="○"/>
            </a:pPr>
            <a:r>
              <a:rPr lang="en">
                <a:latin typeface="Merriweather"/>
                <a:ea typeface="Merriweather"/>
                <a:cs typeface="Merriweather"/>
                <a:sym typeface="Merriweather"/>
              </a:rPr>
              <a:t>Remove any broken teeth present</a:t>
            </a:r>
            <a:endParaRPr>
              <a:latin typeface="Merriweather"/>
              <a:ea typeface="Merriweather"/>
              <a:cs typeface="Merriweather"/>
              <a:sym typeface="Merriweather"/>
            </a:endParaRPr>
          </a:p>
          <a:p>
            <a:pPr marL="914400" lvl="1" indent="-317500" algn="l" rtl="0">
              <a:spcBef>
                <a:spcPts val="0"/>
              </a:spcBef>
              <a:spcAft>
                <a:spcPts val="0"/>
              </a:spcAft>
              <a:buSzPts val="1400"/>
              <a:buFont typeface="Merriweather"/>
              <a:buChar char="○"/>
            </a:pPr>
            <a:r>
              <a:rPr lang="en">
                <a:latin typeface="Merriweather"/>
                <a:ea typeface="Merriweather"/>
                <a:cs typeface="Merriweather"/>
                <a:sym typeface="Merriweather"/>
              </a:rPr>
              <a:t>Collect any teeth that have been knocked out. Do not touch the root, do not wash!</a:t>
            </a:r>
            <a:endParaRPr>
              <a:latin typeface="Merriweather"/>
              <a:ea typeface="Merriweather"/>
              <a:cs typeface="Merriweather"/>
              <a:sym typeface="Merriweather"/>
            </a:endParaRPr>
          </a:p>
          <a:p>
            <a:pPr marL="914400" lvl="1" indent="-317500" algn="l" rtl="0">
              <a:spcBef>
                <a:spcPts val="0"/>
              </a:spcBef>
              <a:spcAft>
                <a:spcPts val="0"/>
              </a:spcAft>
              <a:buSzPts val="1400"/>
              <a:buFont typeface="Merriweather"/>
              <a:buChar char="○"/>
            </a:pPr>
            <a:r>
              <a:rPr lang="en">
                <a:latin typeface="Merriweather"/>
                <a:ea typeface="Merriweather"/>
                <a:cs typeface="Merriweather"/>
                <a:sym typeface="Merriweather"/>
              </a:rPr>
              <a:t>Can place tooth in sterile solution for transport, send with patient</a:t>
            </a:r>
            <a:endParaRPr>
              <a:latin typeface="Merriweather"/>
              <a:ea typeface="Merriweather"/>
              <a:cs typeface="Merriweather"/>
              <a:sym typeface="Merriweathe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8"/>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Assessment of Ear Injuries</a:t>
            </a:r>
            <a:endParaRPr/>
          </a:p>
        </p:txBody>
      </p:sp>
      <p:sp>
        <p:nvSpPr>
          <p:cNvPr id="159" name="Google Shape;159;p28"/>
          <p:cNvSpPr txBox="1"/>
          <p:nvPr/>
        </p:nvSpPr>
        <p:spPr>
          <a:xfrm>
            <a:off x="85025" y="1572825"/>
            <a:ext cx="5129100" cy="28938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External structures</a:t>
            </a:r>
            <a:endParaRPr sz="1800">
              <a:latin typeface="Merriweather"/>
              <a:ea typeface="Merriweather"/>
              <a:cs typeface="Merriweather"/>
              <a:sym typeface="Merriweather"/>
            </a:endParaRPr>
          </a:p>
          <a:p>
            <a:pPr marL="457200" lvl="0"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Look for obvious signs of trauma. Determine source of bleeding. Look for clear fluid coming out of ear, which may be cerebrospinal fluid, a sign of skull fracture. Also look for swelling in bruising behind the ears (Battle’s Sign), which indicates head trauma</a:t>
            </a:r>
            <a:endParaRPr sz="1800">
              <a:latin typeface="Merriweather"/>
              <a:ea typeface="Merriweather"/>
              <a:cs typeface="Merriweather"/>
              <a:sym typeface="Merriweather"/>
            </a:endParaRPr>
          </a:p>
          <a:p>
            <a:pPr marL="457200" lvl="0"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Evaluate patient’s hearing</a:t>
            </a:r>
            <a:endParaRPr sz="1800">
              <a:latin typeface="Merriweather"/>
              <a:ea typeface="Merriweather"/>
              <a:cs typeface="Merriweather"/>
              <a:sym typeface="Merriweather"/>
            </a:endParaRPr>
          </a:p>
          <a:p>
            <a:pPr marL="0" lvl="0" indent="0" algn="l" rtl="0">
              <a:spcBef>
                <a:spcPts val="0"/>
              </a:spcBef>
              <a:spcAft>
                <a:spcPts val="0"/>
              </a:spcAft>
              <a:buNone/>
            </a:pPr>
            <a:endParaRPr>
              <a:latin typeface="Roboto"/>
              <a:ea typeface="Roboto"/>
              <a:cs typeface="Roboto"/>
              <a:sym typeface="Roboto"/>
            </a:endParaRPr>
          </a:p>
        </p:txBody>
      </p:sp>
      <p:pic>
        <p:nvPicPr>
          <p:cNvPr id="160" name="Google Shape;160;p28"/>
          <p:cNvPicPr preferRelativeResize="0"/>
          <p:nvPr/>
        </p:nvPicPr>
        <p:blipFill>
          <a:blip r:embed="rId3">
            <a:alphaModFix/>
          </a:blip>
          <a:stretch>
            <a:fillRect/>
          </a:stretch>
        </p:blipFill>
        <p:spPr>
          <a:xfrm>
            <a:off x="5502575" y="1406875"/>
            <a:ext cx="3329750" cy="36315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9"/>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Management of Ear Injuries</a:t>
            </a:r>
            <a:endParaRPr/>
          </a:p>
        </p:txBody>
      </p:sp>
      <p:sp>
        <p:nvSpPr>
          <p:cNvPr id="166" name="Google Shape;166;p29"/>
          <p:cNvSpPr txBox="1"/>
          <p:nvPr/>
        </p:nvSpPr>
        <p:spPr>
          <a:xfrm>
            <a:off x="382575" y="1700325"/>
            <a:ext cx="7708200" cy="18471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Control bleeding</a:t>
            </a:r>
            <a:endParaRPr sz="1800">
              <a:latin typeface="Merriweather"/>
              <a:ea typeface="Merriweather"/>
              <a:cs typeface="Merriweather"/>
              <a:sym typeface="Merriweather"/>
            </a:endParaRPr>
          </a:p>
          <a:p>
            <a:pPr marL="457200" lvl="0"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If ear is amputated, preserve as you would a finger </a:t>
            </a:r>
            <a:endParaRPr sz="1800">
              <a:latin typeface="Merriweather"/>
              <a:ea typeface="Merriweather"/>
              <a:cs typeface="Merriweather"/>
              <a:sym typeface="Merriweather"/>
            </a:endParaRPr>
          </a:p>
          <a:p>
            <a:pPr marL="914400" lvl="1"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Rinse with water/sterile solution, wrap in saline moistened gauze, and place in plastic bag. Keep cool</a:t>
            </a:r>
            <a:endParaRPr sz="1800">
              <a:latin typeface="Merriweather"/>
              <a:ea typeface="Merriweather"/>
              <a:cs typeface="Merriweather"/>
              <a:sym typeface="Merriweather"/>
            </a:endParaRPr>
          </a:p>
          <a:p>
            <a:pPr marL="457200" lvl="0"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Do not try and remove an object lodged in a patient’s ear- they need a higher level of care</a:t>
            </a:r>
            <a:endParaRPr sz="1800">
              <a:latin typeface="Merriweather"/>
              <a:ea typeface="Merriweather"/>
              <a:cs typeface="Merriweather"/>
              <a:sym typeface="Merriweathe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Assessment of Neck Injuries</a:t>
            </a:r>
            <a:endParaRPr/>
          </a:p>
        </p:txBody>
      </p:sp>
      <p:sp>
        <p:nvSpPr>
          <p:cNvPr id="172" name="Google Shape;172;p30"/>
          <p:cNvSpPr txBox="1"/>
          <p:nvPr/>
        </p:nvSpPr>
        <p:spPr>
          <a:xfrm>
            <a:off x="382575" y="1572800"/>
            <a:ext cx="8449800" cy="33864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Symmetry</a:t>
            </a:r>
            <a:endParaRPr sz="1800">
              <a:latin typeface="Merriweather"/>
              <a:ea typeface="Merriweather"/>
              <a:cs typeface="Merriweather"/>
              <a:sym typeface="Merriweather"/>
            </a:endParaRPr>
          </a:p>
          <a:p>
            <a:pPr marL="457200" lvl="0"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Midline shift</a:t>
            </a:r>
            <a:endParaRPr sz="1800">
              <a:latin typeface="Merriweather"/>
              <a:ea typeface="Merriweather"/>
              <a:cs typeface="Merriweather"/>
              <a:sym typeface="Merriweather"/>
            </a:endParaRPr>
          </a:p>
          <a:p>
            <a:pPr marL="457200" lvl="0"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Swelling</a:t>
            </a:r>
            <a:endParaRPr sz="1800">
              <a:latin typeface="Merriweather"/>
              <a:ea typeface="Merriweather"/>
              <a:cs typeface="Merriweather"/>
              <a:sym typeface="Merriweather"/>
            </a:endParaRPr>
          </a:p>
          <a:p>
            <a:pPr marL="457200" lvl="0"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Subcutaneous emphysema</a:t>
            </a:r>
            <a:endParaRPr sz="1800">
              <a:latin typeface="Merriweather"/>
              <a:ea typeface="Merriweather"/>
              <a:cs typeface="Merriweather"/>
              <a:sym typeface="Merriweather"/>
            </a:endParaRPr>
          </a:p>
          <a:p>
            <a:pPr marL="914400" lvl="1"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Filled bubbles palpable under the skin, indicate airway injury</a:t>
            </a:r>
            <a:endParaRPr sz="1800">
              <a:latin typeface="Merriweather"/>
              <a:ea typeface="Merriweather"/>
              <a:cs typeface="Merriweather"/>
              <a:sym typeface="Merriweather"/>
            </a:endParaRPr>
          </a:p>
          <a:p>
            <a:pPr marL="457200" lvl="0"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Airway compromise</a:t>
            </a:r>
            <a:endParaRPr sz="1800">
              <a:latin typeface="Merriweather"/>
              <a:ea typeface="Merriweather"/>
              <a:cs typeface="Merriweather"/>
              <a:sym typeface="Merriweather"/>
            </a:endParaRPr>
          </a:p>
          <a:p>
            <a:pPr marL="457200" lvl="0"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C-spine involvement</a:t>
            </a:r>
            <a:endParaRPr sz="1800">
              <a:latin typeface="Merriweather"/>
              <a:ea typeface="Merriweather"/>
              <a:cs typeface="Merriweather"/>
              <a:sym typeface="Merriweather"/>
            </a:endParaRPr>
          </a:p>
          <a:p>
            <a:pPr marL="457200" lvl="0"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Bleeding</a:t>
            </a:r>
            <a:endParaRPr sz="1800">
              <a:latin typeface="Merriweather"/>
              <a:ea typeface="Merriweather"/>
              <a:cs typeface="Merriweather"/>
              <a:sym typeface="Merriweather"/>
            </a:endParaRPr>
          </a:p>
          <a:p>
            <a:pPr marL="457200" lvl="0"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Jugular distention</a:t>
            </a:r>
            <a:endParaRPr sz="1800">
              <a:latin typeface="Merriweather"/>
              <a:ea typeface="Merriweather"/>
              <a:cs typeface="Merriweather"/>
              <a:sym typeface="Merriweather"/>
            </a:endParaRPr>
          </a:p>
          <a:p>
            <a:pPr marL="457200" lvl="0"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Assess CSMs!</a:t>
            </a:r>
            <a:endParaRPr sz="1800">
              <a:latin typeface="Merriweather"/>
              <a:ea typeface="Merriweather"/>
              <a:cs typeface="Merriweather"/>
              <a:sym typeface="Merriweather"/>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Management of Neck Injuries</a:t>
            </a:r>
            <a:endParaRPr/>
          </a:p>
        </p:txBody>
      </p:sp>
      <p:sp>
        <p:nvSpPr>
          <p:cNvPr id="178" name="Google Shape;178;p31"/>
          <p:cNvSpPr txBox="1"/>
          <p:nvPr/>
        </p:nvSpPr>
        <p:spPr>
          <a:xfrm>
            <a:off x="297550" y="1629475"/>
            <a:ext cx="8520600" cy="28938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Manage ABCD’s and spine accordingly</a:t>
            </a:r>
            <a:endParaRPr sz="1800">
              <a:latin typeface="Merriweather"/>
              <a:ea typeface="Merriweather"/>
              <a:cs typeface="Merriweather"/>
              <a:sym typeface="Merriweather"/>
            </a:endParaRPr>
          </a:p>
          <a:p>
            <a:pPr marL="457200" lvl="0"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C-spine stabilization!</a:t>
            </a:r>
            <a:endParaRPr sz="1800">
              <a:latin typeface="Merriweather"/>
              <a:ea typeface="Merriweather"/>
              <a:cs typeface="Merriweather"/>
              <a:sym typeface="Merriweather"/>
            </a:endParaRPr>
          </a:p>
          <a:p>
            <a:pPr marL="457200" lvl="0"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Severe bleeds can be controlled with occlusive dressing and direct pressure</a:t>
            </a:r>
            <a:endParaRPr sz="1800">
              <a:latin typeface="Merriweather"/>
              <a:ea typeface="Merriweather"/>
              <a:cs typeface="Merriweather"/>
              <a:sym typeface="Merriweather"/>
            </a:endParaRPr>
          </a:p>
          <a:p>
            <a:pPr marL="914400" lvl="1"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Keep patients with severe neck bleeding laying down to reduce chances of air embolism</a:t>
            </a:r>
            <a:endParaRPr sz="1800">
              <a:latin typeface="Merriweather"/>
              <a:ea typeface="Merriweather"/>
              <a:cs typeface="Merriweather"/>
              <a:sym typeface="Merriweather"/>
            </a:endParaRPr>
          </a:p>
          <a:p>
            <a:pPr marL="914400" lvl="1"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Don’t apply direct pressure to both sides of neck simultaneously (reduces airway) and do not wrap bandages around the neck</a:t>
            </a:r>
            <a:endParaRPr sz="1800">
              <a:latin typeface="Merriweather"/>
              <a:ea typeface="Merriweather"/>
              <a:cs typeface="Merriweather"/>
              <a:sym typeface="Merriweather"/>
            </a:endParaRPr>
          </a:p>
          <a:p>
            <a:pPr marL="457200" lvl="0"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Do not remove impaled objects unless airway is compromised</a:t>
            </a:r>
            <a:endParaRPr sz="1800">
              <a:latin typeface="Merriweather"/>
              <a:ea typeface="Merriweather"/>
              <a:cs typeface="Merriweather"/>
              <a:sym typeface="Merriweather"/>
            </a:endParaRPr>
          </a:p>
          <a:p>
            <a:pPr marL="457200" lvl="0" indent="0" algn="l" rtl="0">
              <a:spcBef>
                <a:spcPts val="0"/>
              </a:spcBef>
              <a:spcAft>
                <a:spcPts val="0"/>
              </a:spcAft>
              <a:buNone/>
            </a:pPr>
            <a:endParaRPr>
              <a:latin typeface="Merriweather"/>
              <a:ea typeface="Merriweather"/>
              <a:cs typeface="Merriweather"/>
              <a:sym typeface="Merriweathe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Objectives</a:t>
            </a:r>
            <a:endParaRPr/>
          </a:p>
        </p:txBody>
      </p:sp>
      <p:sp>
        <p:nvSpPr>
          <p:cNvPr id="71" name="Google Shape;71;p14"/>
          <p:cNvSpPr txBox="1">
            <a:spLocks noGrp="1"/>
          </p:cNvSpPr>
          <p:nvPr>
            <p:ph type="body" idx="1"/>
          </p:nvPr>
        </p:nvSpPr>
        <p:spPr>
          <a:xfrm>
            <a:off x="207300" y="1411700"/>
            <a:ext cx="8520600" cy="3633600"/>
          </a:xfrm>
          <a:prstGeom prst="rect">
            <a:avLst/>
          </a:prstGeom>
        </p:spPr>
        <p:txBody>
          <a:bodyPr spcFirstLastPara="1" wrap="square" lIns="91425" tIns="91425" rIns="91425" bIns="91425" anchor="t" anchorCtr="0">
            <a:normAutofit fontScale="77500" lnSpcReduction="10000"/>
          </a:bodyPr>
          <a:lstStyle/>
          <a:p>
            <a:pPr marL="457200" lvl="0" indent="-336867" algn="l" rtl="0">
              <a:lnSpc>
                <a:spcPct val="115000"/>
              </a:lnSpc>
              <a:spcBef>
                <a:spcPts val="0"/>
              </a:spcBef>
              <a:spcAft>
                <a:spcPts val="0"/>
              </a:spcAft>
              <a:buClr>
                <a:srgbClr val="000000"/>
              </a:buClr>
              <a:buSzPct val="100000"/>
              <a:buFont typeface="Merriweather"/>
              <a:buAutoNum type="arabicPeriod"/>
            </a:pPr>
            <a:r>
              <a:rPr lang="en" sz="2200">
                <a:solidFill>
                  <a:srgbClr val="000000"/>
                </a:solidFill>
                <a:latin typeface="Merriweather"/>
                <a:ea typeface="Merriweather"/>
                <a:cs typeface="Merriweather"/>
                <a:sym typeface="Merriweather"/>
              </a:rPr>
              <a:t>Describe and demonstrate how to assess eye injuries. </a:t>
            </a:r>
            <a:endParaRPr sz="2200">
              <a:solidFill>
                <a:srgbClr val="000000"/>
              </a:solidFill>
              <a:latin typeface="Merriweather"/>
              <a:ea typeface="Merriweather"/>
              <a:cs typeface="Merriweather"/>
              <a:sym typeface="Merriweather"/>
            </a:endParaRPr>
          </a:p>
          <a:p>
            <a:pPr marL="457200" lvl="0" indent="-336867" algn="l" rtl="0">
              <a:lnSpc>
                <a:spcPct val="115000"/>
              </a:lnSpc>
              <a:spcBef>
                <a:spcPts val="0"/>
              </a:spcBef>
              <a:spcAft>
                <a:spcPts val="0"/>
              </a:spcAft>
              <a:buClr>
                <a:srgbClr val="000000"/>
              </a:buClr>
              <a:buSzPct val="100000"/>
              <a:buFont typeface="Merriweather"/>
              <a:buAutoNum type="arabicPeriod"/>
            </a:pPr>
            <a:r>
              <a:rPr lang="en" sz="2200">
                <a:solidFill>
                  <a:srgbClr val="000000"/>
                </a:solidFill>
                <a:latin typeface="Merriweather"/>
                <a:ea typeface="Merriweather"/>
                <a:cs typeface="Merriweather"/>
                <a:sym typeface="Merriweather"/>
              </a:rPr>
              <a:t>Describe and demonstrate the management of a patient with a penetrating injury to the eyeball.</a:t>
            </a:r>
            <a:endParaRPr sz="2200">
              <a:solidFill>
                <a:srgbClr val="000000"/>
              </a:solidFill>
              <a:latin typeface="Merriweather"/>
              <a:ea typeface="Merriweather"/>
              <a:cs typeface="Merriweather"/>
              <a:sym typeface="Merriweather"/>
            </a:endParaRPr>
          </a:p>
          <a:p>
            <a:pPr marL="457200" lvl="0" indent="-336867" algn="l" rtl="0">
              <a:lnSpc>
                <a:spcPct val="115000"/>
              </a:lnSpc>
              <a:spcBef>
                <a:spcPts val="0"/>
              </a:spcBef>
              <a:spcAft>
                <a:spcPts val="0"/>
              </a:spcAft>
              <a:buClr>
                <a:srgbClr val="000000"/>
              </a:buClr>
              <a:buSzPct val="100000"/>
              <a:buFont typeface="Merriweather"/>
              <a:buAutoNum type="arabicPeriod"/>
            </a:pPr>
            <a:r>
              <a:rPr lang="en" sz="2200">
                <a:solidFill>
                  <a:srgbClr val="000000"/>
                </a:solidFill>
                <a:latin typeface="Merriweather"/>
                <a:ea typeface="Merriweather"/>
                <a:cs typeface="Merriweather"/>
                <a:sym typeface="Merriweather"/>
              </a:rPr>
              <a:t>Identify the important structures of the anterior and posterior neck.</a:t>
            </a:r>
            <a:endParaRPr sz="2200">
              <a:solidFill>
                <a:srgbClr val="000000"/>
              </a:solidFill>
              <a:latin typeface="Merriweather"/>
              <a:ea typeface="Merriweather"/>
              <a:cs typeface="Merriweather"/>
              <a:sym typeface="Merriweather"/>
            </a:endParaRPr>
          </a:p>
          <a:p>
            <a:pPr marL="457200" lvl="0" indent="-336867" algn="l" rtl="0">
              <a:spcBef>
                <a:spcPts val="0"/>
              </a:spcBef>
              <a:spcAft>
                <a:spcPts val="0"/>
              </a:spcAft>
              <a:buClr>
                <a:srgbClr val="000000"/>
              </a:buClr>
              <a:buSzPct val="100000"/>
              <a:buFont typeface="Merriweather"/>
              <a:buAutoNum type="arabicPeriod"/>
            </a:pPr>
            <a:r>
              <a:rPr lang="en" sz="2200">
                <a:solidFill>
                  <a:srgbClr val="000000"/>
                </a:solidFill>
                <a:latin typeface="Merriweather"/>
                <a:ea typeface="Merriweather"/>
                <a:cs typeface="Merriweather"/>
                <a:sym typeface="Merriweather"/>
              </a:rPr>
              <a:t>List the signs and symptoms of emergencies of the neck and upper airway.</a:t>
            </a:r>
            <a:endParaRPr sz="2200">
              <a:solidFill>
                <a:srgbClr val="000000"/>
              </a:solidFill>
              <a:latin typeface="Merriweather"/>
              <a:ea typeface="Merriweather"/>
              <a:cs typeface="Merriweather"/>
              <a:sym typeface="Merriweather"/>
            </a:endParaRPr>
          </a:p>
          <a:p>
            <a:pPr marL="457200" lvl="0" indent="-336867" algn="l" rtl="0">
              <a:spcBef>
                <a:spcPts val="0"/>
              </a:spcBef>
              <a:spcAft>
                <a:spcPts val="0"/>
              </a:spcAft>
              <a:buClr>
                <a:srgbClr val="000000"/>
              </a:buClr>
              <a:buSzPct val="100000"/>
              <a:buFont typeface="Merriweather"/>
              <a:buAutoNum type="arabicPeriod"/>
            </a:pPr>
            <a:r>
              <a:rPr lang="en" sz="2200">
                <a:solidFill>
                  <a:srgbClr val="000000"/>
                </a:solidFill>
                <a:latin typeface="Merriweather"/>
                <a:ea typeface="Merriweather"/>
                <a:cs typeface="Merriweather"/>
                <a:sym typeface="Merriweather"/>
              </a:rPr>
              <a:t>List the signs and symptoms of emergent injuries to the face, eyes, and neck and upper airway</a:t>
            </a:r>
            <a:endParaRPr sz="2200">
              <a:solidFill>
                <a:srgbClr val="000000"/>
              </a:solidFill>
              <a:latin typeface="Merriweather"/>
              <a:ea typeface="Merriweather"/>
              <a:cs typeface="Merriweather"/>
              <a:sym typeface="Merriweather"/>
            </a:endParaRPr>
          </a:p>
          <a:p>
            <a:pPr marL="457200" lvl="0" indent="-336867" algn="l" rtl="0">
              <a:spcBef>
                <a:spcPts val="0"/>
              </a:spcBef>
              <a:spcAft>
                <a:spcPts val="0"/>
              </a:spcAft>
              <a:buClr>
                <a:srgbClr val="000000"/>
              </a:buClr>
              <a:buSzPct val="100000"/>
              <a:buFont typeface="Merriweather"/>
              <a:buAutoNum type="arabicPeriod"/>
            </a:pPr>
            <a:r>
              <a:rPr lang="en" sz="2200">
                <a:solidFill>
                  <a:srgbClr val="000000"/>
                </a:solidFill>
                <a:latin typeface="Merriweather"/>
                <a:ea typeface="Merriweather"/>
                <a:cs typeface="Merriweather"/>
                <a:sym typeface="Merriweather"/>
              </a:rPr>
              <a:t>Describe and demonstrate how to assess and care for face, eye, and neck injuries</a:t>
            </a:r>
            <a:endParaRPr sz="2200">
              <a:solidFill>
                <a:srgbClr val="000000"/>
              </a:solidFill>
              <a:latin typeface="Merriweather"/>
              <a:ea typeface="Merriweather"/>
              <a:cs typeface="Merriweather"/>
              <a:sym typeface="Merriweather"/>
            </a:endParaRPr>
          </a:p>
          <a:p>
            <a:pPr marL="457200" lvl="0" indent="0" algn="l" rtl="0">
              <a:lnSpc>
                <a:spcPct val="115000"/>
              </a:lnSpc>
              <a:spcBef>
                <a:spcPts val="1200"/>
              </a:spcBef>
              <a:spcAft>
                <a:spcPts val="0"/>
              </a:spcAft>
              <a:buNone/>
            </a:pPr>
            <a:endParaRPr>
              <a:latin typeface="Merriweather"/>
              <a:ea typeface="Merriweather"/>
              <a:cs typeface="Merriweather"/>
              <a:sym typeface="Merriweather"/>
            </a:endParaRPr>
          </a:p>
          <a:p>
            <a:pPr marL="457200" lvl="0" indent="0" algn="l" rtl="0">
              <a:spcBef>
                <a:spcPts val="1200"/>
              </a:spcBef>
              <a:spcAft>
                <a:spcPts val="12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2"/>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Assessment of Eye Injuries</a:t>
            </a:r>
            <a:endParaRPr/>
          </a:p>
        </p:txBody>
      </p:sp>
      <p:sp>
        <p:nvSpPr>
          <p:cNvPr id="184" name="Google Shape;184;p32"/>
          <p:cNvSpPr txBox="1"/>
          <p:nvPr/>
        </p:nvSpPr>
        <p:spPr>
          <a:xfrm>
            <a:off x="467600" y="1728675"/>
            <a:ext cx="738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pic>
        <p:nvPicPr>
          <p:cNvPr id="185" name="Google Shape;185;p32"/>
          <p:cNvPicPr preferRelativeResize="0"/>
          <p:nvPr/>
        </p:nvPicPr>
        <p:blipFill>
          <a:blip r:embed="rId3">
            <a:alphaModFix/>
          </a:blip>
          <a:stretch>
            <a:fillRect/>
          </a:stretch>
        </p:blipFill>
        <p:spPr>
          <a:xfrm>
            <a:off x="0" y="3429025"/>
            <a:ext cx="2254424" cy="1505425"/>
          </a:xfrm>
          <a:prstGeom prst="rect">
            <a:avLst/>
          </a:prstGeom>
          <a:noFill/>
          <a:ln>
            <a:noFill/>
          </a:ln>
        </p:spPr>
      </p:pic>
      <p:pic>
        <p:nvPicPr>
          <p:cNvPr id="186" name="Google Shape;186;p32"/>
          <p:cNvPicPr preferRelativeResize="0"/>
          <p:nvPr/>
        </p:nvPicPr>
        <p:blipFill>
          <a:blip r:embed="rId4">
            <a:alphaModFix/>
          </a:blip>
          <a:stretch>
            <a:fillRect/>
          </a:stretch>
        </p:blipFill>
        <p:spPr>
          <a:xfrm>
            <a:off x="0" y="1422164"/>
            <a:ext cx="2254425" cy="1500461"/>
          </a:xfrm>
          <a:prstGeom prst="rect">
            <a:avLst/>
          </a:prstGeom>
          <a:noFill/>
          <a:ln>
            <a:noFill/>
          </a:ln>
        </p:spPr>
      </p:pic>
      <p:sp>
        <p:nvSpPr>
          <p:cNvPr id="187" name="Google Shape;187;p32"/>
          <p:cNvSpPr txBox="1"/>
          <p:nvPr/>
        </p:nvSpPr>
        <p:spPr>
          <a:xfrm>
            <a:off x="2254425" y="1303575"/>
            <a:ext cx="6889500" cy="43407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Inquire about vision</a:t>
            </a:r>
            <a:endParaRPr sz="1800">
              <a:latin typeface="Merriweather"/>
              <a:ea typeface="Merriweather"/>
              <a:cs typeface="Merriweather"/>
              <a:sym typeface="Merriweather"/>
            </a:endParaRPr>
          </a:p>
          <a:p>
            <a:pPr marL="914400" lvl="1"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Lens, retina, structural involvement, glaucoma, contacts etc.</a:t>
            </a:r>
            <a:endParaRPr sz="1800">
              <a:latin typeface="Merriweather"/>
              <a:ea typeface="Merriweather"/>
              <a:cs typeface="Merriweather"/>
              <a:sym typeface="Merriweather"/>
            </a:endParaRPr>
          </a:p>
          <a:p>
            <a:pPr marL="914400" lvl="1"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Double vision? </a:t>
            </a:r>
            <a:endParaRPr sz="1800">
              <a:latin typeface="Merriweather"/>
              <a:ea typeface="Merriweather"/>
              <a:cs typeface="Merriweather"/>
              <a:sym typeface="Merriweather"/>
            </a:endParaRPr>
          </a:p>
          <a:p>
            <a:pPr marL="457200" lvl="0"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Pupils – Equal? Reactive?</a:t>
            </a:r>
            <a:endParaRPr sz="1800">
              <a:latin typeface="Merriweather"/>
              <a:ea typeface="Merriweather"/>
              <a:cs typeface="Merriweather"/>
              <a:sym typeface="Merriweather"/>
            </a:endParaRPr>
          </a:p>
          <a:p>
            <a:pPr marL="457200" lvl="0"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Movement</a:t>
            </a:r>
            <a:endParaRPr sz="1800">
              <a:latin typeface="Merriweather"/>
              <a:ea typeface="Merriweather"/>
              <a:cs typeface="Merriweather"/>
              <a:sym typeface="Merriweather"/>
            </a:endParaRPr>
          </a:p>
          <a:p>
            <a:pPr marL="914400" lvl="1"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To examine extraocular motions:		</a:t>
            </a:r>
            <a:endParaRPr sz="1800">
              <a:latin typeface="Merriweather"/>
              <a:ea typeface="Merriweather"/>
              <a:cs typeface="Merriweather"/>
              <a:sym typeface="Merriweather"/>
            </a:endParaRPr>
          </a:p>
          <a:p>
            <a:pPr marL="1371600" lvl="2"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Face the patient, have the patient focus on your finger and follow your finger with both eyes. Ensure eyes follow in a coordinated manner. </a:t>
            </a:r>
            <a:endParaRPr sz="1800">
              <a:latin typeface="Merriweather"/>
              <a:ea typeface="Merriweather"/>
              <a:cs typeface="Merriweather"/>
              <a:sym typeface="Merriweather"/>
            </a:endParaRPr>
          </a:p>
          <a:p>
            <a:pPr marL="457200" lvl="0"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Blood and color</a:t>
            </a:r>
            <a:endParaRPr sz="1800">
              <a:latin typeface="Merriweather"/>
              <a:ea typeface="Merriweather"/>
              <a:cs typeface="Merriweather"/>
              <a:sym typeface="Merriweather"/>
            </a:endParaRPr>
          </a:p>
          <a:p>
            <a:pPr marL="914400" lvl="1"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Bloodshot Sclera</a:t>
            </a:r>
            <a:endParaRPr sz="1800">
              <a:latin typeface="Merriweather"/>
              <a:ea typeface="Merriweather"/>
              <a:cs typeface="Merriweather"/>
              <a:sym typeface="Merriweather"/>
            </a:endParaRPr>
          </a:p>
          <a:p>
            <a:pPr marL="914400" lvl="1"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Hyphema</a:t>
            </a:r>
            <a:endParaRPr sz="1800">
              <a:latin typeface="Merriweather"/>
              <a:ea typeface="Merriweather"/>
              <a:cs typeface="Merriweather"/>
              <a:sym typeface="Merriweather"/>
            </a:endParaRPr>
          </a:p>
          <a:p>
            <a:pPr marL="0" lvl="0" indent="0" algn="l" rtl="0">
              <a:spcBef>
                <a:spcPts val="0"/>
              </a:spcBef>
              <a:spcAft>
                <a:spcPts val="0"/>
              </a:spcAft>
              <a:buNone/>
            </a:pPr>
            <a:r>
              <a:rPr lang="en" sz="1800">
                <a:latin typeface="Merriweather"/>
                <a:ea typeface="Merriweather"/>
                <a:cs typeface="Merriweather"/>
                <a:sym typeface="Merriweather"/>
              </a:rPr>
              <a:t>	</a:t>
            </a:r>
            <a:endParaRPr sz="1800">
              <a:latin typeface="Merriweather"/>
              <a:ea typeface="Merriweather"/>
              <a:cs typeface="Merriweather"/>
              <a:sym typeface="Merriweather"/>
            </a:endParaRPr>
          </a:p>
          <a:p>
            <a:pPr marL="0" lvl="0" indent="0" algn="l" rtl="0">
              <a:spcBef>
                <a:spcPts val="0"/>
              </a:spcBef>
              <a:spcAft>
                <a:spcPts val="0"/>
              </a:spcAft>
              <a:buNone/>
            </a:pPr>
            <a:endParaRPr sz="1800">
              <a:latin typeface="Merriweather"/>
              <a:ea typeface="Merriweather"/>
              <a:cs typeface="Merriweather"/>
              <a:sym typeface="Merriweathe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3"/>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Management of Eye Injuries</a:t>
            </a:r>
            <a:endParaRPr/>
          </a:p>
        </p:txBody>
      </p:sp>
      <p:sp>
        <p:nvSpPr>
          <p:cNvPr id="193" name="Google Shape;193;p33"/>
          <p:cNvSpPr txBox="1"/>
          <p:nvPr/>
        </p:nvSpPr>
        <p:spPr>
          <a:xfrm>
            <a:off x="94525" y="1275250"/>
            <a:ext cx="8955000" cy="42174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Eyeball/Eyelid lacerations</a:t>
            </a:r>
            <a:endParaRPr sz="1800">
              <a:latin typeface="Merriweather"/>
              <a:ea typeface="Merriweather"/>
              <a:cs typeface="Merriweather"/>
              <a:sym typeface="Merriweather"/>
            </a:endParaRPr>
          </a:p>
          <a:p>
            <a:pPr marL="914400" lvl="1"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Do not apply pressure to the eye itself</a:t>
            </a:r>
            <a:endParaRPr sz="1800">
              <a:latin typeface="Merriweather"/>
              <a:ea typeface="Merriweather"/>
              <a:cs typeface="Merriweather"/>
              <a:sym typeface="Merriweather"/>
            </a:endParaRPr>
          </a:p>
          <a:p>
            <a:pPr marL="457200" lvl="0"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Retinal detachment  (separation of the retina from the inside wall of the eyeball)</a:t>
            </a:r>
            <a:endParaRPr sz="1800">
              <a:latin typeface="Merriweather"/>
              <a:ea typeface="Merriweather"/>
              <a:cs typeface="Merriweather"/>
              <a:sym typeface="Merriweather"/>
            </a:endParaRPr>
          </a:p>
          <a:p>
            <a:pPr marL="914400" lvl="1"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Symptoms include seeing specks, flashing lights, floaters in the visual field</a:t>
            </a:r>
            <a:endParaRPr sz="1800">
              <a:latin typeface="Merriweather"/>
              <a:ea typeface="Merriweather"/>
              <a:cs typeface="Merriweather"/>
              <a:sym typeface="Merriweather"/>
            </a:endParaRPr>
          </a:p>
          <a:p>
            <a:pPr marL="914400" lvl="1"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May be caused by blunt trauma </a:t>
            </a:r>
            <a:endParaRPr sz="1800">
              <a:latin typeface="Merriweather"/>
              <a:ea typeface="Merriweather"/>
              <a:cs typeface="Merriweather"/>
              <a:sym typeface="Merriweather"/>
            </a:endParaRPr>
          </a:p>
          <a:p>
            <a:pPr marL="914400" lvl="1"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Cover both eyes without pressure and transport </a:t>
            </a:r>
            <a:endParaRPr sz="1800">
              <a:latin typeface="Merriweather"/>
              <a:ea typeface="Merriweather"/>
              <a:cs typeface="Merriweather"/>
              <a:sym typeface="Merriweather"/>
            </a:endParaRPr>
          </a:p>
          <a:p>
            <a:pPr marL="457200" lvl="0"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Chemical burns </a:t>
            </a:r>
            <a:endParaRPr sz="1800">
              <a:latin typeface="Merriweather"/>
              <a:ea typeface="Merriweather"/>
              <a:cs typeface="Merriweather"/>
              <a:sym typeface="Merriweather"/>
            </a:endParaRPr>
          </a:p>
          <a:p>
            <a:pPr marL="914400" lvl="1"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Immediately irrigate with sterile saline for at least 5 minutes </a:t>
            </a:r>
            <a:endParaRPr sz="1800">
              <a:latin typeface="Merriweather"/>
              <a:ea typeface="Merriweather"/>
              <a:cs typeface="Merriweather"/>
              <a:sym typeface="Merriweather"/>
            </a:endParaRPr>
          </a:p>
          <a:p>
            <a:pPr marL="457200" lvl="0"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Thermal burns </a:t>
            </a:r>
            <a:endParaRPr sz="1800">
              <a:latin typeface="Merriweather"/>
              <a:ea typeface="Merriweather"/>
              <a:cs typeface="Merriweather"/>
              <a:sym typeface="Merriweather"/>
            </a:endParaRPr>
          </a:p>
          <a:p>
            <a:pPr marL="914400" lvl="1"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Cover both eyes with a moist sterile dressing </a:t>
            </a:r>
            <a:endParaRPr sz="1800">
              <a:latin typeface="Merriweather"/>
              <a:ea typeface="Merriweather"/>
              <a:cs typeface="Merriweather"/>
              <a:sym typeface="Merriweather"/>
            </a:endParaRPr>
          </a:p>
          <a:p>
            <a:pPr marL="457200" lvl="0"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Small foreign bodies can be gently removed with a cotton-tipped swab</a:t>
            </a:r>
            <a:endParaRPr sz="1800">
              <a:latin typeface="Merriweather"/>
              <a:ea typeface="Merriweather"/>
              <a:cs typeface="Merriweather"/>
              <a:sym typeface="Merriweather"/>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4"/>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Practice Questions</a:t>
            </a:r>
            <a:endParaRPr/>
          </a:p>
        </p:txBody>
      </p:sp>
      <p:sp>
        <p:nvSpPr>
          <p:cNvPr id="199" name="Google Shape;199;p34"/>
          <p:cNvSpPr txBox="1"/>
          <p:nvPr/>
        </p:nvSpPr>
        <p:spPr>
          <a:xfrm>
            <a:off x="236125" y="1387125"/>
            <a:ext cx="8175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latin typeface="Merriweather"/>
                <a:ea typeface="Merriweather"/>
                <a:cs typeface="Merriweather"/>
                <a:sym typeface="Merriweather"/>
              </a:rPr>
              <a:t>#1. An eyelid laceration…</a:t>
            </a:r>
            <a:endParaRPr sz="2400">
              <a:latin typeface="Merriweather"/>
              <a:ea typeface="Merriweather"/>
              <a:cs typeface="Merriweather"/>
              <a:sym typeface="Merriweather"/>
            </a:endParaRPr>
          </a:p>
        </p:txBody>
      </p:sp>
      <p:sp>
        <p:nvSpPr>
          <p:cNvPr id="200" name="Google Shape;200;p34"/>
          <p:cNvSpPr txBox="1"/>
          <p:nvPr/>
        </p:nvSpPr>
        <p:spPr>
          <a:xfrm>
            <a:off x="325900" y="2493825"/>
            <a:ext cx="65322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
        <p:nvSpPr>
          <p:cNvPr id="201" name="Google Shape;201;p34"/>
          <p:cNvSpPr txBox="1"/>
          <p:nvPr/>
        </p:nvSpPr>
        <p:spPr>
          <a:xfrm>
            <a:off x="236125" y="1941225"/>
            <a:ext cx="8671800" cy="31707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Font typeface="Merriweather"/>
              <a:buAutoNum type="alphaUcPeriod"/>
            </a:pPr>
            <a:r>
              <a:rPr lang="en" sz="1800">
                <a:latin typeface="Merriweather"/>
                <a:ea typeface="Merriweather"/>
                <a:cs typeface="Merriweather"/>
                <a:sym typeface="Merriweather"/>
              </a:rPr>
              <a:t>Is superficial and warrants little or no follow up</a:t>
            </a:r>
            <a:endParaRPr sz="1800">
              <a:latin typeface="Merriweather"/>
              <a:ea typeface="Merriweather"/>
              <a:cs typeface="Merriweather"/>
              <a:sym typeface="Merriweather"/>
            </a:endParaRPr>
          </a:p>
          <a:p>
            <a:pPr marL="457200" lvl="0" indent="-342900" algn="l" rtl="0">
              <a:spcBef>
                <a:spcPts val="0"/>
              </a:spcBef>
              <a:spcAft>
                <a:spcPts val="0"/>
              </a:spcAft>
              <a:buSzPts val="1800"/>
              <a:buFont typeface="Merriweather"/>
              <a:buAutoNum type="alphaUcPeriod"/>
            </a:pPr>
            <a:r>
              <a:rPr lang="en" sz="1800">
                <a:latin typeface="Merriweather"/>
                <a:ea typeface="Merriweather"/>
                <a:cs typeface="Merriweather"/>
                <a:sym typeface="Merriweather"/>
              </a:rPr>
              <a:t>Requires medical follow up</a:t>
            </a:r>
            <a:endParaRPr sz="1800">
              <a:latin typeface="Merriweather"/>
              <a:ea typeface="Merriweather"/>
              <a:cs typeface="Merriweather"/>
              <a:sym typeface="Merriweather"/>
            </a:endParaRPr>
          </a:p>
          <a:p>
            <a:pPr marL="457200" lvl="0" indent="-342900" algn="l" rtl="0">
              <a:spcBef>
                <a:spcPts val="0"/>
              </a:spcBef>
              <a:spcAft>
                <a:spcPts val="0"/>
              </a:spcAft>
              <a:buSzPts val="1800"/>
              <a:buFont typeface="Merriweather"/>
              <a:buAutoNum type="alphaUcPeriod"/>
            </a:pPr>
            <a:r>
              <a:rPr lang="en" sz="1800">
                <a:latin typeface="Merriweather"/>
                <a:ea typeface="Merriweather"/>
                <a:cs typeface="Merriweather"/>
                <a:sym typeface="Merriweather"/>
              </a:rPr>
              <a:t>Is serious only if it involves the eye itself</a:t>
            </a:r>
            <a:endParaRPr sz="1800">
              <a:latin typeface="Merriweather"/>
              <a:ea typeface="Merriweather"/>
              <a:cs typeface="Merriweather"/>
              <a:sym typeface="Merriweather"/>
            </a:endParaRPr>
          </a:p>
          <a:p>
            <a:pPr marL="457200" lvl="0" indent="-342900" algn="l" rtl="0">
              <a:spcBef>
                <a:spcPts val="0"/>
              </a:spcBef>
              <a:spcAft>
                <a:spcPts val="0"/>
              </a:spcAft>
              <a:buSzPts val="1800"/>
              <a:buFont typeface="Merriweather"/>
              <a:buAutoNum type="alphaUcPeriod"/>
            </a:pPr>
            <a:r>
              <a:rPr lang="en" sz="1800">
                <a:latin typeface="Merriweather"/>
                <a:ea typeface="Merriweather"/>
                <a:cs typeface="Merriweather"/>
                <a:sym typeface="Merriweather"/>
              </a:rPr>
              <a:t>Can ultimately cause a permanent loss of vision</a:t>
            </a:r>
            <a:endParaRPr sz="1800">
              <a:latin typeface="Merriweather"/>
              <a:ea typeface="Merriweather"/>
              <a:cs typeface="Merriweather"/>
              <a:sym typeface="Merriweather"/>
            </a:endParaRPr>
          </a:p>
          <a:p>
            <a:pPr marL="0" lvl="0" indent="0" algn="l" rtl="0">
              <a:spcBef>
                <a:spcPts val="0"/>
              </a:spcBef>
              <a:spcAft>
                <a:spcPts val="0"/>
              </a:spcAft>
              <a:buNone/>
            </a:pPr>
            <a:endParaRPr sz="1800">
              <a:latin typeface="Merriweather"/>
              <a:ea typeface="Merriweather"/>
              <a:cs typeface="Merriweather"/>
              <a:sym typeface="Merriweather"/>
            </a:endParaRPr>
          </a:p>
          <a:p>
            <a:pPr marL="0" lvl="0" indent="0" algn="l" rtl="0">
              <a:spcBef>
                <a:spcPts val="0"/>
              </a:spcBef>
              <a:spcAft>
                <a:spcPts val="0"/>
              </a:spcAft>
              <a:buNone/>
            </a:pPr>
            <a:r>
              <a:rPr lang="en" sz="2400">
                <a:latin typeface="Merriweather"/>
                <a:ea typeface="Merriweather"/>
                <a:cs typeface="Merriweather"/>
                <a:sym typeface="Merriweather"/>
              </a:rPr>
              <a:t>#2. Anisocoria is…</a:t>
            </a:r>
            <a:endParaRPr sz="2400">
              <a:latin typeface="Merriweather"/>
              <a:ea typeface="Merriweather"/>
              <a:cs typeface="Merriweather"/>
              <a:sym typeface="Merriweather"/>
            </a:endParaRPr>
          </a:p>
          <a:p>
            <a:pPr marL="0" lvl="0" indent="0" algn="l" rtl="0">
              <a:spcBef>
                <a:spcPts val="0"/>
              </a:spcBef>
              <a:spcAft>
                <a:spcPts val="0"/>
              </a:spcAft>
              <a:buNone/>
            </a:pPr>
            <a:endParaRPr sz="800">
              <a:latin typeface="Merriweather"/>
              <a:ea typeface="Merriweather"/>
              <a:cs typeface="Merriweather"/>
              <a:sym typeface="Merriweather"/>
            </a:endParaRPr>
          </a:p>
          <a:p>
            <a:pPr marL="457200" lvl="0" indent="-342900" algn="l" rtl="0">
              <a:spcBef>
                <a:spcPts val="0"/>
              </a:spcBef>
              <a:spcAft>
                <a:spcPts val="0"/>
              </a:spcAft>
              <a:buSzPts val="1800"/>
              <a:buFont typeface="Merriweather"/>
              <a:buAutoNum type="alphaUcPeriod"/>
            </a:pPr>
            <a:r>
              <a:rPr lang="en" sz="1800">
                <a:latin typeface="Merriweather"/>
                <a:ea typeface="Merriweather"/>
                <a:cs typeface="Merriweather"/>
                <a:sym typeface="Merriweather"/>
              </a:rPr>
              <a:t>A hearing deficit</a:t>
            </a:r>
            <a:endParaRPr sz="1800">
              <a:latin typeface="Merriweather"/>
              <a:ea typeface="Merriweather"/>
              <a:cs typeface="Merriweather"/>
              <a:sym typeface="Merriweather"/>
            </a:endParaRPr>
          </a:p>
          <a:p>
            <a:pPr marL="457200" lvl="0" indent="-342900" algn="l" rtl="0">
              <a:spcBef>
                <a:spcPts val="0"/>
              </a:spcBef>
              <a:spcAft>
                <a:spcPts val="0"/>
              </a:spcAft>
              <a:buSzPts val="1800"/>
              <a:buFont typeface="Merriweather"/>
              <a:buAutoNum type="alphaUcPeriod"/>
            </a:pPr>
            <a:r>
              <a:rPr lang="en" sz="1800">
                <a:latin typeface="Merriweather"/>
                <a:ea typeface="Merriweather"/>
                <a:cs typeface="Merriweather"/>
                <a:sym typeface="Merriweather"/>
              </a:rPr>
              <a:t>Vitreous or aqueous humor leaking from the eye</a:t>
            </a:r>
            <a:endParaRPr sz="1800">
              <a:latin typeface="Merriweather"/>
              <a:ea typeface="Merriweather"/>
              <a:cs typeface="Merriweather"/>
              <a:sym typeface="Merriweather"/>
            </a:endParaRPr>
          </a:p>
          <a:p>
            <a:pPr marL="457200" lvl="0" indent="-342900" algn="l" rtl="0">
              <a:spcBef>
                <a:spcPts val="0"/>
              </a:spcBef>
              <a:spcAft>
                <a:spcPts val="0"/>
              </a:spcAft>
              <a:buSzPts val="1800"/>
              <a:buFont typeface="Merriweather"/>
              <a:buAutoNum type="alphaUcPeriod"/>
            </a:pPr>
            <a:r>
              <a:rPr lang="en" sz="1800">
                <a:latin typeface="Merriweather"/>
                <a:ea typeface="Merriweather"/>
                <a:cs typeface="Merriweather"/>
                <a:sym typeface="Merriweather"/>
              </a:rPr>
              <a:t>Unequal pupils</a:t>
            </a:r>
            <a:endParaRPr sz="1800">
              <a:latin typeface="Merriweather"/>
              <a:ea typeface="Merriweather"/>
              <a:cs typeface="Merriweather"/>
              <a:sym typeface="Merriweather"/>
            </a:endParaRPr>
          </a:p>
          <a:p>
            <a:pPr marL="457200" lvl="0" indent="-342900" algn="l" rtl="0">
              <a:spcBef>
                <a:spcPts val="0"/>
              </a:spcBef>
              <a:spcAft>
                <a:spcPts val="0"/>
              </a:spcAft>
              <a:buSzPts val="1800"/>
              <a:buFont typeface="Merriweather"/>
              <a:buAutoNum type="alphaUcPeriod"/>
            </a:pPr>
            <a:r>
              <a:rPr lang="en" sz="1800">
                <a:latin typeface="Merriweather"/>
                <a:ea typeface="Merriweather"/>
                <a:cs typeface="Merriweather"/>
                <a:sym typeface="Merriweather"/>
              </a:rPr>
              <a:t>Teeth and jaws that do not align properly</a:t>
            </a:r>
            <a:endParaRPr sz="1800">
              <a:latin typeface="Merriweather"/>
              <a:ea typeface="Merriweather"/>
              <a:cs typeface="Merriweather"/>
              <a:sym typeface="Merriweathe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More Practice</a:t>
            </a:r>
            <a:endParaRPr/>
          </a:p>
        </p:txBody>
      </p:sp>
      <p:sp>
        <p:nvSpPr>
          <p:cNvPr id="207" name="Google Shape;207;p35"/>
          <p:cNvSpPr txBox="1"/>
          <p:nvPr/>
        </p:nvSpPr>
        <p:spPr>
          <a:xfrm>
            <a:off x="311725" y="1473625"/>
            <a:ext cx="8657400" cy="267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Merriweather"/>
                <a:ea typeface="Merriweather"/>
                <a:cs typeface="Merriweather"/>
                <a:sym typeface="Merriweather"/>
              </a:rPr>
              <a:t>#3. Under what circumstances are OEC technicians permitted to pack a nostril to control a nosebleed?</a:t>
            </a:r>
            <a:endParaRPr sz="1800">
              <a:latin typeface="Merriweather"/>
              <a:ea typeface="Merriweather"/>
              <a:cs typeface="Merriweather"/>
              <a:sym typeface="Merriweather"/>
            </a:endParaRPr>
          </a:p>
          <a:p>
            <a:pPr marL="0" lvl="0" indent="0" algn="l" rtl="0">
              <a:spcBef>
                <a:spcPts val="0"/>
              </a:spcBef>
              <a:spcAft>
                <a:spcPts val="0"/>
              </a:spcAft>
              <a:buNone/>
            </a:pPr>
            <a:endParaRPr sz="1800">
              <a:latin typeface="Merriweather"/>
              <a:ea typeface="Merriweather"/>
              <a:cs typeface="Merriweather"/>
              <a:sym typeface="Merriweather"/>
            </a:endParaRPr>
          </a:p>
          <a:p>
            <a:pPr marL="457200" lvl="0" indent="-342900" algn="l" rtl="0">
              <a:spcBef>
                <a:spcPts val="0"/>
              </a:spcBef>
              <a:spcAft>
                <a:spcPts val="0"/>
              </a:spcAft>
              <a:buSzPts val="1800"/>
              <a:buFont typeface="Merriweather"/>
              <a:buAutoNum type="alphaUcPeriod"/>
            </a:pPr>
            <a:r>
              <a:rPr lang="en" sz="1800">
                <a:latin typeface="Merriweather"/>
                <a:ea typeface="Merriweather"/>
                <a:cs typeface="Merriweather"/>
                <a:sym typeface="Merriweather"/>
              </a:rPr>
              <a:t>An OEC Technician may not pack a nostril under any circumstance</a:t>
            </a:r>
            <a:endParaRPr sz="1800">
              <a:latin typeface="Merriweather"/>
              <a:ea typeface="Merriweather"/>
              <a:cs typeface="Merriweather"/>
              <a:sym typeface="Merriweather"/>
            </a:endParaRPr>
          </a:p>
          <a:p>
            <a:pPr marL="457200" lvl="0" indent="-342900" algn="l" rtl="0">
              <a:spcBef>
                <a:spcPts val="0"/>
              </a:spcBef>
              <a:spcAft>
                <a:spcPts val="0"/>
              </a:spcAft>
              <a:buSzPts val="1800"/>
              <a:buFont typeface="Merriweather"/>
              <a:buAutoNum type="alphaUcPeriod"/>
            </a:pPr>
            <a:r>
              <a:rPr lang="en" sz="1800">
                <a:latin typeface="Merriweather"/>
                <a:ea typeface="Merriweather"/>
                <a:cs typeface="Merriweather"/>
                <a:sym typeface="Merriweather"/>
              </a:rPr>
              <a:t>When the oec technician cannot control the bleed with direct pressure and ALS is more than 60 minutes away</a:t>
            </a:r>
            <a:endParaRPr sz="1800">
              <a:latin typeface="Merriweather"/>
              <a:ea typeface="Merriweather"/>
              <a:cs typeface="Merriweather"/>
              <a:sym typeface="Merriweather"/>
            </a:endParaRPr>
          </a:p>
          <a:p>
            <a:pPr marL="457200" lvl="0" indent="-342900" algn="l" rtl="0">
              <a:spcBef>
                <a:spcPts val="0"/>
              </a:spcBef>
              <a:spcAft>
                <a:spcPts val="0"/>
              </a:spcAft>
              <a:buSzPts val="1800"/>
              <a:buFont typeface="Merriweather"/>
              <a:buAutoNum type="alphaUcPeriod"/>
            </a:pPr>
            <a:r>
              <a:rPr lang="en" sz="1800">
                <a:latin typeface="Merriweather"/>
                <a:ea typeface="Merriweather"/>
                <a:cs typeface="Merriweather"/>
                <a:sym typeface="Merriweather"/>
              </a:rPr>
              <a:t>Any time the OEC technician feels packing is the appropriate course of action</a:t>
            </a:r>
            <a:endParaRPr sz="1800">
              <a:latin typeface="Merriweather"/>
              <a:ea typeface="Merriweather"/>
              <a:cs typeface="Merriweather"/>
              <a:sym typeface="Merriweather"/>
            </a:endParaRPr>
          </a:p>
          <a:p>
            <a:pPr marL="457200" lvl="0" indent="-342900" algn="l" rtl="0">
              <a:spcBef>
                <a:spcPts val="0"/>
              </a:spcBef>
              <a:spcAft>
                <a:spcPts val="0"/>
              </a:spcAft>
              <a:buSzPts val="1800"/>
              <a:buFont typeface="Merriweather"/>
              <a:buAutoNum type="alphaUcPeriod"/>
            </a:pPr>
            <a:r>
              <a:rPr lang="en" sz="1800">
                <a:latin typeface="Merriweather"/>
                <a:ea typeface="Merriweather"/>
                <a:cs typeface="Merriweather"/>
                <a:sym typeface="Merriweather"/>
              </a:rPr>
              <a:t>If a fracture prevents applying direct pressure</a:t>
            </a:r>
            <a:endParaRPr sz="1800">
              <a:latin typeface="Merriweather"/>
              <a:ea typeface="Merriweather"/>
              <a:cs typeface="Merriweather"/>
              <a:sym typeface="Merriweathe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Anatomy and Physiology- Facial Structures</a:t>
            </a:r>
            <a:endParaRPr/>
          </a:p>
        </p:txBody>
      </p:sp>
      <p:pic>
        <p:nvPicPr>
          <p:cNvPr id="77" name="Google Shape;77;p15"/>
          <p:cNvPicPr preferRelativeResize="0"/>
          <p:nvPr/>
        </p:nvPicPr>
        <p:blipFill>
          <a:blip r:embed="rId3">
            <a:alphaModFix/>
          </a:blip>
          <a:stretch>
            <a:fillRect/>
          </a:stretch>
        </p:blipFill>
        <p:spPr>
          <a:xfrm>
            <a:off x="2720250" y="1338400"/>
            <a:ext cx="3703493" cy="3714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11700" y="4391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320"/>
              <a:t>Anatomy and Physiology- Auditory and Balance System</a:t>
            </a:r>
            <a:endParaRPr sz="2320"/>
          </a:p>
        </p:txBody>
      </p:sp>
      <p:pic>
        <p:nvPicPr>
          <p:cNvPr id="83" name="Google Shape;83;p16"/>
          <p:cNvPicPr preferRelativeResize="0"/>
          <p:nvPr/>
        </p:nvPicPr>
        <p:blipFill>
          <a:blip r:embed="rId3">
            <a:alphaModFix/>
          </a:blip>
          <a:stretch>
            <a:fillRect/>
          </a:stretch>
        </p:blipFill>
        <p:spPr>
          <a:xfrm>
            <a:off x="1279713" y="1301575"/>
            <a:ext cx="6584614" cy="3714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Anatomy and Physiology- Visual System</a:t>
            </a:r>
            <a:endParaRPr/>
          </a:p>
        </p:txBody>
      </p:sp>
      <p:pic>
        <p:nvPicPr>
          <p:cNvPr id="89" name="Google Shape;89;p17"/>
          <p:cNvPicPr preferRelativeResize="0"/>
          <p:nvPr/>
        </p:nvPicPr>
        <p:blipFill>
          <a:blip r:embed="rId3">
            <a:alphaModFix/>
          </a:blip>
          <a:stretch>
            <a:fillRect/>
          </a:stretch>
        </p:blipFill>
        <p:spPr>
          <a:xfrm>
            <a:off x="2582338" y="1338825"/>
            <a:ext cx="3979367" cy="37140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Anatomy and Physiology- Neck</a:t>
            </a:r>
            <a:endParaRPr/>
          </a:p>
        </p:txBody>
      </p:sp>
      <p:pic>
        <p:nvPicPr>
          <p:cNvPr id="95" name="Google Shape;95;p18"/>
          <p:cNvPicPr preferRelativeResize="0"/>
          <p:nvPr/>
        </p:nvPicPr>
        <p:blipFill>
          <a:blip r:embed="rId3">
            <a:alphaModFix/>
          </a:blip>
          <a:stretch>
            <a:fillRect/>
          </a:stretch>
        </p:blipFill>
        <p:spPr>
          <a:xfrm>
            <a:off x="2623800" y="1306125"/>
            <a:ext cx="3896462" cy="3714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Common Face, Eye and Neck Injuries</a:t>
            </a:r>
            <a:endParaRPr/>
          </a:p>
        </p:txBody>
      </p:sp>
      <p:sp>
        <p:nvSpPr>
          <p:cNvPr id="101" name="Google Shape;101;p19"/>
          <p:cNvSpPr txBox="1"/>
          <p:nvPr/>
        </p:nvSpPr>
        <p:spPr>
          <a:xfrm>
            <a:off x="349450" y="1630775"/>
            <a:ext cx="8520600" cy="310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Merriweather"/>
                <a:ea typeface="Merriweather"/>
                <a:cs typeface="Merriweather"/>
                <a:sym typeface="Merriweather"/>
              </a:rPr>
              <a:t>Trauma related</a:t>
            </a:r>
            <a:endParaRPr sz="1800">
              <a:latin typeface="Merriweather"/>
              <a:ea typeface="Merriweather"/>
              <a:cs typeface="Merriweather"/>
              <a:sym typeface="Merriweather"/>
            </a:endParaRPr>
          </a:p>
          <a:p>
            <a:pPr marL="457200" lvl="0"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Soft tissue</a:t>
            </a:r>
            <a:endParaRPr sz="1800">
              <a:latin typeface="Merriweather"/>
              <a:ea typeface="Merriweather"/>
              <a:cs typeface="Merriweather"/>
              <a:sym typeface="Merriweather"/>
            </a:endParaRPr>
          </a:p>
          <a:p>
            <a:pPr marL="457200" lvl="0"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Penetrating or impaled objects</a:t>
            </a:r>
            <a:endParaRPr sz="1800">
              <a:latin typeface="Merriweather"/>
              <a:ea typeface="Merriweather"/>
              <a:cs typeface="Merriweather"/>
              <a:sym typeface="Merriweather"/>
            </a:endParaRPr>
          </a:p>
          <a:p>
            <a:pPr marL="457200" lvl="0"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Blunt injuries</a:t>
            </a:r>
            <a:endParaRPr sz="1800">
              <a:latin typeface="Merriweather"/>
              <a:ea typeface="Merriweather"/>
              <a:cs typeface="Merriweather"/>
              <a:sym typeface="Merriweather"/>
            </a:endParaRPr>
          </a:p>
          <a:p>
            <a:pPr marL="457200" lvl="0"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Fractures</a:t>
            </a:r>
            <a:endParaRPr sz="1800">
              <a:latin typeface="Merriweather"/>
              <a:ea typeface="Merriweather"/>
              <a:cs typeface="Merriweather"/>
              <a:sym typeface="Merriweather"/>
            </a:endParaRPr>
          </a:p>
          <a:p>
            <a:pPr marL="457200" lvl="0"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Crushing injuries</a:t>
            </a:r>
            <a:endParaRPr sz="1800">
              <a:latin typeface="Merriweather"/>
              <a:ea typeface="Merriweather"/>
              <a:cs typeface="Merriweather"/>
              <a:sym typeface="Merriweather"/>
            </a:endParaRPr>
          </a:p>
          <a:p>
            <a:pPr marL="0" lvl="0" indent="0" algn="l" rtl="0">
              <a:spcBef>
                <a:spcPts val="0"/>
              </a:spcBef>
              <a:spcAft>
                <a:spcPts val="0"/>
              </a:spcAft>
              <a:buNone/>
            </a:pPr>
            <a:r>
              <a:rPr lang="en" sz="1800">
                <a:latin typeface="Merriweather"/>
                <a:ea typeface="Merriweather"/>
                <a:cs typeface="Merriweather"/>
                <a:sym typeface="Merriweather"/>
              </a:rPr>
              <a:t>Airway concerns</a:t>
            </a:r>
            <a:endParaRPr sz="1800">
              <a:latin typeface="Merriweather"/>
              <a:ea typeface="Merriweather"/>
              <a:cs typeface="Merriweather"/>
              <a:sym typeface="Merriweather"/>
            </a:endParaRPr>
          </a:p>
          <a:p>
            <a:pPr marL="457200" lvl="0"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Name one way of dealing with a blocked airway</a:t>
            </a:r>
            <a:endParaRPr sz="1800">
              <a:latin typeface="Merriweather"/>
              <a:ea typeface="Merriweather"/>
              <a:cs typeface="Merriweather"/>
              <a:sym typeface="Merriweather"/>
            </a:endParaRPr>
          </a:p>
          <a:p>
            <a:pPr marL="0" lvl="0" indent="0" algn="l" rtl="0">
              <a:spcBef>
                <a:spcPts val="0"/>
              </a:spcBef>
              <a:spcAft>
                <a:spcPts val="0"/>
              </a:spcAft>
              <a:buNone/>
            </a:pPr>
            <a:r>
              <a:rPr lang="en" sz="1800">
                <a:latin typeface="Merriweather"/>
                <a:ea typeface="Merriweather"/>
                <a:cs typeface="Merriweather"/>
                <a:sym typeface="Merriweather"/>
              </a:rPr>
              <a:t>C-Spine issues</a:t>
            </a:r>
            <a:endParaRPr sz="1800">
              <a:latin typeface="Merriweather"/>
              <a:ea typeface="Merriweather"/>
              <a:cs typeface="Merriweather"/>
              <a:sym typeface="Merriweather"/>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Face Injuries</a:t>
            </a:r>
            <a:endParaRPr/>
          </a:p>
        </p:txBody>
      </p:sp>
      <p:sp>
        <p:nvSpPr>
          <p:cNvPr id="107" name="Google Shape;107;p20"/>
          <p:cNvSpPr txBox="1"/>
          <p:nvPr/>
        </p:nvSpPr>
        <p:spPr>
          <a:xfrm>
            <a:off x="439250" y="1516125"/>
            <a:ext cx="8393100" cy="3170700"/>
          </a:xfrm>
          <a:prstGeom prst="rect">
            <a:avLst/>
          </a:prstGeom>
          <a:noFill/>
          <a:ln>
            <a:noFill/>
          </a:ln>
        </p:spPr>
        <p:txBody>
          <a:bodyPr spcFirstLastPara="1" wrap="square" lIns="91425" tIns="91425" rIns="91425" bIns="91425" anchor="t" anchorCtr="0">
            <a:spAutoFit/>
          </a:bodyPr>
          <a:lstStyle/>
          <a:p>
            <a:pPr marL="457200" lvl="0" indent="-342900" algn="l" rtl="0">
              <a:lnSpc>
                <a:spcPct val="90000"/>
              </a:lnSpc>
              <a:spcBef>
                <a:spcPts val="0"/>
              </a:spcBef>
              <a:spcAft>
                <a:spcPts val="0"/>
              </a:spcAft>
              <a:buSzPts val="1800"/>
              <a:buFont typeface="Merriweather"/>
              <a:buChar char="●"/>
            </a:pPr>
            <a:r>
              <a:rPr lang="en" sz="1800">
                <a:latin typeface="Merriweather"/>
                <a:ea typeface="Merriweather"/>
                <a:cs typeface="Merriweather"/>
                <a:sym typeface="Merriweather"/>
              </a:rPr>
              <a:t>Blowout Fractures</a:t>
            </a:r>
            <a:endParaRPr sz="1800">
              <a:latin typeface="Merriweather"/>
              <a:ea typeface="Merriweather"/>
              <a:cs typeface="Merriweather"/>
              <a:sym typeface="Merriweather"/>
            </a:endParaRPr>
          </a:p>
          <a:p>
            <a:pPr marL="914400" lvl="1" indent="-342900" algn="l" rtl="0">
              <a:lnSpc>
                <a:spcPct val="90000"/>
              </a:lnSpc>
              <a:spcBef>
                <a:spcPts val="0"/>
              </a:spcBef>
              <a:spcAft>
                <a:spcPts val="0"/>
              </a:spcAft>
              <a:buSzPts val="1800"/>
              <a:buFont typeface="Merriweather"/>
              <a:buChar char="○"/>
            </a:pPr>
            <a:r>
              <a:rPr lang="en" sz="1800">
                <a:latin typeface="Merriweather"/>
                <a:ea typeface="Merriweather"/>
                <a:cs typeface="Merriweather"/>
                <a:sym typeface="Merriweather"/>
              </a:rPr>
              <a:t>Fractures involving the bony socket of the eye</a:t>
            </a:r>
            <a:endParaRPr sz="1800">
              <a:latin typeface="Merriweather"/>
              <a:ea typeface="Merriweather"/>
              <a:cs typeface="Merriweather"/>
              <a:sym typeface="Merriweather"/>
            </a:endParaRPr>
          </a:p>
          <a:p>
            <a:pPr marL="457200" lvl="0" indent="-342900" algn="l" rtl="0">
              <a:lnSpc>
                <a:spcPct val="90000"/>
              </a:lnSpc>
              <a:spcBef>
                <a:spcPts val="0"/>
              </a:spcBef>
              <a:spcAft>
                <a:spcPts val="0"/>
              </a:spcAft>
              <a:buSzPts val="1800"/>
              <a:buFont typeface="Merriweather"/>
              <a:buChar char="●"/>
            </a:pPr>
            <a:r>
              <a:rPr lang="en" sz="1800">
                <a:latin typeface="Merriweather"/>
                <a:ea typeface="Merriweather"/>
                <a:cs typeface="Merriweather"/>
                <a:sym typeface="Merriweather"/>
              </a:rPr>
              <a:t>Epistaxis</a:t>
            </a:r>
            <a:endParaRPr sz="1800">
              <a:latin typeface="Merriweather"/>
              <a:ea typeface="Merriweather"/>
              <a:cs typeface="Merriweather"/>
              <a:sym typeface="Merriweather"/>
            </a:endParaRPr>
          </a:p>
          <a:p>
            <a:pPr marL="914400" lvl="1" indent="-342900" algn="l" rtl="0">
              <a:lnSpc>
                <a:spcPct val="90000"/>
              </a:lnSpc>
              <a:spcBef>
                <a:spcPts val="0"/>
              </a:spcBef>
              <a:spcAft>
                <a:spcPts val="0"/>
              </a:spcAft>
              <a:buSzPts val="1800"/>
              <a:buFont typeface="Merriweather"/>
              <a:buChar char="○"/>
            </a:pPr>
            <a:r>
              <a:rPr lang="en" sz="1800">
                <a:latin typeface="Merriweather"/>
                <a:ea typeface="Merriweather"/>
                <a:cs typeface="Merriweather"/>
                <a:sym typeface="Merriweather"/>
              </a:rPr>
              <a:t>Bleeding from the nose often due to direct trauma.</a:t>
            </a:r>
            <a:endParaRPr sz="1800">
              <a:latin typeface="Merriweather"/>
              <a:ea typeface="Merriweather"/>
              <a:cs typeface="Merriweather"/>
              <a:sym typeface="Merriweather"/>
            </a:endParaRPr>
          </a:p>
          <a:p>
            <a:pPr marL="457200" lvl="0" indent="-342900" algn="l" rtl="0">
              <a:lnSpc>
                <a:spcPct val="90000"/>
              </a:lnSpc>
              <a:spcBef>
                <a:spcPts val="0"/>
              </a:spcBef>
              <a:spcAft>
                <a:spcPts val="0"/>
              </a:spcAft>
              <a:buSzPts val="1800"/>
              <a:buFont typeface="Merriweather"/>
              <a:buChar char="●"/>
            </a:pPr>
            <a:r>
              <a:rPr lang="en" sz="1800">
                <a:latin typeface="Merriweather"/>
                <a:ea typeface="Merriweather"/>
                <a:cs typeface="Merriweather"/>
                <a:sym typeface="Merriweather"/>
              </a:rPr>
              <a:t>Damage to teeth</a:t>
            </a:r>
            <a:endParaRPr sz="1800">
              <a:latin typeface="Merriweather"/>
              <a:ea typeface="Merriweather"/>
              <a:cs typeface="Merriweather"/>
              <a:sym typeface="Merriweather"/>
            </a:endParaRPr>
          </a:p>
          <a:p>
            <a:pPr marL="914400" lvl="1" indent="-342900" algn="l" rtl="0">
              <a:lnSpc>
                <a:spcPct val="90000"/>
              </a:lnSpc>
              <a:spcBef>
                <a:spcPts val="0"/>
              </a:spcBef>
              <a:spcAft>
                <a:spcPts val="0"/>
              </a:spcAft>
              <a:buSzPts val="1800"/>
              <a:buFont typeface="Merriweather"/>
              <a:buChar char="○"/>
            </a:pPr>
            <a:r>
              <a:rPr lang="en" sz="1800">
                <a:latin typeface="Merriweather"/>
                <a:ea typeface="Merriweather"/>
                <a:cs typeface="Merriweather"/>
                <a:sym typeface="Merriweather"/>
              </a:rPr>
              <a:t>Watch for airway obstruction if a loose tooth becomes dislodged!</a:t>
            </a:r>
            <a:endParaRPr sz="1800">
              <a:latin typeface="Merriweather"/>
              <a:ea typeface="Merriweather"/>
              <a:cs typeface="Merriweather"/>
              <a:sym typeface="Merriweather"/>
            </a:endParaRPr>
          </a:p>
          <a:p>
            <a:pPr marL="457200" lvl="0" indent="-342900" algn="l" rtl="0">
              <a:lnSpc>
                <a:spcPct val="90000"/>
              </a:lnSpc>
              <a:spcBef>
                <a:spcPts val="0"/>
              </a:spcBef>
              <a:spcAft>
                <a:spcPts val="0"/>
              </a:spcAft>
              <a:buSzPts val="1800"/>
              <a:buFont typeface="Merriweather"/>
              <a:buChar char="●"/>
            </a:pPr>
            <a:r>
              <a:rPr lang="en" sz="1800">
                <a:latin typeface="Merriweather"/>
                <a:ea typeface="Merriweather"/>
                <a:cs typeface="Merriweather"/>
                <a:sym typeface="Merriweather"/>
              </a:rPr>
              <a:t>Soft tissue injuries, bleeding</a:t>
            </a:r>
            <a:endParaRPr sz="1800">
              <a:latin typeface="Merriweather"/>
              <a:ea typeface="Merriweather"/>
              <a:cs typeface="Merriweather"/>
              <a:sym typeface="Merriweather"/>
            </a:endParaRPr>
          </a:p>
          <a:p>
            <a:pPr marL="457200" lvl="0" indent="-342900" algn="l" rtl="0">
              <a:lnSpc>
                <a:spcPct val="90000"/>
              </a:lnSpc>
              <a:spcBef>
                <a:spcPts val="0"/>
              </a:spcBef>
              <a:spcAft>
                <a:spcPts val="0"/>
              </a:spcAft>
              <a:buSzPts val="1800"/>
              <a:buFont typeface="Merriweather"/>
              <a:buChar char="●"/>
            </a:pPr>
            <a:r>
              <a:rPr lang="en" sz="1800">
                <a:latin typeface="Merriweather"/>
                <a:ea typeface="Merriweather"/>
                <a:cs typeface="Merriweather"/>
                <a:sym typeface="Merriweather"/>
              </a:rPr>
              <a:t>Airway concerns</a:t>
            </a:r>
            <a:endParaRPr sz="1800">
              <a:latin typeface="Merriweather"/>
              <a:ea typeface="Merriweather"/>
              <a:cs typeface="Merriweather"/>
              <a:sym typeface="Merriweather"/>
            </a:endParaRPr>
          </a:p>
          <a:p>
            <a:pPr marL="914400" lvl="1" indent="-342900" algn="l" rtl="0">
              <a:lnSpc>
                <a:spcPct val="90000"/>
              </a:lnSpc>
              <a:spcBef>
                <a:spcPts val="0"/>
              </a:spcBef>
              <a:spcAft>
                <a:spcPts val="0"/>
              </a:spcAft>
              <a:buSzPts val="1800"/>
              <a:buFont typeface="Merriweather"/>
              <a:buChar char="○"/>
            </a:pPr>
            <a:r>
              <a:rPr lang="en" sz="1800">
                <a:latin typeface="Merriweather"/>
                <a:ea typeface="Merriweather"/>
                <a:cs typeface="Merriweather"/>
                <a:sym typeface="Merriweather"/>
              </a:rPr>
              <a:t>Blood</a:t>
            </a:r>
            <a:endParaRPr sz="1800">
              <a:latin typeface="Merriweather"/>
              <a:ea typeface="Merriweather"/>
              <a:cs typeface="Merriweather"/>
              <a:sym typeface="Merriweather"/>
            </a:endParaRPr>
          </a:p>
          <a:p>
            <a:pPr marL="914400" lvl="1" indent="-342900" algn="l" rtl="0">
              <a:lnSpc>
                <a:spcPct val="90000"/>
              </a:lnSpc>
              <a:spcBef>
                <a:spcPts val="0"/>
              </a:spcBef>
              <a:spcAft>
                <a:spcPts val="0"/>
              </a:spcAft>
              <a:buSzPts val="1800"/>
              <a:buFont typeface="Merriweather"/>
              <a:buChar char="○"/>
            </a:pPr>
            <a:r>
              <a:rPr lang="en" sz="1800">
                <a:latin typeface="Merriweather"/>
                <a:ea typeface="Merriweather"/>
                <a:cs typeface="Merriweather"/>
                <a:sym typeface="Merriweather"/>
              </a:rPr>
              <a:t>Swelling</a:t>
            </a:r>
            <a:endParaRPr sz="1800">
              <a:latin typeface="Merriweather"/>
              <a:ea typeface="Merriweather"/>
              <a:cs typeface="Merriweather"/>
              <a:sym typeface="Merriweather"/>
            </a:endParaRPr>
          </a:p>
          <a:p>
            <a:pPr marL="0" lvl="0" indent="0" algn="l" rtl="0">
              <a:spcBef>
                <a:spcPts val="0"/>
              </a:spcBef>
              <a:spcAft>
                <a:spcPts val="0"/>
              </a:spcAft>
              <a:buNone/>
            </a:pPr>
            <a:r>
              <a:rPr lang="en">
                <a:latin typeface="Roboto"/>
                <a:ea typeface="Roboto"/>
                <a:cs typeface="Roboto"/>
                <a:sym typeface="Roboto"/>
              </a:rPr>
              <a:t>	</a:t>
            </a:r>
            <a:endParaRPr>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Ear Injuries</a:t>
            </a:r>
            <a:endParaRPr/>
          </a:p>
        </p:txBody>
      </p:sp>
      <p:sp>
        <p:nvSpPr>
          <p:cNvPr id="113" name="Google Shape;113;p21"/>
          <p:cNvSpPr txBox="1"/>
          <p:nvPr/>
        </p:nvSpPr>
        <p:spPr>
          <a:xfrm>
            <a:off x="311725" y="1458400"/>
            <a:ext cx="8425800" cy="12930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Foreign body</a:t>
            </a:r>
            <a:endParaRPr sz="1800">
              <a:latin typeface="Merriweather"/>
              <a:ea typeface="Merriweather"/>
              <a:cs typeface="Merriweather"/>
              <a:sym typeface="Merriweather"/>
            </a:endParaRPr>
          </a:p>
          <a:p>
            <a:pPr marL="457200" lvl="0"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Lacerations</a:t>
            </a:r>
            <a:endParaRPr sz="1800">
              <a:latin typeface="Merriweather"/>
              <a:ea typeface="Merriweather"/>
              <a:cs typeface="Merriweather"/>
              <a:sym typeface="Merriweather"/>
            </a:endParaRPr>
          </a:p>
          <a:p>
            <a:pPr marL="457200" lvl="0"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Contusions</a:t>
            </a:r>
            <a:endParaRPr sz="1800">
              <a:latin typeface="Merriweather"/>
              <a:ea typeface="Merriweather"/>
              <a:cs typeface="Merriweather"/>
              <a:sym typeface="Merriweather"/>
            </a:endParaRPr>
          </a:p>
          <a:p>
            <a:pPr marL="457200" lvl="0"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Injure or rupture of tympanic membrane from loud noises</a:t>
            </a:r>
            <a:endParaRPr sz="1800">
              <a:latin typeface="Merriweather"/>
              <a:ea typeface="Merriweather"/>
              <a:cs typeface="Merriweather"/>
              <a:sym typeface="Merriweather"/>
            </a:endParaRPr>
          </a:p>
        </p:txBody>
      </p:sp>
    </p:spTree>
  </p:cSld>
  <p:clrMapOvr>
    <a:masterClrMapping/>
  </p:clrMapOvr>
</p:sld>
</file>

<file path=ppt/theme/theme1.xml><?xml version="1.0" encoding="utf-8"?>
<a:theme xmlns:a="http://schemas.openxmlformats.org/drawingml/2006/main" name="Paradigm">
  <a:themeElements>
    <a:clrScheme name="Paradigm">
      <a:dk1>
        <a:srgbClr val="B85741"/>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1952</Words>
  <Application>Microsoft Macintosh PowerPoint</Application>
  <PresentationFormat>On-screen Show (16:9)</PresentationFormat>
  <Paragraphs>202</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Merriweather</vt:lpstr>
      <vt:lpstr>Roboto</vt:lpstr>
      <vt:lpstr>Arial</vt:lpstr>
      <vt:lpstr>Paradigm</vt:lpstr>
      <vt:lpstr>Face, Neck and Eye Trauma</vt:lpstr>
      <vt:lpstr>Objectives</vt:lpstr>
      <vt:lpstr>Anatomy and Physiology- Facial Structures</vt:lpstr>
      <vt:lpstr>Anatomy and Physiology- Auditory and Balance System</vt:lpstr>
      <vt:lpstr>Anatomy and Physiology- Visual System</vt:lpstr>
      <vt:lpstr>Anatomy and Physiology- Neck</vt:lpstr>
      <vt:lpstr>Common Face, Eye and Neck Injuries</vt:lpstr>
      <vt:lpstr>Face Injuries</vt:lpstr>
      <vt:lpstr>Ear Injuries</vt:lpstr>
      <vt:lpstr>Eye Injuries</vt:lpstr>
      <vt:lpstr>Neck Injuries</vt:lpstr>
      <vt:lpstr>Assessment and Management of These Injuries</vt:lpstr>
      <vt:lpstr>Signs of Facial Injuries</vt:lpstr>
      <vt:lpstr>Assessment of Facial Injuries</vt:lpstr>
      <vt:lpstr>Management of Facial Injuries</vt:lpstr>
      <vt:lpstr>Assessment of Ear Injuries</vt:lpstr>
      <vt:lpstr>Management of Ear Injuries</vt:lpstr>
      <vt:lpstr>Assessment of Neck Injuries</vt:lpstr>
      <vt:lpstr>Management of Neck Injuries</vt:lpstr>
      <vt:lpstr>Assessment of Eye Injuries</vt:lpstr>
      <vt:lpstr>Management of Eye Injuries</vt:lpstr>
      <vt:lpstr>Practice Questions</vt:lpstr>
      <vt:lpstr>More Practice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Face, Neck and Eye Trauma</dc:title>
  <cp:lastModifiedBy>Rogers, Sydney</cp:lastModifiedBy>
  <cp:revision>1</cp:revision>
  <dcterms:modified xsi:type="dcterms:W3CDTF">2023-08-13T00:44:57Z</dcterms:modified>
</cp:coreProperties>
</file>