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049062-069A-4EB1-AA86-434FFA617169}">
  <a:tblStyle styleId="{84049062-069A-4EB1-AA86-434FFA6171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35e3dc58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35e3dc58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35e3dc58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35e3dc58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35e3dc58a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735e3dc58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35e3dc58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35e3dc58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35e3dc58a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35e3dc58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9fe7bb5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9fe7bb5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9fe7bb53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79fe7bb53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9fe7bb5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9fe7bb5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9fe7bb53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9fe7bb53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9fe7bb53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79fe7bb53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9fe7bb5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9fe7bb5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35e3dc58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735e3dc58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9fe7bb53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9fe7bb53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9fe7bb5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9fe7bb5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35e3dc58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35e3dc58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35e3dc58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735e3dc58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35e3dc58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35e3dc58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9fe7bb53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9fe7bb53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fe7bb5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fe7bb5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35e3dc58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35e3dc58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35e3dc58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35e3dc58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WcOPy2WQYdZyCbMl7oluOnYXEUl2K1nd/view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Cold-Related Emergencies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25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50" y="2207325"/>
            <a:ext cx="2146034" cy="286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800" y="2656925"/>
            <a:ext cx="1687649" cy="250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952" y="152400"/>
            <a:ext cx="1117862" cy="24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7850" y="-224176"/>
            <a:ext cx="2225399" cy="29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818" y="-351375"/>
            <a:ext cx="1948831" cy="259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and Secondary Hypothermia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Immersion Hypothermia: occurs when body is submerged in water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Takes more than 30 minutes to become hypothermic after falling into water while wearing winter clothing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Muscle function lost after 10-15 minutes → drowning without a flotation device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Non-immersion Hypothermia: occurs more slowly but may be accelerated by wind, rain, or snow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Does not involve </a:t>
            </a:r>
            <a:r>
              <a:rPr lang="en"/>
              <a:t>immersion</a:t>
            </a:r>
            <a:r>
              <a:rPr lang="en"/>
              <a:t> in water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Secondary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Systematic disorders and is frequently associated with traumatized or critically ill patients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Hypothermia is considered a secondary concern, can still be severe or life threatening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Afterdrop and Windburn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225225"/>
            <a:ext cx="4762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Afterdrop: continued drop in core body temperature after removal from exposure to cold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Occurs for a limited time even after warming measured initiated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Caused by return of cold blood from </a:t>
            </a:r>
            <a:r>
              <a:rPr lang="en"/>
              <a:t>extremities</a:t>
            </a:r>
            <a:r>
              <a:rPr lang="en"/>
              <a:t> to the heart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Severe cases can result in shock and cardiac arrest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Windburn: irritation of skin that resembles superficial sunburn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Not a cold injury but can compound cold-related injuries, especially frostbite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Can be prevented by covering skin or appling greasy sunscreen</a:t>
            </a:r>
            <a:endParaRPr/>
          </a:p>
        </p:txBody>
      </p:sp>
      <p:pic>
        <p:nvPicPr>
          <p:cNvPr descr="Snow Bowl - Facilities - Middlebury College"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475" y="1601975"/>
            <a:ext cx="3900749" cy="26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Care</a:t>
            </a:r>
            <a:endParaRPr/>
          </a:p>
        </p:txBody>
      </p:sp>
      <p:pic>
        <p:nvPicPr>
          <p:cNvPr id="135" name="Google Shape;135;p24" title="httpsvgroupmecom8471644420220204T223225Z2d3ca3f21280x720r90mp4_.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25" y="128525"/>
            <a:ext cx="3301525" cy="4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On-Scene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 not become a victim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Dress properly (adequate layering, nutrition and hydration, stay dry, avoid restrictive clothing and boots, change socks…)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 not offer your jacket or layers to a patient, this will </a:t>
            </a:r>
            <a:r>
              <a:rPr lang="en"/>
              <a:t>jeopardize</a:t>
            </a:r>
            <a:r>
              <a:rPr lang="en"/>
              <a:t> you both, fast transport is the best option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Blanket as first </a:t>
            </a:r>
            <a:r>
              <a:rPr lang="en"/>
              <a:t>method</a:t>
            </a:r>
            <a:r>
              <a:rPr lang="en"/>
              <a:t> of warming while still on the hill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Scene </a:t>
            </a:r>
            <a:r>
              <a:rPr lang="en"/>
              <a:t>safety</a:t>
            </a:r>
            <a:r>
              <a:rPr lang="en"/>
              <a:t>, ABCDs, take vitals (can be difficult to detect in cold patient), often other injury that caused them to be stuck in cold, perform secondary assessment to address injuries (DCAP-BTLS), in physical evaluation look for signs of cold injury, SAMPLE history, radio call and fast transport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Frostnip and Frostbite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25225"/>
            <a:ext cx="5446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Frostnip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Easily treated by seeking shelter and warming affected area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Frostbite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Rapid warming (this will be very painful and should be made clear to the patient)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Warming should start as soon as possible after discovery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Do not warm if there is risk of tissue re-freezing (this will cause gangrene)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Remove constrictive clothes and jewelry, place affected body part in center of warm water (102-104ºF) for 20-30 minutes </a:t>
            </a:r>
            <a:r>
              <a:rPr lang="en"/>
              <a:t>trying</a:t>
            </a:r>
            <a:r>
              <a:rPr lang="en"/>
              <a:t> to keep constant water temp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Do not rub tissue to dry, apply aloe vera and dressing, elevate to level of heart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In coming days/weeks extent of damage will be made evident, tissue may </a:t>
            </a:r>
            <a:r>
              <a:rPr lang="en"/>
              <a:t>self</a:t>
            </a:r>
            <a:r>
              <a:rPr lang="en"/>
              <a:t>-amputate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150" y="1056488"/>
            <a:ext cx="2768605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Stress and Hypothermia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Prevent further heat loss, get patient inside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Use insulating pads below patient and blanket on top, leaving space for airway </a:t>
            </a:r>
            <a:r>
              <a:rPr lang="en"/>
              <a:t>management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Passive warming: insulating layers, body shivering, retaining body’s own heat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Active warming: </a:t>
            </a:r>
            <a:r>
              <a:rPr lang="en"/>
              <a:t>hot packs</a:t>
            </a:r>
            <a:r>
              <a:rPr lang="en"/>
              <a:t> to superficial arterial sites, heated blanket, warm drinks, high energy foods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vector illustration of a hypothermia wrap and first aid Stock Vector Image  &amp; Art - Alamy"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4761"/>
            <a:ext cx="4315050" cy="3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Mild-Severe Hypothermia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For severe-moderate hypothermia: transport to higher level of care, if not showing signs of life, begin treatment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May appear lifeless but still have faint and slow heartbeat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Not dead until warm and dead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Check pulse and breathing for up to one minute (not 15-30 sec)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CPR should be conferred with medical advisor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Do not perform compressions on anyone with any signs of life (can cause v-fib), is frozen (ice in airways), or chest wall so stiff that is is impossible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AED can be beneficial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If adequately warmed and metal status returns no transport necessary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If patient doesn’t respond to warming or has severe frostbite should be transported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Monitor vitals, check skin under heat sources (for burns) and distal circulation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Avalanche Burial Victim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225225"/>
            <a:ext cx="4444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Asphyxiation is major cause of death during </a:t>
            </a:r>
            <a:r>
              <a:rPr lang="en"/>
              <a:t>avalanche</a:t>
            </a:r>
            <a:r>
              <a:rPr lang="en"/>
              <a:t> burial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Patients who are extricated within 15 minutes have 90% chance of </a:t>
            </a:r>
            <a:r>
              <a:rPr lang="en"/>
              <a:t>surviving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Open airway, control bleeding, provide O</a:t>
            </a:r>
            <a:r>
              <a:rPr baseline="-25000" lang="en"/>
              <a:t>2</a:t>
            </a:r>
            <a:r>
              <a:rPr lang="en"/>
              <a:t>, check pulse and respirations for 1 minute (may have severe hypothermia)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Hypothermia will depend on duration of burial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Avalanche cause of death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Asphyxiation: at least 75%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Trauma: up to 25%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Hypothermia: very rarely</a:t>
            </a:r>
            <a:endParaRPr/>
          </a:p>
        </p:txBody>
      </p:sp>
      <p:pic>
        <p:nvPicPr>
          <p:cNvPr descr="First aid after an avalanche burial - PIEPS Blog"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100" y="1151650"/>
            <a:ext cx="4260300" cy="28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25225"/>
            <a:ext cx="8520600" cy="3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Understand the wind chill index and how it applies to temperature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List the signs and symptoms of frostnip and frostbite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Explain the two types of hypothermia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Define afterdrop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Describe the assessment of a patient with cold injuries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Describe the four categories of cold exposure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Demonstrate the management of a patient with cold injuries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Describe and demonstrate the emergency care of an avalanche victim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7877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Afterdrop is defined as: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2571750"/>
            <a:ext cx="8520600" cy="15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Onset of pain during rewarming of an extremity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Continued lowering of core temperature even after rewarming has begun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Drooling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All of the above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83275"/>
            <a:ext cx="8520600" cy="127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patient is drowsy, with a decreased LOR, and is not shivering. What category of cold exposure are they?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11700" y="2571750"/>
            <a:ext cx="8520600" cy="1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Mild hypothermia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Cold stressed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Severe hypothermia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Moderate hypothermia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Thermoregulation: the process of maintaining normal body temperature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Controlled by the hypothalamus (located above the brainstem)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Initial response to cold: constrict peripheral blood vessels, surface temp of skin gets colder, sweat production stops, body hair stands on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shivering to generate heat (involuntary)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Repeated muscle contraction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Stops when core temp drops significantly or serious injury or drugs prevent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Body loses heat through conduction, convection, evaporation, and radiation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Wind chill: apparent </a:t>
            </a:r>
            <a:r>
              <a:rPr lang="en"/>
              <a:t>temperature</a:t>
            </a:r>
            <a:r>
              <a:rPr lang="en"/>
              <a:t> felt to exposed skin (function of air temp and wind speed)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313" y="174013"/>
            <a:ext cx="7313376" cy="47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Frostnip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52700" y="1225213"/>
            <a:ext cx="3530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Frostnip: relatively minor, local cold injury that results from local vasoconstriction of blood vessels in response to cold (superficial)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Doesn’t </a:t>
            </a:r>
            <a:r>
              <a:rPr lang="en"/>
              <a:t>involve</a:t>
            </a:r>
            <a:r>
              <a:rPr lang="en"/>
              <a:t> permanent </a:t>
            </a:r>
            <a:r>
              <a:rPr lang="en"/>
              <a:t>damage</a:t>
            </a:r>
            <a:r>
              <a:rPr lang="en"/>
              <a:t> to tissue, first or top layer of skin, no permanent damage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Most often on ears, nose, fingers/toes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Can cause itching, red patches, swelling, and blistering (will clear up in 1-3 weeks)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e Symptoms and Stages of Frostbite - ShoenSafety LLC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925" y="47700"/>
            <a:ext cx="30765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912" y="1455074"/>
            <a:ext cx="2609061" cy="347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Frostbite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Frostbite: actual freezing of body tissue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Same parts of body are most susceptible in addition to cheeks and male genitalia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Usually involves superficial tissue but can include deep tissue and bones in severe cases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Water in cells freezes or loss of blood supply after capillaries are damaged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Partial thickness: affects upper layers of skin, minor damage to the tissues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Full thickness: affects all layers of skin plus muscle or bone, severe damage to tissues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Severity determined by extent and duration of tissue freezing, not absolute temperature</a:t>
            </a:r>
            <a:endParaRPr/>
          </a:p>
        </p:txBody>
      </p:sp>
      <p:pic>
        <p:nvPicPr>
          <p:cNvPr descr="Frostbite: Stages, Symptoms, Pictures, Treatment &amp; Recovery Time"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925" y="420875"/>
            <a:ext cx="3521050" cy="4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9"/>
          <p:cNvGraphicFramePr/>
          <p:nvPr/>
        </p:nvGraphicFramePr>
        <p:xfrm>
          <a:off x="366850" y="16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{84049062-069A-4EB1-AA86-434FFA617169}</a:tableStyleId>
              </a:tblPr>
              <a:tblGrid>
                <a:gridCol w="4205150"/>
                <a:gridCol w="4205150"/>
              </a:tblGrid>
              <a:tr h="91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Severity of Tissue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Signs and Symptoms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Superficial (frostnip)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Cool, pale, painful skin, remains intact and pliable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Partial Thickness (frostbite)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 is white/gray colored patches, not painful, tissue may indent if pressed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Full Thickness (frostbite)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 is cold, feels hard or woody, tissue is white or gray and will not rebound when pressed, numb, no pulse detected in area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Hypothermia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Hypothermia: an abnormally low body temperature (below 95ºF)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Occurs when heat loss exceeds metabolic heat production and heat conservation (can happen above freezing temps, especially if in flowing cold water or wind)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Mild: metabolism initially increases and shivering as way to warm body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Moderate to severe: body systems slow, causing clumsiness, </a:t>
            </a:r>
            <a:r>
              <a:rPr lang="en"/>
              <a:t>stumbling</a:t>
            </a:r>
            <a:r>
              <a:rPr lang="en"/>
              <a:t>, mental confusion, removal of clothing, and unresponsiveness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1"/>
          <p:cNvGraphicFramePr/>
          <p:nvPr/>
        </p:nvGraphicFramePr>
        <p:xfrm>
          <a:off x="848950" y="25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{84049062-069A-4EB1-AA86-434FFA617169}</a:tableStyleId>
              </a:tblPr>
              <a:tblGrid>
                <a:gridCol w="2482025"/>
                <a:gridCol w="2482025"/>
                <a:gridCol w="2482025"/>
              </a:tblGrid>
              <a:tr h="8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Severity of Cold Exposure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 Presentation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Core Body Temperature</a:t>
                      </a:r>
                      <a:endParaRPr b="1"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Cold stressed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Alert, starting to shiver, can help </a:t>
                      </a: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themselves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95-97ºF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Mild Hypothermia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 but may be confused, shivering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90-95ºF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Moderate Hypothermia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Drowsy, decreased LOR, not shivering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82-90ºF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Severe</a:t>
                      </a: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Hypothermia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Unresponsive, may not be breathing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&lt;82ºF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