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Oswald" pitchFamily="2" charset="77"/>
      <p:regular r:id="rId19"/>
      <p:bold r:id="rId20"/>
    </p:embeddedFont>
    <p:embeddedFont>
      <p:font typeface="Source Code Pro" panose="020B0509030403020204" pitchFamily="49"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17" d="100"/>
          <a:sy n="117" d="100"/>
        </p:scale>
        <p:origin x="184" y="4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84063e8344_0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84063e8344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Tension pneumothorax caused by pneumothorax in which air cannot escape and continues to collect in pleural space, putting pressure on the lung and the rest of the chest cavity</a:t>
            </a:r>
            <a:endParaRPr/>
          </a:p>
          <a:p>
            <a:pPr marL="457200" lvl="0" indent="-298450" algn="l" rtl="0">
              <a:spcBef>
                <a:spcPts val="0"/>
              </a:spcBef>
              <a:spcAft>
                <a:spcPts val="0"/>
              </a:spcAft>
              <a:buSzPts val="1100"/>
              <a:buChar char="●"/>
            </a:pPr>
            <a:r>
              <a:rPr lang="en"/>
              <a:t>If left untreated, pressure will continue to build causing severe respiratory distress and damage to other organs (can cause other lung to collapse which is rapidly fatal)</a:t>
            </a:r>
            <a:endParaRPr/>
          </a:p>
          <a:p>
            <a:pPr marL="457200" lvl="0" indent="-298450" algn="l" rtl="0">
              <a:spcBef>
                <a:spcPts val="0"/>
              </a:spcBef>
              <a:spcAft>
                <a:spcPts val="0"/>
              </a:spcAft>
              <a:buSzPts val="1100"/>
              <a:buChar char="●"/>
            </a:pPr>
            <a:r>
              <a:rPr lang="en"/>
              <a:t>Addition of positive pressure from rescue breathing can cause or worsen a tension pneumothorax</a:t>
            </a:r>
            <a:endParaRPr/>
          </a:p>
          <a:p>
            <a:pPr marL="457200" lvl="0" indent="-298450" algn="l" rtl="0">
              <a:spcBef>
                <a:spcPts val="0"/>
              </a:spcBef>
              <a:spcAft>
                <a:spcPts val="0"/>
              </a:spcAft>
              <a:buSzPts val="1100"/>
              <a:buChar char="●"/>
            </a:pPr>
            <a:r>
              <a:rPr lang="en"/>
              <a:t>Tension pneumothorax can develop minutes to hours after initial injury and worsen rapidly</a:t>
            </a:r>
            <a:endParaRPr/>
          </a:p>
          <a:p>
            <a:pPr marL="457200" lvl="0" indent="-298450" algn="l" rtl="0">
              <a:spcBef>
                <a:spcPts val="0"/>
              </a:spcBef>
              <a:spcAft>
                <a:spcPts val="0"/>
              </a:spcAft>
              <a:buSzPts val="1100"/>
              <a:buChar char="●"/>
            </a:pPr>
            <a:r>
              <a:rPr lang="en"/>
              <a:t>Hemothorax - similar traumatic causes, pleural space can hold 3-4 liters of blood so can lead to hypovolemic shock</a:t>
            </a:r>
            <a:endParaRPr/>
          </a:p>
          <a:p>
            <a:pPr marL="457200" lvl="0" indent="-298450" algn="l" rtl="0">
              <a:spcBef>
                <a:spcPts val="0"/>
              </a:spcBef>
              <a:spcAft>
                <a:spcPts val="0"/>
              </a:spcAft>
              <a:buSzPts val="1100"/>
              <a:buChar char="●"/>
            </a:pPr>
            <a:r>
              <a:rPr lang="en"/>
              <a:t>Hemopneumothorax - blood and air leaking into pleural space simulatenously</a:t>
            </a:r>
            <a:endParaRPr/>
          </a:p>
          <a:p>
            <a:pPr marL="457200" lvl="0" indent="-298450" algn="l" rtl="0">
              <a:spcBef>
                <a:spcPts val="0"/>
              </a:spcBef>
              <a:spcAft>
                <a:spcPts val="0"/>
              </a:spcAft>
              <a:buSzPts val="1100"/>
              <a:buChar char="●"/>
            </a:pPr>
            <a:r>
              <a:rPr lang="en"/>
              <a:t>Subcutaneous Emphysema - Air escapes the pleural space but gets trapped under the skin - rice krispie crackling to the touch around neck, shoulders, chest or back (air rises)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84063e8344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84063e8344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Blunt or penetrating chest trauma can cause internal bleeding into the pericardial sac from a hole in the heart’s muscular wall or the great vessels (causes pericardial tamponade)</a:t>
            </a:r>
            <a:endParaRPr/>
          </a:p>
          <a:p>
            <a:pPr marL="457200" lvl="0" indent="-298450" algn="l" rtl="0">
              <a:spcBef>
                <a:spcPts val="0"/>
              </a:spcBef>
              <a:spcAft>
                <a:spcPts val="0"/>
              </a:spcAft>
              <a:buSzPts val="1100"/>
              <a:buChar char="●"/>
            </a:pPr>
            <a:r>
              <a:rPr lang="en"/>
              <a:t>Left ventricular wall = thicker than the right = causes right ventricle compresses first; prevents the walls of the heart’s ride side from expanding = impairs venous return of blood; blood backs up into the jugular veins causing them to bulge; less blood being pumped to the lungs for oxygenation, so cardiogenic shock and death occur rapidly</a:t>
            </a:r>
            <a:endParaRPr/>
          </a:p>
          <a:p>
            <a:pPr marL="457200" lvl="0" indent="-298450" algn="l" rtl="0">
              <a:spcBef>
                <a:spcPts val="0"/>
              </a:spcBef>
              <a:spcAft>
                <a:spcPts val="0"/>
              </a:spcAft>
              <a:buSzPts val="1100"/>
              <a:buChar char="●"/>
            </a:pPr>
            <a:r>
              <a:rPr lang="en"/>
              <a:t>Pulse pressure: difference between the systolic and diastolic blood pressure readings</a:t>
            </a:r>
            <a:endParaRPr/>
          </a:p>
          <a:p>
            <a:pPr marL="457200" lvl="0" indent="-298450" algn="l" rtl="0">
              <a:spcBef>
                <a:spcPts val="0"/>
              </a:spcBef>
              <a:spcAft>
                <a:spcPts val="0"/>
              </a:spcAft>
              <a:buSzPts val="1100"/>
              <a:buChar char="●"/>
            </a:pPr>
            <a:r>
              <a:rPr lang="en"/>
              <a:t>Pulsus paradoxus: decrease in systolic blood pressure of 10 mm Hg or more during inspiration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84063e8344_0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84063e8344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Commotio cordis most commonly occurs following a direct blow to the chest that interrupts the heart’s electrical activity causing ventricular tachycardia or fibrillation and most often affects young, healthy individuals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Traumatic asphyxia typically caused by entrapment under a heavy object but may also be caused by massive thoracic cage fractures that render the chest wall unable to expand. In the case of avalanches, snow can also be packed into the airway, leading to the inability to exchange gas and thus inability to breathe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84063e8344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84063e8344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Some environmental factors such as high altitude can complicate a chest injury and you should definitely be considering these when going into treatment and patient care.</a:t>
            </a:r>
            <a:endParaRPr/>
          </a:p>
          <a:p>
            <a:pPr marL="457200" lvl="0" indent="-298450" algn="l" rtl="0">
              <a:spcBef>
                <a:spcPts val="0"/>
              </a:spcBef>
              <a:spcAft>
                <a:spcPts val="0"/>
              </a:spcAft>
              <a:buSzPts val="1100"/>
              <a:buChar char="●"/>
            </a:pPr>
            <a:r>
              <a:rPr lang="en"/>
              <a:t>Secondary assessment questions = does the person appear anxious? Is the patient pale or cyanotic? Do their eyes appear bloodshot or are bulging? Are the neck veins distended? Is the trachea deviated to one side? Is there hemoptysis?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84063e8344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84063e8344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Load-and-go situation: correct any life-threatening conditions, provide O2, immobilize spine if necessary, and rapidly evacuate the patient to a definitive-care facility</a:t>
            </a:r>
            <a:endParaRPr/>
          </a:p>
          <a:p>
            <a:pPr marL="457200" lvl="0" indent="-298450" algn="l" rtl="0">
              <a:spcBef>
                <a:spcPts val="0"/>
              </a:spcBef>
              <a:spcAft>
                <a:spcPts val="0"/>
              </a:spcAft>
              <a:buSzPts val="1100"/>
              <a:buChar char="●"/>
            </a:pPr>
            <a:r>
              <a:rPr lang="en"/>
              <a:t>To provide O2, use a nonrebreather mask; if necessary a BVM can be used </a:t>
            </a:r>
            <a:endParaRPr/>
          </a:p>
          <a:p>
            <a:pPr marL="457200" lvl="0" indent="-298450" algn="l" rtl="0">
              <a:spcBef>
                <a:spcPts val="0"/>
              </a:spcBef>
              <a:spcAft>
                <a:spcPts val="0"/>
              </a:spcAft>
              <a:buSzPts val="1100"/>
              <a:buChar char="●"/>
            </a:pPr>
            <a:r>
              <a:rPr lang="en"/>
              <a:t>If patient condition worsens while bagging, think of a tension pneumothorax</a:t>
            </a:r>
            <a:endParaRPr/>
          </a:p>
          <a:p>
            <a:pPr marL="457200" lvl="0" indent="-298450" algn="l" rtl="0">
              <a:spcBef>
                <a:spcPts val="0"/>
              </a:spcBef>
              <a:spcAft>
                <a:spcPts val="0"/>
              </a:spcAft>
              <a:buSzPts val="1100"/>
              <a:buChar char="●"/>
            </a:pPr>
            <a:r>
              <a:rPr lang="en"/>
              <a:t>Always monitor patient, look for worsening conditions, and get them to higher-levels of care, careful consideration of patient positioning for transport, look for shock and treat as necessary</a:t>
            </a:r>
            <a:endParaRPr/>
          </a:p>
          <a:p>
            <a:pPr marL="457200" lvl="0" indent="-298450" algn="l" rtl="0">
              <a:spcBef>
                <a:spcPts val="0"/>
              </a:spcBef>
              <a:spcAft>
                <a:spcPts val="0"/>
              </a:spcAft>
              <a:buSzPts val="1100"/>
              <a:buChar char="●"/>
            </a:pPr>
            <a:r>
              <a:rPr lang="en"/>
              <a:t>Consider air medical transport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84063e8344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84063e8344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Correct answer is 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84063e8344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4063e8344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Correct answer is B</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84063e8344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84063e8344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84063e8344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84063e8344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84063e8344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84063e8344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84063e8344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84063e834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84063e8344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84063e8344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84063e834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84063e834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Contusions of the chest walls are often accompanied by more serious trauma due to blunt force to the chest or rapid deceleration (hitting a tree)</a:t>
            </a:r>
            <a:endParaRPr/>
          </a:p>
          <a:p>
            <a:pPr marL="457200" lvl="0" indent="-298450" algn="l" rtl="0">
              <a:spcBef>
                <a:spcPts val="0"/>
              </a:spcBef>
              <a:spcAft>
                <a:spcPts val="0"/>
              </a:spcAft>
              <a:buSzPts val="1100"/>
              <a:buChar char="●"/>
            </a:pPr>
            <a:r>
              <a:rPr lang="en"/>
              <a:t>Pulmonary contusions are bruises of the lung tissue and cause alveoli to fill with fluid and blood often caused by rib fractures (gas exchange compromised, can cause hypoxia)</a:t>
            </a:r>
            <a:endParaRPr/>
          </a:p>
          <a:p>
            <a:pPr marL="457200" lvl="0" indent="-298450" algn="l" rtl="0">
              <a:spcBef>
                <a:spcPts val="0"/>
              </a:spcBef>
              <a:spcAft>
                <a:spcPts val="0"/>
              </a:spcAft>
              <a:buSzPts val="1100"/>
              <a:buChar char="●"/>
            </a:pPr>
            <a:r>
              <a:rPr lang="en"/>
              <a:t>Myocardial contusion - bruise to the heart muscle, can cause arrhythmia, or even cardiogenic shock if cardiac output insufficient</a:t>
            </a:r>
            <a:endParaRPr/>
          </a:p>
          <a:p>
            <a:pPr marL="457200" lvl="0" indent="-298450" algn="l" rtl="0">
              <a:spcBef>
                <a:spcPts val="0"/>
              </a:spcBef>
              <a:spcAft>
                <a:spcPts val="0"/>
              </a:spcAft>
              <a:buSzPts val="1100"/>
              <a:buChar char="●"/>
            </a:pPr>
            <a:r>
              <a:rPr lang="en"/>
              <a:t>Fractures normally from impact or crushing injuries - chest can withstand high amounts of energy - clavicle and rib are the most common</a:t>
            </a:r>
            <a:endParaRPr/>
          </a:p>
          <a:p>
            <a:pPr marL="457200" lvl="0" indent="-298450" algn="l" rtl="0">
              <a:spcBef>
                <a:spcPts val="0"/>
              </a:spcBef>
              <a:spcAft>
                <a:spcPts val="0"/>
              </a:spcAft>
              <a:buSzPts val="1100"/>
              <a:buChar char="●"/>
            </a:pPr>
            <a:r>
              <a:rPr lang="en"/>
              <a:t>Cartilage along the bottom of the anterior chest cavity can be torn and patient may mimic signs and symptoms of rib fracture (painful and may hinder breathing but relatively minor)</a:t>
            </a:r>
            <a:endParaRPr/>
          </a:p>
          <a:p>
            <a:pPr marL="457200" lvl="0" indent="-298450" algn="l" rtl="0">
              <a:spcBef>
                <a:spcPts val="0"/>
              </a:spcBef>
              <a:spcAft>
                <a:spcPts val="0"/>
              </a:spcAft>
              <a:buSzPts val="1100"/>
              <a:buChar char="●"/>
            </a:pPr>
            <a:r>
              <a:rPr lang="en"/>
              <a:t>Flail chest - two or more fractures to the same rib cause a detached segment that exhibits paradoxical motion when patient is asked to breath in or out</a:t>
            </a:r>
            <a:endParaRPr/>
          </a:p>
          <a:p>
            <a:pPr marL="457200" lvl="0" indent="-298450" algn="l" rtl="0">
              <a:spcBef>
                <a:spcPts val="0"/>
              </a:spcBef>
              <a:spcAft>
                <a:spcPts val="0"/>
              </a:spcAft>
              <a:buSzPts val="1100"/>
              <a:buChar char="●"/>
            </a:pPr>
            <a:r>
              <a:rPr lang="en"/>
              <a:t>Sternum fracture caused by extremely high impact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84063e834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84063e834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Rapid deceleration injuries such as hitting a tree while skiing are common sources of injury and cause some super serious problems that aren’t immediately present.</a:t>
            </a:r>
            <a:endParaRPr/>
          </a:p>
          <a:p>
            <a:pPr marL="457200" lvl="0" indent="-298450" algn="l" rtl="0">
              <a:spcBef>
                <a:spcPts val="0"/>
              </a:spcBef>
              <a:spcAft>
                <a:spcPts val="0"/>
              </a:spcAft>
              <a:buSzPts val="1100"/>
              <a:buChar char="●"/>
            </a:pPr>
            <a:r>
              <a:rPr lang="en"/>
              <a:t>The aorta is attached to tissue near the heart</a:t>
            </a:r>
            <a:endParaRPr/>
          </a:p>
          <a:p>
            <a:pPr marL="457200" lvl="0" indent="-298450" algn="l" rtl="0">
              <a:spcBef>
                <a:spcPts val="0"/>
              </a:spcBef>
              <a:spcAft>
                <a:spcPts val="0"/>
              </a:spcAft>
              <a:buSzPts val="1100"/>
              <a:buChar char="●"/>
            </a:pPr>
            <a:r>
              <a:rPr lang="en"/>
              <a:t>When the body slows/stops rapidly and the chest hits a fixed object, the structures within the chest remain in motion for a short period. The inertia and sudden stop inflict a tremendous shearing force on the internal organs and on the tissues holding them in place.</a:t>
            </a:r>
            <a:endParaRPr/>
          </a:p>
          <a:p>
            <a:pPr marL="457200" lvl="0" indent="-298450" algn="l" rtl="0">
              <a:spcBef>
                <a:spcPts val="0"/>
              </a:spcBef>
              <a:spcAft>
                <a:spcPts val="0"/>
              </a:spcAft>
              <a:buSzPts val="1100"/>
              <a:buChar char="●"/>
            </a:pPr>
            <a:r>
              <a:rPr lang="en"/>
              <a:t>The upper aorta is especially vulnerable to deceleration injuries </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Aortic rupture: development of a leak in the largest blood vessel in the body; results in massive bleeding that is usually fatal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resulting rupture/tear usually is followed by rapid internal hemorrhage, hypovolemic shock, and then death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Aneurysm: ballooning of the less dense outer layer of the wall of the aorta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Aortic dissection: condition where blood leaks out between the layers of the wall of the aorta</a:t>
            </a:r>
            <a:endParaRPr>
              <a:solidFill>
                <a:schemeClr val="dk1"/>
              </a:solidFill>
            </a:endParaRPr>
          </a:p>
          <a:p>
            <a:pPr marL="457200" lvl="0" indent="-298450" algn="l" rtl="0">
              <a:spcBef>
                <a:spcPts val="0"/>
              </a:spcBef>
              <a:spcAft>
                <a:spcPts val="0"/>
              </a:spcAft>
              <a:buSzPts val="1100"/>
              <a:buChar char="●"/>
            </a:pPr>
            <a:r>
              <a:rPr lang="en">
                <a:solidFill>
                  <a:schemeClr val="dk1"/>
                </a:solidFill>
              </a:rPr>
              <a:t>Aortic dissection, if left untreated, can eventually cause the vessel to rupture, causing the same massive</a:t>
            </a:r>
            <a:r>
              <a:rPr lang="en"/>
              <a:t> and rapid internal bleeding to death</a:t>
            </a:r>
            <a:endParaRPr/>
          </a:p>
          <a:p>
            <a:pPr marL="457200" lvl="0" indent="-298450" algn="l" rtl="0">
              <a:spcBef>
                <a:spcPts val="0"/>
              </a:spcBef>
              <a:spcAft>
                <a:spcPts val="0"/>
              </a:spcAft>
              <a:buSzPts val="1100"/>
              <a:buChar char="●"/>
            </a:pPr>
            <a:r>
              <a:rPr lang="en"/>
              <a:t>Patients present with severe acute chest or back pain, or a tearing or stabbing pain that radiates from the chest to the back between the shoulder blades; appear gravely ill; if aorta has ruptured, will exhibit signs of profound shock; if aortic tear is between the large arteries that go to each arm, blood pressure may differ in the 2 arms</a:t>
            </a:r>
            <a:endParaRPr/>
          </a:p>
          <a:p>
            <a:pPr marL="457200" lvl="0" indent="-298450" algn="l" rtl="0">
              <a:spcBef>
                <a:spcPts val="0"/>
              </a:spcBef>
              <a:spcAft>
                <a:spcPts val="0"/>
              </a:spcAft>
              <a:buSzPts val="1100"/>
              <a:buChar char="●"/>
            </a:pPr>
            <a:r>
              <a:rPr lang="en"/>
              <a:t>Rapid transport is an extreme priority and definitely necessary for these injuries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84063e8344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84063e8344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Pneumo means air, thorax means chest (air outside the lung within the pleural cavity)</a:t>
            </a:r>
            <a:endParaRPr/>
          </a:p>
          <a:p>
            <a:pPr marL="457200" lvl="0" indent="-298450" algn="l" rtl="0">
              <a:spcBef>
                <a:spcPts val="0"/>
              </a:spcBef>
              <a:spcAft>
                <a:spcPts val="0"/>
              </a:spcAft>
              <a:buSzPts val="1100"/>
              <a:buChar char="●"/>
            </a:pPr>
            <a:r>
              <a:rPr lang="en"/>
              <a:t>Seal open pneumothorax with occlusive dressing taped on three sides so that air can escape chest cavity but not enter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30800" y="1049500"/>
            <a:ext cx="8282400" cy="1198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Chapter 23: Chest Trauma</a:t>
            </a:r>
            <a:endParaRPr/>
          </a:p>
        </p:txBody>
      </p:sp>
      <p:sp>
        <p:nvSpPr>
          <p:cNvPr id="63" name="Google Shape;63;p13"/>
          <p:cNvSpPr txBox="1">
            <a:spLocks noGrp="1"/>
          </p:cNvSpPr>
          <p:nvPr>
            <p:ph type="subTitle" idx="1"/>
          </p:nvPr>
        </p:nvSpPr>
        <p:spPr>
          <a:xfrm>
            <a:off x="430800" y="3448125"/>
            <a:ext cx="8282400" cy="126060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 dirty="0"/>
              <a:t>By Anna Weisel and </a:t>
            </a:r>
            <a:r>
              <a:rPr lang="en-US" dirty="0"/>
              <a:t>Emma McMahan</a:t>
            </a:r>
            <a:endParaRPr dirty="0"/>
          </a:p>
          <a:p>
            <a:pPr marL="0" lvl="0" indent="0" algn="ctr" rtl="0">
              <a:spcBef>
                <a:spcPts val="0"/>
              </a:spcBef>
              <a:spcAft>
                <a:spcPts val="0"/>
              </a:spcAft>
              <a:buNone/>
            </a:pPr>
            <a:endParaRPr sz="2000" dirty="0"/>
          </a:p>
          <a:p>
            <a:pPr marL="0" lvl="0" indent="0" algn="ctr" rtl="0">
              <a:spcBef>
                <a:spcPts val="0"/>
              </a:spcBef>
              <a:spcAft>
                <a:spcPts val="0"/>
              </a:spcAft>
              <a:buNone/>
            </a:pPr>
            <a:r>
              <a:rPr lang="en" sz="2000" dirty="0" err="1"/>
              <a:t>Woohoooo</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Pneumothorax Continued</a:t>
            </a:r>
            <a:endParaRPr/>
          </a:p>
        </p:txBody>
      </p:sp>
      <p:sp>
        <p:nvSpPr>
          <p:cNvPr id="136" name="Google Shape;136;p22"/>
          <p:cNvSpPr txBox="1">
            <a:spLocks noGrp="1"/>
          </p:cNvSpPr>
          <p:nvPr>
            <p:ph type="body" idx="1"/>
          </p:nvPr>
        </p:nvSpPr>
        <p:spPr>
          <a:xfrm>
            <a:off x="311700" y="1468825"/>
            <a:ext cx="8520600" cy="34773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a:t>Tension pneumothorax</a:t>
            </a:r>
            <a:endParaRPr/>
          </a:p>
          <a:p>
            <a:pPr marL="914400" lvl="1" indent="-304165" algn="l" rtl="0">
              <a:spcBef>
                <a:spcPts val="0"/>
              </a:spcBef>
              <a:spcAft>
                <a:spcPts val="0"/>
              </a:spcAft>
              <a:buSzPct val="100000"/>
              <a:buChar char="○"/>
            </a:pPr>
            <a:r>
              <a:rPr lang="en"/>
              <a:t>Pressurized air within the chest cavity causes the lung to collapse or partially collapse</a:t>
            </a:r>
            <a:endParaRPr/>
          </a:p>
          <a:p>
            <a:pPr marL="914400" lvl="1" indent="-304165" algn="l" rtl="0">
              <a:spcBef>
                <a:spcPts val="0"/>
              </a:spcBef>
              <a:spcAft>
                <a:spcPts val="0"/>
              </a:spcAft>
              <a:buSzPct val="100000"/>
              <a:buChar char="○"/>
            </a:pPr>
            <a:r>
              <a:rPr lang="en"/>
              <a:t>Air cannot escape the chest cavity</a:t>
            </a:r>
            <a:endParaRPr/>
          </a:p>
          <a:p>
            <a:pPr marL="914400" lvl="1" indent="-304165" algn="l" rtl="0">
              <a:spcBef>
                <a:spcPts val="0"/>
              </a:spcBef>
              <a:spcAft>
                <a:spcPts val="0"/>
              </a:spcAft>
              <a:buSzPct val="100000"/>
              <a:buChar char="○"/>
            </a:pPr>
            <a:r>
              <a:rPr lang="en"/>
              <a:t>Can be caused by fractured rib puncturing lung tissue in a closed pneumothorax</a:t>
            </a:r>
            <a:endParaRPr/>
          </a:p>
          <a:p>
            <a:pPr marL="914400" lvl="1" indent="-304165" algn="l" rtl="0">
              <a:spcBef>
                <a:spcPts val="0"/>
              </a:spcBef>
              <a:spcAft>
                <a:spcPts val="0"/>
              </a:spcAft>
              <a:buSzPct val="100000"/>
              <a:buChar char="○"/>
            </a:pPr>
            <a:r>
              <a:rPr lang="en"/>
              <a:t>DO NOT USE BVM</a:t>
            </a:r>
            <a:endParaRPr/>
          </a:p>
          <a:p>
            <a:pPr marL="457200" lvl="0" indent="-325755" algn="l" rtl="0">
              <a:spcBef>
                <a:spcPts val="0"/>
              </a:spcBef>
              <a:spcAft>
                <a:spcPts val="0"/>
              </a:spcAft>
              <a:buSzPct val="100000"/>
              <a:buChar char="●"/>
            </a:pPr>
            <a:r>
              <a:rPr lang="en"/>
              <a:t>Hemothorax</a:t>
            </a:r>
            <a:endParaRPr/>
          </a:p>
          <a:p>
            <a:pPr marL="914400" lvl="1" indent="-304165" algn="l" rtl="0">
              <a:spcBef>
                <a:spcPts val="0"/>
              </a:spcBef>
              <a:spcAft>
                <a:spcPts val="0"/>
              </a:spcAft>
              <a:buSzPct val="100000"/>
              <a:buChar char="○"/>
            </a:pPr>
            <a:r>
              <a:rPr lang="en"/>
              <a:t>Blood collects in the pleural cavity due to disruption of blood vessels in the chest</a:t>
            </a:r>
            <a:endParaRPr/>
          </a:p>
          <a:p>
            <a:pPr marL="457200" lvl="0" indent="-325755" algn="l" rtl="0">
              <a:spcBef>
                <a:spcPts val="0"/>
              </a:spcBef>
              <a:spcAft>
                <a:spcPts val="0"/>
              </a:spcAft>
              <a:buSzPct val="100000"/>
              <a:buChar char="●"/>
            </a:pPr>
            <a:r>
              <a:rPr lang="en"/>
              <a:t>Signs and symptoms</a:t>
            </a:r>
            <a:endParaRPr/>
          </a:p>
          <a:p>
            <a:pPr marL="914400" lvl="1" indent="-304165" algn="l" rtl="0">
              <a:spcBef>
                <a:spcPts val="0"/>
              </a:spcBef>
              <a:spcAft>
                <a:spcPts val="0"/>
              </a:spcAft>
              <a:buSzPct val="100000"/>
              <a:buChar char="○"/>
            </a:pPr>
            <a:r>
              <a:rPr lang="en"/>
              <a:t>Distended neck veins (JVD jugular venous distention)</a:t>
            </a:r>
            <a:endParaRPr/>
          </a:p>
          <a:p>
            <a:pPr marL="914400" lvl="1" indent="-304165" algn="l" rtl="0">
              <a:spcBef>
                <a:spcPts val="0"/>
              </a:spcBef>
              <a:spcAft>
                <a:spcPts val="0"/>
              </a:spcAft>
              <a:buSzPct val="100000"/>
              <a:buChar char="○"/>
            </a:pPr>
            <a:r>
              <a:rPr lang="en"/>
              <a:t>Tracheal deviation</a:t>
            </a:r>
            <a:endParaRPr/>
          </a:p>
          <a:p>
            <a:pPr marL="914400" lvl="1" indent="-304165" algn="l" rtl="0">
              <a:spcBef>
                <a:spcPts val="0"/>
              </a:spcBef>
              <a:spcAft>
                <a:spcPts val="0"/>
              </a:spcAft>
              <a:buSzPct val="100000"/>
              <a:buChar char="○"/>
            </a:pPr>
            <a:r>
              <a:rPr lang="en"/>
              <a:t>Shortness of breath</a:t>
            </a:r>
            <a:endParaRPr/>
          </a:p>
          <a:p>
            <a:pPr marL="914400" lvl="1" indent="-304165" algn="l" rtl="0">
              <a:spcBef>
                <a:spcPts val="0"/>
              </a:spcBef>
              <a:spcAft>
                <a:spcPts val="0"/>
              </a:spcAft>
              <a:buSzPct val="100000"/>
              <a:buChar char="○"/>
            </a:pPr>
            <a:r>
              <a:rPr lang="en"/>
              <a:t>Tachycardia, low blood pressure, cyanosis</a:t>
            </a:r>
            <a:endParaRPr/>
          </a:p>
          <a:p>
            <a:pPr marL="914400" lvl="1" indent="-304165" algn="l" rtl="0">
              <a:spcBef>
                <a:spcPts val="0"/>
              </a:spcBef>
              <a:spcAft>
                <a:spcPts val="0"/>
              </a:spcAft>
              <a:buSzPct val="100000"/>
              <a:buChar char="○"/>
            </a:pPr>
            <a:r>
              <a:rPr lang="en"/>
              <a:t>Subcutaneous emphysema</a:t>
            </a:r>
            <a:endParaRPr/>
          </a:p>
          <a:p>
            <a:pPr marL="914400" lvl="1" indent="-304165" algn="l" rtl="0">
              <a:spcBef>
                <a:spcPts val="0"/>
              </a:spcBef>
              <a:spcAft>
                <a:spcPts val="0"/>
              </a:spcAft>
              <a:buSzPct val="100000"/>
              <a:buChar char="○"/>
            </a:pPr>
            <a:r>
              <a:rPr lang="en"/>
              <a:t>Sharp pain in chest and back</a:t>
            </a:r>
            <a:endParaRPr/>
          </a:p>
        </p:txBody>
      </p:sp>
      <p:pic>
        <p:nvPicPr>
          <p:cNvPr id="137" name="Google Shape;137;p22"/>
          <p:cNvPicPr preferRelativeResize="0"/>
          <p:nvPr/>
        </p:nvPicPr>
        <p:blipFill>
          <a:blip r:embed="rId3">
            <a:alphaModFix/>
          </a:blip>
          <a:stretch>
            <a:fillRect/>
          </a:stretch>
        </p:blipFill>
        <p:spPr>
          <a:xfrm>
            <a:off x="4660950" y="175100"/>
            <a:ext cx="3584975" cy="1543725"/>
          </a:xfrm>
          <a:prstGeom prst="rect">
            <a:avLst/>
          </a:prstGeom>
          <a:noFill/>
          <a:ln>
            <a:noFill/>
          </a:ln>
        </p:spPr>
      </p:pic>
      <p:pic>
        <p:nvPicPr>
          <p:cNvPr id="138" name="Google Shape;138;p22"/>
          <p:cNvPicPr preferRelativeResize="0"/>
          <p:nvPr/>
        </p:nvPicPr>
        <p:blipFill>
          <a:blip r:embed="rId4">
            <a:alphaModFix/>
          </a:blip>
          <a:stretch>
            <a:fillRect/>
          </a:stretch>
        </p:blipFill>
        <p:spPr>
          <a:xfrm>
            <a:off x="6207299" y="3352050"/>
            <a:ext cx="2178100" cy="166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Pericardial Tamponade</a:t>
            </a:r>
            <a:endParaRPr/>
          </a:p>
        </p:txBody>
      </p:sp>
      <p:sp>
        <p:nvSpPr>
          <p:cNvPr id="144" name="Google Shape;144;p23"/>
          <p:cNvSpPr txBox="1">
            <a:spLocks noGrp="1"/>
          </p:cNvSpPr>
          <p:nvPr>
            <p:ph type="body" idx="1"/>
          </p:nvPr>
        </p:nvSpPr>
        <p:spPr>
          <a:xfrm>
            <a:off x="311700" y="1356300"/>
            <a:ext cx="6151500" cy="34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t>Causes</a:t>
            </a:r>
            <a:endParaRPr sz="1150"/>
          </a:p>
          <a:p>
            <a:pPr marL="457200" lvl="0" indent="-301625" algn="l" rtl="0">
              <a:spcBef>
                <a:spcPts val="1200"/>
              </a:spcBef>
              <a:spcAft>
                <a:spcPts val="0"/>
              </a:spcAft>
              <a:buSzPts val="1150"/>
              <a:buChar char="●"/>
            </a:pPr>
            <a:r>
              <a:rPr lang="en" sz="1150"/>
              <a:t>Internal bleeding into the pericardial sac from blunt/penetrating chest trauma</a:t>
            </a:r>
            <a:endParaRPr sz="1150"/>
          </a:p>
          <a:p>
            <a:pPr marL="457200" lvl="0" indent="-301625" algn="l" rtl="0">
              <a:lnSpc>
                <a:spcPct val="100000"/>
              </a:lnSpc>
              <a:spcBef>
                <a:spcPts val="0"/>
              </a:spcBef>
              <a:spcAft>
                <a:spcPts val="0"/>
              </a:spcAft>
              <a:buSzPts val="1150"/>
              <a:buChar char="●"/>
            </a:pPr>
            <a:r>
              <a:rPr lang="en" sz="1150"/>
              <a:t>Rupture of a cardiac blood vessel on the heart’s wall</a:t>
            </a:r>
            <a:endParaRPr sz="1150"/>
          </a:p>
          <a:p>
            <a:pPr marL="457200" lvl="0" indent="-301625" algn="l" rtl="0">
              <a:lnSpc>
                <a:spcPct val="100000"/>
              </a:lnSpc>
              <a:spcBef>
                <a:spcPts val="0"/>
              </a:spcBef>
              <a:spcAft>
                <a:spcPts val="0"/>
              </a:spcAft>
              <a:buSzPts val="1150"/>
              <a:buChar char="●"/>
            </a:pPr>
            <a:r>
              <a:rPr lang="en" sz="1150"/>
              <a:t>Some nontraumatic medical conditions (e.g., bacterial sepsis, viral infections)</a:t>
            </a:r>
            <a:endParaRPr sz="1150"/>
          </a:p>
          <a:p>
            <a:pPr marL="0" lvl="0" indent="0" algn="l" rtl="0">
              <a:lnSpc>
                <a:spcPct val="100000"/>
              </a:lnSpc>
              <a:spcBef>
                <a:spcPts val="0"/>
              </a:spcBef>
              <a:spcAft>
                <a:spcPts val="0"/>
              </a:spcAft>
              <a:buNone/>
            </a:pPr>
            <a:endParaRPr sz="1150"/>
          </a:p>
          <a:p>
            <a:pPr marL="0" lvl="0" indent="0" algn="l" rtl="0">
              <a:lnSpc>
                <a:spcPct val="100000"/>
              </a:lnSpc>
              <a:spcBef>
                <a:spcPts val="0"/>
              </a:spcBef>
              <a:spcAft>
                <a:spcPts val="0"/>
              </a:spcAft>
              <a:buNone/>
            </a:pPr>
            <a:r>
              <a:rPr lang="en" sz="1150"/>
              <a:t>Accumulation of fluid in the sac leads to pressure constricting the heart from filling properly</a:t>
            </a:r>
            <a:endParaRPr sz="1150"/>
          </a:p>
          <a:p>
            <a:pPr marL="0" lvl="0" indent="0" algn="l" rtl="0">
              <a:lnSpc>
                <a:spcPct val="100000"/>
              </a:lnSpc>
              <a:spcBef>
                <a:spcPts val="0"/>
              </a:spcBef>
              <a:spcAft>
                <a:spcPts val="0"/>
              </a:spcAft>
              <a:buNone/>
            </a:pPr>
            <a:endParaRPr sz="1150"/>
          </a:p>
          <a:p>
            <a:pPr marL="0" lvl="0" indent="0" algn="l" rtl="0">
              <a:lnSpc>
                <a:spcPct val="100000"/>
              </a:lnSpc>
              <a:spcBef>
                <a:spcPts val="0"/>
              </a:spcBef>
              <a:spcAft>
                <a:spcPts val="0"/>
              </a:spcAft>
              <a:buNone/>
            </a:pPr>
            <a:r>
              <a:rPr lang="en" sz="1150"/>
              <a:t>Signs</a:t>
            </a:r>
            <a:endParaRPr sz="1150"/>
          </a:p>
          <a:p>
            <a:pPr marL="457200" lvl="0" indent="-301625" algn="l" rtl="0">
              <a:lnSpc>
                <a:spcPct val="100000"/>
              </a:lnSpc>
              <a:spcBef>
                <a:spcPts val="0"/>
              </a:spcBef>
              <a:spcAft>
                <a:spcPts val="0"/>
              </a:spcAft>
              <a:buSzPts val="1150"/>
              <a:buChar char="●"/>
            </a:pPr>
            <a:r>
              <a:rPr lang="en" sz="1150"/>
              <a:t>Pain, shortness of breath, distended neck veins (early)</a:t>
            </a:r>
            <a:endParaRPr sz="1150"/>
          </a:p>
          <a:p>
            <a:pPr marL="457200" lvl="0" indent="-301625" algn="l" rtl="0">
              <a:lnSpc>
                <a:spcPct val="100000"/>
              </a:lnSpc>
              <a:spcBef>
                <a:spcPts val="0"/>
              </a:spcBef>
              <a:spcAft>
                <a:spcPts val="0"/>
              </a:spcAft>
              <a:buSzPts val="1150"/>
              <a:buChar char="●"/>
            </a:pPr>
            <a:r>
              <a:rPr lang="en" sz="1150"/>
              <a:t>Muffled heart sounds and decrease in the pulse pressure (later)</a:t>
            </a:r>
            <a:endParaRPr sz="1150"/>
          </a:p>
          <a:p>
            <a:pPr marL="914400" lvl="1" indent="-301625" algn="l" rtl="0">
              <a:lnSpc>
                <a:spcPct val="100000"/>
              </a:lnSpc>
              <a:spcBef>
                <a:spcPts val="0"/>
              </a:spcBef>
              <a:spcAft>
                <a:spcPts val="0"/>
              </a:spcAft>
              <a:buSzPts val="1150"/>
              <a:buChar char="○"/>
            </a:pPr>
            <a:r>
              <a:rPr lang="en" sz="1150"/>
              <a:t>Systolic and diastolic BP readings become close together</a:t>
            </a:r>
            <a:endParaRPr sz="1150"/>
          </a:p>
          <a:p>
            <a:pPr marL="457200" lvl="0" indent="-301625" algn="l" rtl="0">
              <a:lnSpc>
                <a:spcPct val="100000"/>
              </a:lnSpc>
              <a:spcBef>
                <a:spcPts val="0"/>
              </a:spcBef>
              <a:spcAft>
                <a:spcPts val="0"/>
              </a:spcAft>
              <a:buSzPts val="1150"/>
              <a:buChar char="●"/>
            </a:pPr>
            <a:r>
              <a:rPr lang="en" sz="1150"/>
              <a:t>The Beck triad: distended neck veins, muffled heart sounds, and a pulsus paradoxus</a:t>
            </a:r>
            <a:endParaRPr sz="1150"/>
          </a:p>
        </p:txBody>
      </p:sp>
      <p:pic>
        <p:nvPicPr>
          <p:cNvPr id="145" name="Google Shape;145;p23"/>
          <p:cNvPicPr preferRelativeResize="0"/>
          <p:nvPr/>
        </p:nvPicPr>
        <p:blipFill>
          <a:blip r:embed="rId3">
            <a:alphaModFix/>
          </a:blip>
          <a:stretch>
            <a:fillRect/>
          </a:stretch>
        </p:blipFill>
        <p:spPr>
          <a:xfrm>
            <a:off x="6605200" y="1468825"/>
            <a:ext cx="2375998" cy="2959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Commotio Cordis and Traumatic Asphyxia</a:t>
            </a:r>
            <a:endParaRPr/>
          </a:p>
        </p:txBody>
      </p:sp>
      <p:sp>
        <p:nvSpPr>
          <p:cNvPr id="151" name="Google Shape;151;p24"/>
          <p:cNvSpPr txBox="1">
            <a:spLocks noGrp="1"/>
          </p:cNvSpPr>
          <p:nvPr>
            <p:ph type="body" idx="1"/>
          </p:nvPr>
        </p:nvSpPr>
        <p:spPr>
          <a:xfrm>
            <a:off x="311700" y="1468825"/>
            <a:ext cx="53097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Blunt trauma to the chest can cause lethal disruptions in the heart’s electrical rhythm.</a:t>
            </a:r>
            <a:endParaRPr sz="1200"/>
          </a:p>
          <a:p>
            <a:pPr marL="457200" lvl="0" indent="-304800" algn="l" rtl="0">
              <a:spcBef>
                <a:spcPts val="1200"/>
              </a:spcBef>
              <a:spcAft>
                <a:spcPts val="0"/>
              </a:spcAft>
              <a:buSzPts val="1200"/>
              <a:buChar char="●"/>
            </a:pPr>
            <a:r>
              <a:rPr lang="en" sz="1200"/>
              <a:t>Commotio cordis: sudden cardiac death due to blunt chest trauma without observable chest or cardiac damage</a:t>
            </a:r>
            <a:endParaRPr sz="1200"/>
          </a:p>
          <a:p>
            <a:pPr marL="0" lvl="0" indent="0" algn="l" rtl="0">
              <a:spcBef>
                <a:spcPts val="1200"/>
              </a:spcBef>
              <a:spcAft>
                <a:spcPts val="0"/>
              </a:spcAft>
              <a:buNone/>
            </a:pPr>
            <a:r>
              <a:rPr lang="en" sz="1200"/>
              <a:t>Traumatic asphyxia (crush asphyxia): injury where external pressure on the chest wall prevents normal chest expansion for breathing; results in profound hypoxia or anoxia</a:t>
            </a:r>
            <a:endParaRPr sz="1200"/>
          </a:p>
          <a:p>
            <a:pPr marL="457200" lvl="0" indent="-304800" algn="l" rtl="0">
              <a:spcBef>
                <a:spcPts val="1200"/>
              </a:spcBef>
              <a:spcAft>
                <a:spcPts val="0"/>
              </a:spcAft>
              <a:buSzPts val="1200"/>
              <a:buChar char="●"/>
            </a:pPr>
            <a:r>
              <a:rPr lang="en" sz="1200"/>
              <a:t>May result in ruptured blood vessels, particularly in the face and neck, causing bulging eyes, ruptured vessels in the eyes, and an overall purplish discoloration of the face</a:t>
            </a:r>
            <a:endParaRPr sz="1200"/>
          </a:p>
        </p:txBody>
      </p:sp>
      <p:pic>
        <p:nvPicPr>
          <p:cNvPr id="152" name="Google Shape;152;p24"/>
          <p:cNvPicPr preferRelativeResize="0"/>
          <p:nvPr/>
        </p:nvPicPr>
        <p:blipFill>
          <a:blip r:embed="rId3">
            <a:alphaModFix/>
          </a:blip>
          <a:stretch>
            <a:fillRect/>
          </a:stretch>
        </p:blipFill>
        <p:spPr>
          <a:xfrm>
            <a:off x="5621400" y="1310500"/>
            <a:ext cx="3217801" cy="34165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Patient Assessment</a:t>
            </a:r>
            <a:endParaRPr/>
          </a:p>
        </p:txBody>
      </p:sp>
      <p:sp>
        <p:nvSpPr>
          <p:cNvPr id="158" name="Google Shape;158;p25"/>
          <p:cNvSpPr txBox="1">
            <a:spLocks noGrp="1"/>
          </p:cNvSpPr>
          <p:nvPr>
            <p:ph type="body" idx="1"/>
          </p:nvPr>
        </p:nvSpPr>
        <p:spPr>
          <a:xfrm>
            <a:off x="311700" y="1354525"/>
            <a:ext cx="8520600" cy="3529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arenBoth"/>
            </a:pPr>
            <a:r>
              <a:rPr lang="en" sz="1600"/>
              <a:t>Scene size-up</a:t>
            </a:r>
            <a:endParaRPr sz="1600"/>
          </a:p>
          <a:p>
            <a:pPr marL="457200" lvl="0" indent="-330200" algn="l" rtl="0">
              <a:spcBef>
                <a:spcPts val="0"/>
              </a:spcBef>
              <a:spcAft>
                <a:spcPts val="0"/>
              </a:spcAft>
              <a:buSzPts val="1600"/>
              <a:buAutoNum type="arabicParenBoth"/>
            </a:pPr>
            <a:r>
              <a:rPr lang="en" sz="1600"/>
              <a:t>Standard precautions and primary assessment</a:t>
            </a:r>
            <a:endParaRPr sz="1600"/>
          </a:p>
          <a:p>
            <a:pPr marL="914400" lvl="1" indent="-330200" algn="l" rtl="0">
              <a:spcBef>
                <a:spcPts val="0"/>
              </a:spcBef>
              <a:spcAft>
                <a:spcPts val="0"/>
              </a:spcAft>
              <a:buSzPts val="1600"/>
              <a:buAutoNum type="alphaLcParenBoth"/>
            </a:pPr>
            <a:r>
              <a:rPr lang="en" sz="1600"/>
              <a:t>A patient with a chest injury may exhibit rapid breathing or other signs of respiratory distress (look for those!)</a:t>
            </a:r>
            <a:endParaRPr sz="1600"/>
          </a:p>
          <a:p>
            <a:pPr marL="914400" lvl="1" indent="-330200" algn="l" rtl="0">
              <a:spcBef>
                <a:spcPts val="0"/>
              </a:spcBef>
              <a:spcAft>
                <a:spcPts val="0"/>
              </a:spcAft>
              <a:buSzPts val="1600"/>
              <a:buAutoNum type="alphaLcParenBoth"/>
            </a:pPr>
            <a:r>
              <a:rPr lang="en" sz="1600"/>
              <a:t>Check pulse, LOR, mental status, neurologic condition</a:t>
            </a:r>
            <a:endParaRPr sz="1600"/>
          </a:p>
          <a:p>
            <a:pPr marL="457200" lvl="0" indent="-330200" algn="l" rtl="0">
              <a:spcBef>
                <a:spcPts val="0"/>
              </a:spcBef>
              <a:spcAft>
                <a:spcPts val="0"/>
              </a:spcAft>
              <a:buSzPts val="1600"/>
              <a:buAutoNum type="arabicParenBoth"/>
            </a:pPr>
            <a:r>
              <a:rPr lang="en" sz="1600"/>
              <a:t>Secondary assessment</a:t>
            </a:r>
            <a:endParaRPr sz="1600"/>
          </a:p>
          <a:p>
            <a:pPr marL="914400" lvl="1" indent="-330200" algn="l" rtl="0">
              <a:spcBef>
                <a:spcPts val="0"/>
              </a:spcBef>
              <a:spcAft>
                <a:spcPts val="0"/>
              </a:spcAft>
              <a:buSzPts val="1600"/>
              <a:buAutoNum type="alphaLcParenBoth"/>
            </a:pPr>
            <a:r>
              <a:rPr lang="en" sz="1600"/>
              <a:t>Note patient’s overall appearance and skin color</a:t>
            </a:r>
            <a:endParaRPr sz="1600"/>
          </a:p>
          <a:p>
            <a:pPr marL="914400" lvl="1" indent="-330200" algn="l" rtl="0">
              <a:spcBef>
                <a:spcPts val="0"/>
              </a:spcBef>
              <a:spcAft>
                <a:spcPts val="0"/>
              </a:spcAft>
              <a:buSzPts val="1600"/>
              <a:buAutoNum type="alphaLcParenBoth"/>
            </a:pPr>
            <a:r>
              <a:rPr lang="en" sz="1600"/>
              <a:t>Ask patient to take a deep breath</a:t>
            </a:r>
            <a:endParaRPr sz="1600"/>
          </a:p>
          <a:p>
            <a:pPr marL="914400" lvl="1" indent="-330200" algn="l" rtl="0">
              <a:spcBef>
                <a:spcPts val="0"/>
              </a:spcBef>
              <a:spcAft>
                <a:spcPts val="0"/>
              </a:spcAft>
              <a:buSzPts val="1600"/>
              <a:buAutoNum type="alphaLcParenBoth"/>
            </a:pPr>
            <a:r>
              <a:rPr lang="en" sz="1600"/>
              <a:t>Observe chest movements</a:t>
            </a:r>
            <a:endParaRPr sz="1600"/>
          </a:p>
          <a:p>
            <a:pPr marL="914400" lvl="1" indent="-330200" algn="l" rtl="0">
              <a:spcBef>
                <a:spcPts val="0"/>
              </a:spcBef>
              <a:spcAft>
                <a:spcPts val="0"/>
              </a:spcAft>
              <a:buSzPts val="1600"/>
              <a:buAutoNum type="alphaLcParenBoth"/>
            </a:pPr>
            <a:r>
              <a:rPr lang="en" sz="1600"/>
              <a:t>Utilize a stethoscope</a:t>
            </a:r>
            <a:endParaRPr sz="1600"/>
          </a:p>
          <a:p>
            <a:pPr marL="914400" lvl="1" indent="-330200" algn="l" rtl="0">
              <a:spcBef>
                <a:spcPts val="0"/>
              </a:spcBef>
              <a:spcAft>
                <a:spcPts val="0"/>
              </a:spcAft>
              <a:buSzPts val="1600"/>
              <a:buAutoNum type="alphaLcParenBoth"/>
            </a:pPr>
            <a:r>
              <a:rPr lang="en" sz="1600"/>
              <a:t>LAP method: look, auscultate, palpate</a:t>
            </a:r>
            <a:endParaRPr sz="1600"/>
          </a:p>
          <a:p>
            <a:pPr marL="914400" lvl="1" indent="-330200" algn="l" rtl="0">
              <a:spcBef>
                <a:spcPts val="0"/>
              </a:spcBef>
              <a:spcAft>
                <a:spcPts val="0"/>
              </a:spcAft>
              <a:buSzPts val="1600"/>
              <a:buAutoNum type="alphaLcParenBoth"/>
            </a:pPr>
            <a:r>
              <a:rPr lang="en" sz="1600"/>
              <a:t>Vital signs (close attention to pulse pressure)</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Management of Chest Injuries</a:t>
            </a:r>
            <a:endParaRPr/>
          </a:p>
        </p:txBody>
      </p:sp>
      <p:sp>
        <p:nvSpPr>
          <p:cNvPr id="164" name="Google Shape;164;p26"/>
          <p:cNvSpPr txBox="1">
            <a:spLocks noGrp="1"/>
          </p:cNvSpPr>
          <p:nvPr>
            <p:ph type="body" idx="1"/>
          </p:nvPr>
        </p:nvSpPr>
        <p:spPr>
          <a:xfrm>
            <a:off x="311700" y="1468825"/>
            <a:ext cx="7134129" cy="33630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dirty="0"/>
              <a:t>Correct ABCDs, provide high-flow oxygen, monitor oxygen saturation level, call for ALS transport</a:t>
            </a:r>
            <a:endParaRPr dirty="0"/>
          </a:p>
          <a:p>
            <a:pPr marL="457200" lvl="0" indent="-300037" algn="l" rtl="0">
              <a:spcBef>
                <a:spcPts val="1200"/>
              </a:spcBef>
              <a:spcAft>
                <a:spcPts val="0"/>
              </a:spcAft>
              <a:buSzPct val="100000"/>
              <a:buChar char="●"/>
            </a:pPr>
            <a:r>
              <a:rPr lang="en" dirty="0"/>
              <a:t>Consider transport in the sitting position (ease of breathing)</a:t>
            </a:r>
            <a:endParaRPr dirty="0"/>
          </a:p>
          <a:p>
            <a:pPr marL="0" lvl="0" indent="0" algn="l" rtl="0">
              <a:spcBef>
                <a:spcPts val="1200"/>
              </a:spcBef>
              <a:spcAft>
                <a:spcPts val="0"/>
              </a:spcAft>
              <a:buNone/>
            </a:pPr>
            <a:r>
              <a:rPr lang="en" dirty="0"/>
              <a:t>Treat soft-tissue injuries of the chest normally (bandages and dressings)</a:t>
            </a:r>
            <a:endParaRPr dirty="0"/>
          </a:p>
          <a:p>
            <a:pPr marL="0" lvl="0" indent="0" algn="l" rtl="0">
              <a:spcBef>
                <a:spcPts val="1200"/>
              </a:spcBef>
              <a:spcAft>
                <a:spcPts val="0"/>
              </a:spcAft>
              <a:buNone/>
            </a:pPr>
            <a:r>
              <a:rPr lang="en" dirty="0"/>
              <a:t>With rib fractures, DO NOT SPLINT CHEST (impairs breathing).</a:t>
            </a:r>
            <a:endParaRPr dirty="0"/>
          </a:p>
          <a:p>
            <a:pPr marL="457200" lvl="0" indent="-300037" algn="l" rtl="0">
              <a:spcBef>
                <a:spcPts val="1200"/>
              </a:spcBef>
              <a:spcAft>
                <a:spcPts val="0"/>
              </a:spcAft>
              <a:buSzPct val="100000"/>
              <a:buChar char="●"/>
            </a:pPr>
            <a:r>
              <a:rPr lang="en" dirty="0"/>
              <a:t>You can splint flail segments and individual, isolated rib fractures</a:t>
            </a:r>
            <a:endParaRPr dirty="0"/>
          </a:p>
          <a:p>
            <a:pPr marL="457200" lvl="0" indent="-300037" algn="l" rtl="0">
              <a:spcBef>
                <a:spcPts val="0"/>
              </a:spcBef>
              <a:spcAft>
                <a:spcPts val="0"/>
              </a:spcAft>
              <a:buSzPct val="100000"/>
              <a:buChar char="●"/>
            </a:pPr>
            <a:r>
              <a:rPr lang="en" dirty="0"/>
              <a:t>Consider damage to internal organs (e.g., pneumothorax)</a:t>
            </a:r>
            <a:endParaRPr dirty="0"/>
          </a:p>
          <a:p>
            <a:pPr marL="0" lvl="0" indent="0" algn="l" rtl="0">
              <a:spcBef>
                <a:spcPts val="1200"/>
              </a:spcBef>
              <a:spcAft>
                <a:spcPts val="0"/>
              </a:spcAft>
              <a:buNone/>
            </a:pPr>
            <a:r>
              <a:rPr lang="en" dirty="0"/>
              <a:t>Chest injuries often associated with multisystem trauma and can progress very quickly.</a:t>
            </a:r>
            <a:endParaRPr dirty="0"/>
          </a:p>
          <a:p>
            <a:pPr marL="457200" lvl="0" indent="-300037" algn="l" rtl="0">
              <a:spcBef>
                <a:spcPts val="1200"/>
              </a:spcBef>
              <a:spcAft>
                <a:spcPts val="0"/>
              </a:spcAft>
              <a:buSzPct val="100000"/>
              <a:buChar char="●"/>
            </a:pPr>
            <a:r>
              <a:rPr lang="en" dirty="0"/>
              <a:t>Any chest injury with respiratory distress is a load-and-go situation</a:t>
            </a:r>
            <a:endParaRPr dirty="0"/>
          </a:p>
          <a:p>
            <a:pPr marL="0" lvl="0" indent="0" algn="l" rtl="0">
              <a:spcBef>
                <a:spcPts val="1200"/>
              </a:spcBef>
              <a:spcAft>
                <a:spcPts val="0"/>
              </a:spcAft>
              <a:buNone/>
            </a:pPr>
            <a:r>
              <a:rPr lang="en" dirty="0"/>
              <a:t>Commotio cordis treatment- aggressive cardiopulmonary resuscitation techniques (defibrillation)</a:t>
            </a:r>
            <a:endParaRPr dirty="0"/>
          </a:p>
          <a:p>
            <a:pPr marL="0" lvl="0" indent="0" algn="l" rtl="0">
              <a:spcBef>
                <a:spcPts val="1200"/>
              </a:spcBef>
              <a:spcAft>
                <a:spcPts val="0"/>
              </a:spcAft>
              <a:buNone/>
            </a:pPr>
            <a:r>
              <a:rPr lang="en" dirty="0"/>
              <a:t>Traumatic asphyxia treatment- immediate removal of external pressure and ventilatory support </a:t>
            </a:r>
            <a:endParaRPr dirty="0"/>
          </a:p>
          <a:p>
            <a:pPr marL="0" lvl="0" indent="0" algn="l" rtl="0">
              <a:spcBef>
                <a:spcPts val="1200"/>
              </a:spcBef>
              <a:spcAft>
                <a:spcPts val="1200"/>
              </a:spcAft>
              <a:buNone/>
            </a:pPr>
            <a:r>
              <a:rPr lang="en" dirty="0"/>
              <a:t>Pneumothorax treatment- remember occlusive dressings!</a:t>
            </a:r>
            <a:endParaRPr dirty="0"/>
          </a:p>
        </p:txBody>
      </p:sp>
      <p:pic>
        <p:nvPicPr>
          <p:cNvPr id="3" name="Picture 2" descr="A group of people in a room&#10;&#10;Description automatically generated">
            <a:extLst>
              <a:ext uri="{FF2B5EF4-FFF2-40B4-BE49-F238E27FC236}">
                <a16:creationId xmlns:a16="http://schemas.microsoft.com/office/drawing/2014/main" id="{4AD2A562-4E78-8575-FB19-64279B40D63E}"/>
              </a:ext>
            </a:extLst>
          </p:cNvPr>
          <p:cNvPicPr>
            <a:picLocks noChangeAspect="1"/>
          </p:cNvPicPr>
          <p:nvPr/>
        </p:nvPicPr>
        <p:blipFill>
          <a:blip r:embed="rId3"/>
          <a:stretch>
            <a:fillRect/>
          </a:stretch>
        </p:blipFill>
        <p:spPr>
          <a:xfrm>
            <a:off x="7174365" y="-1"/>
            <a:ext cx="1928813" cy="2571751"/>
          </a:xfrm>
          <a:prstGeom prst="rect">
            <a:avLst/>
          </a:prstGeom>
        </p:spPr>
      </p:pic>
      <p:pic>
        <p:nvPicPr>
          <p:cNvPr id="5" name="Picture 4" descr="A person on a sled with a person on it&#10;&#10;Description automatically generated">
            <a:extLst>
              <a:ext uri="{FF2B5EF4-FFF2-40B4-BE49-F238E27FC236}">
                <a16:creationId xmlns:a16="http://schemas.microsoft.com/office/drawing/2014/main" id="{5F40A287-52F2-E241-31D2-B655080B5477}"/>
              </a:ext>
            </a:extLst>
          </p:cNvPr>
          <p:cNvPicPr>
            <a:picLocks noChangeAspect="1"/>
          </p:cNvPicPr>
          <p:nvPr/>
        </p:nvPicPr>
        <p:blipFill>
          <a:blip r:embed="rId4"/>
          <a:stretch>
            <a:fillRect/>
          </a:stretch>
        </p:blipFill>
        <p:spPr>
          <a:xfrm>
            <a:off x="7174365" y="2571750"/>
            <a:ext cx="1928813" cy="2571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Practice Questions</a:t>
            </a:r>
            <a:endParaRPr/>
          </a:p>
        </p:txBody>
      </p:sp>
      <p:sp>
        <p:nvSpPr>
          <p:cNvPr id="170" name="Google Shape;170;p2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dirty="0"/>
              <a:t>A 42-year-old patient skied off a trail at a high speed and struck his anterior chest on a large tree. Which of the following findings would cause you to suspect the patient may have pericardial tamponade?</a:t>
            </a:r>
            <a:endParaRPr dirty="0"/>
          </a:p>
          <a:p>
            <a:pPr marL="457200" lvl="0" indent="-342900" algn="l" rtl="0">
              <a:spcBef>
                <a:spcPts val="1200"/>
              </a:spcBef>
              <a:spcAft>
                <a:spcPts val="0"/>
              </a:spcAft>
              <a:buSzPts val="1800"/>
              <a:buAutoNum type="alphaLcParenR"/>
            </a:pPr>
            <a:r>
              <a:rPr lang="en" dirty="0"/>
              <a:t>Narrowing pulse pressure (systolic and diastolic readings getting closer together)</a:t>
            </a:r>
            <a:endParaRPr dirty="0"/>
          </a:p>
          <a:p>
            <a:pPr marL="457200" lvl="0" indent="-342900" algn="l" rtl="0">
              <a:spcBef>
                <a:spcPts val="0"/>
              </a:spcBef>
              <a:spcAft>
                <a:spcPts val="0"/>
              </a:spcAft>
              <a:buSzPts val="1800"/>
              <a:buAutoNum type="alphaLcParenR"/>
            </a:pPr>
            <a:r>
              <a:rPr lang="en" dirty="0"/>
              <a:t>Tracheal deviation toward the affected side</a:t>
            </a:r>
            <a:endParaRPr dirty="0"/>
          </a:p>
          <a:p>
            <a:pPr marL="457200" lvl="0" indent="-342900" algn="l" rtl="0">
              <a:spcBef>
                <a:spcPts val="0"/>
              </a:spcBef>
              <a:spcAft>
                <a:spcPts val="0"/>
              </a:spcAft>
              <a:buSzPts val="1800"/>
              <a:buAutoNum type="alphaLcParenR"/>
            </a:pPr>
            <a:r>
              <a:rPr lang="en" dirty="0"/>
              <a:t>Distended neck veins (jugular venous distention) and shortness of breath</a:t>
            </a:r>
            <a:endParaRPr dirty="0"/>
          </a:p>
          <a:p>
            <a:pPr marL="457200" lvl="0" indent="-342900" algn="l" rtl="0">
              <a:spcBef>
                <a:spcPts val="0"/>
              </a:spcBef>
              <a:spcAft>
                <a:spcPts val="0"/>
              </a:spcAft>
              <a:buSzPts val="1800"/>
              <a:buAutoNum type="alphaLcParenR"/>
            </a:pPr>
            <a:r>
              <a:rPr lang="en" dirty="0"/>
              <a:t>Both a and c</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Practice Questions</a:t>
            </a:r>
            <a:endParaRPr/>
          </a:p>
        </p:txBody>
      </p:sp>
      <p:sp>
        <p:nvSpPr>
          <p:cNvPr id="176" name="Google Shape;176;p2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Management of a patient with a sucking chest wound includes:</a:t>
            </a:r>
            <a:endParaRPr/>
          </a:p>
          <a:p>
            <a:pPr marL="457200" lvl="0" indent="-342900" algn="l" rtl="0">
              <a:spcBef>
                <a:spcPts val="1200"/>
              </a:spcBef>
              <a:spcAft>
                <a:spcPts val="0"/>
              </a:spcAft>
              <a:buSzPts val="1800"/>
              <a:buAutoNum type="alphaLcParenR"/>
            </a:pPr>
            <a:r>
              <a:rPr lang="en"/>
              <a:t>Immediately covering the open wound with an ungloved hand</a:t>
            </a:r>
            <a:endParaRPr/>
          </a:p>
          <a:p>
            <a:pPr marL="457200" lvl="0" indent="-342900" algn="l" rtl="0">
              <a:spcBef>
                <a:spcPts val="0"/>
              </a:spcBef>
              <a:spcAft>
                <a:spcPts val="0"/>
              </a:spcAft>
              <a:buSzPts val="1800"/>
              <a:buAutoNum type="alphaLcParenR"/>
            </a:pPr>
            <a:r>
              <a:rPr lang="en"/>
              <a:t>Applying an occlusive dressing taped on three sides</a:t>
            </a:r>
            <a:endParaRPr/>
          </a:p>
          <a:p>
            <a:pPr marL="457200" lvl="0" indent="-342900" algn="l" rtl="0">
              <a:spcBef>
                <a:spcPts val="0"/>
              </a:spcBef>
              <a:spcAft>
                <a:spcPts val="0"/>
              </a:spcAft>
              <a:buSzPts val="1800"/>
              <a:buAutoNum type="alphaLcParenR"/>
            </a:pPr>
            <a:r>
              <a:rPr lang="en"/>
              <a:t>Applying a nonocclusive dressing taped on three sides</a:t>
            </a:r>
            <a:endParaRPr/>
          </a:p>
          <a:p>
            <a:pPr marL="457200" lvl="0" indent="-342900" algn="l" rtl="0">
              <a:spcBef>
                <a:spcPts val="0"/>
              </a:spcBef>
              <a:spcAft>
                <a:spcPts val="0"/>
              </a:spcAft>
              <a:buSzPts val="1800"/>
              <a:buAutoNum type="alphaLcParenR"/>
            </a:pPr>
            <a:r>
              <a:rPr lang="en"/>
              <a:t>Both a and 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Objectives</a:t>
            </a:r>
            <a:endParaRPr dirty="0"/>
          </a:p>
        </p:txBody>
      </p:sp>
      <p:sp>
        <p:nvSpPr>
          <p:cNvPr id="69" name="Google Shape;69;p14"/>
          <p:cNvSpPr txBox="1">
            <a:spLocks noGrp="1"/>
          </p:cNvSpPr>
          <p:nvPr>
            <p:ph type="body" idx="1"/>
          </p:nvPr>
        </p:nvSpPr>
        <p:spPr>
          <a:xfrm>
            <a:off x="311700" y="1350825"/>
            <a:ext cx="8520600" cy="36783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b="1" dirty="0">
                <a:solidFill>
                  <a:schemeClr val="dk1"/>
                </a:solidFill>
              </a:rPr>
              <a:t>1</a:t>
            </a:r>
            <a:r>
              <a:rPr lang="en" dirty="0">
                <a:solidFill>
                  <a:schemeClr val="dk1"/>
                </a:solidFill>
              </a:rPr>
              <a:t> </a:t>
            </a:r>
            <a:r>
              <a:rPr lang="en" dirty="0"/>
              <a:t>List the major anatomic structures of the chest cavity.</a:t>
            </a:r>
            <a:endParaRPr dirty="0"/>
          </a:p>
          <a:p>
            <a:pPr marL="0" lvl="0" indent="0" algn="l" rtl="0">
              <a:spcBef>
                <a:spcPts val="1200"/>
              </a:spcBef>
              <a:spcAft>
                <a:spcPts val="0"/>
              </a:spcAft>
              <a:buNone/>
            </a:pPr>
            <a:r>
              <a:rPr lang="en" b="1" dirty="0">
                <a:solidFill>
                  <a:schemeClr val="dk1"/>
                </a:solidFill>
              </a:rPr>
              <a:t>2</a:t>
            </a:r>
            <a:r>
              <a:rPr lang="en" dirty="0">
                <a:solidFill>
                  <a:schemeClr val="dk1"/>
                </a:solidFill>
              </a:rPr>
              <a:t> </a:t>
            </a:r>
            <a:r>
              <a:rPr lang="en" dirty="0"/>
              <a:t>Define and list the signs and symptoms of the following chest injuries:</a:t>
            </a:r>
            <a:endParaRPr dirty="0"/>
          </a:p>
          <a:p>
            <a:pPr marL="457200" lvl="0" indent="-291465" algn="l" rtl="0">
              <a:spcBef>
                <a:spcPts val="1200"/>
              </a:spcBef>
              <a:spcAft>
                <a:spcPts val="0"/>
              </a:spcAft>
              <a:buSzPct val="100000"/>
              <a:buChar char="●"/>
            </a:pPr>
            <a:r>
              <a:rPr lang="en" dirty="0"/>
              <a:t>Contusions</a:t>
            </a:r>
            <a:endParaRPr dirty="0"/>
          </a:p>
          <a:p>
            <a:pPr marL="457200" lvl="0" indent="-291465" algn="l" rtl="0">
              <a:spcBef>
                <a:spcPts val="0"/>
              </a:spcBef>
              <a:spcAft>
                <a:spcPts val="0"/>
              </a:spcAft>
              <a:buSzPct val="100000"/>
              <a:buChar char="●"/>
            </a:pPr>
            <a:r>
              <a:rPr lang="en" dirty="0"/>
              <a:t>Fractures</a:t>
            </a:r>
            <a:endParaRPr dirty="0"/>
          </a:p>
          <a:p>
            <a:pPr marL="457200" lvl="0" indent="-291465" algn="l" rtl="0">
              <a:spcBef>
                <a:spcPts val="0"/>
              </a:spcBef>
              <a:spcAft>
                <a:spcPts val="0"/>
              </a:spcAft>
              <a:buSzPct val="100000"/>
              <a:buChar char="●"/>
            </a:pPr>
            <a:r>
              <a:rPr lang="en" dirty="0"/>
              <a:t>Rib fractures</a:t>
            </a:r>
            <a:endParaRPr dirty="0"/>
          </a:p>
          <a:p>
            <a:pPr marL="457200" lvl="0" indent="-291465" algn="l" rtl="0">
              <a:spcBef>
                <a:spcPts val="0"/>
              </a:spcBef>
              <a:spcAft>
                <a:spcPts val="0"/>
              </a:spcAft>
              <a:buSzPct val="100000"/>
              <a:buChar char="●"/>
            </a:pPr>
            <a:r>
              <a:rPr lang="en" dirty="0"/>
              <a:t>Flail chest</a:t>
            </a:r>
            <a:endParaRPr dirty="0"/>
          </a:p>
          <a:p>
            <a:pPr marL="457200" lvl="0" indent="-291465" algn="l" rtl="0">
              <a:spcBef>
                <a:spcPts val="0"/>
              </a:spcBef>
              <a:spcAft>
                <a:spcPts val="0"/>
              </a:spcAft>
              <a:buSzPct val="100000"/>
              <a:buChar char="●"/>
            </a:pPr>
            <a:r>
              <a:rPr lang="en" dirty="0"/>
              <a:t>Sternum fracture</a:t>
            </a:r>
            <a:endParaRPr dirty="0"/>
          </a:p>
          <a:p>
            <a:pPr marL="457200" lvl="0" indent="-291465" algn="l" rtl="0">
              <a:spcBef>
                <a:spcPts val="0"/>
              </a:spcBef>
              <a:spcAft>
                <a:spcPts val="0"/>
              </a:spcAft>
              <a:buSzPct val="100000"/>
              <a:buChar char="●"/>
            </a:pPr>
            <a:r>
              <a:rPr lang="en" dirty="0"/>
              <a:t>Aortic dissection and rupture</a:t>
            </a:r>
            <a:endParaRPr dirty="0"/>
          </a:p>
          <a:p>
            <a:pPr marL="457200" lvl="0" indent="-291465" algn="l" rtl="0">
              <a:spcBef>
                <a:spcPts val="0"/>
              </a:spcBef>
              <a:spcAft>
                <a:spcPts val="0"/>
              </a:spcAft>
              <a:buSzPct val="100000"/>
              <a:buChar char="●"/>
            </a:pPr>
            <a:r>
              <a:rPr lang="en" dirty="0"/>
              <a:t>Lower rib cage injury</a:t>
            </a:r>
            <a:endParaRPr dirty="0"/>
          </a:p>
          <a:p>
            <a:pPr marL="457200" lvl="0" indent="-291465" algn="l" rtl="0">
              <a:spcBef>
                <a:spcPts val="0"/>
              </a:spcBef>
              <a:spcAft>
                <a:spcPts val="0"/>
              </a:spcAft>
              <a:buSzPct val="100000"/>
              <a:buChar char="●"/>
            </a:pPr>
            <a:r>
              <a:rPr lang="en" dirty="0"/>
              <a:t>Pneumothorax</a:t>
            </a:r>
            <a:endParaRPr dirty="0"/>
          </a:p>
          <a:p>
            <a:pPr marL="457200" lvl="0" indent="-291465" algn="l" rtl="0">
              <a:spcBef>
                <a:spcPts val="0"/>
              </a:spcBef>
              <a:spcAft>
                <a:spcPts val="0"/>
              </a:spcAft>
              <a:buSzPct val="100000"/>
              <a:buChar char="●"/>
            </a:pPr>
            <a:r>
              <a:rPr lang="en" dirty="0"/>
              <a:t>Open pneumothorax (sucking chest wound)</a:t>
            </a:r>
            <a:endParaRPr dirty="0"/>
          </a:p>
          <a:p>
            <a:pPr marL="457200" lvl="0" indent="-291465" algn="l" rtl="0">
              <a:spcBef>
                <a:spcPts val="0"/>
              </a:spcBef>
              <a:spcAft>
                <a:spcPts val="0"/>
              </a:spcAft>
              <a:buSzPct val="100000"/>
              <a:buChar char="●"/>
            </a:pPr>
            <a:r>
              <a:rPr lang="en" dirty="0"/>
              <a:t>Tension pneumothorax</a:t>
            </a:r>
            <a:endParaRPr dirty="0"/>
          </a:p>
          <a:p>
            <a:pPr marL="457200" lvl="0" indent="-291465" algn="l" rtl="0">
              <a:spcBef>
                <a:spcPts val="0"/>
              </a:spcBef>
              <a:spcAft>
                <a:spcPts val="0"/>
              </a:spcAft>
              <a:buSzPct val="100000"/>
              <a:buChar char="●"/>
            </a:pPr>
            <a:r>
              <a:rPr lang="en" dirty="0"/>
              <a:t>Hemothorax</a:t>
            </a:r>
            <a:endParaRPr dirty="0"/>
          </a:p>
          <a:p>
            <a:pPr marL="457200" lvl="0" indent="-291465" algn="l" rtl="0">
              <a:spcBef>
                <a:spcPts val="0"/>
              </a:spcBef>
              <a:spcAft>
                <a:spcPts val="0"/>
              </a:spcAft>
              <a:buSzPct val="100000"/>
              <a:buChar char="●"/>
            </a:pPr>
            <a:r>
              <a:rPr lang="en" dirty="0"/>
              <a:t>Pericardial tamponade</a:t>
            </a:r>
            <a:endParaRPr dirty="0"/>
          </a:p>
          <a:p>
            <a:pPr marL="457200" lvl="0" indent="-291465" algn="l" rtl="0">
              <a:spcBef>
                <a:spcPts val="0"/>
              </a:spcBef>
              <a:spcAft>
                <a:spcPts val="0"/>
              </a:spcAft>
              <a:buSzPct val="100000"/>
              <a:buChar char="●"/>
            </a:pPr>
            <a:r>
              <a:rPr lang="en" dirty="0"/>
              <a:t>Commotio cordis</a:t>
            </a:r>
            <a:endParaRPr dirty="0"/>
          </a:p>
          <a:p>
            <a:pPr marL="457200" lvl="0" indent="-291465" algn="l" rtl="0">
              <a:spcBef>
                <a:spcPts val="0"/>
              </a:spcBef>
              <a:spcAft>
                <a:spcPts val="0"/>
              </a:spcAft>
              <a:buSzPct val="100000"/>
              <a:buChar char="●"/>
            </a:pPr>
            <a:r>
              <a:rPr lang="en" dirty="0"/>
              <a:t>Traumatic asphyxia</a:t>
            </a:r>
            <a:endParaRPr dirty="0"/>
          </a:p>
          <a:p>
            <a:pPr marL="0" lvl="0" indent="0" algn="l" rtl="0">
              <a:spcBef>
                <a:spcPts val="1200"/>
              </a:spcBef>
              <a:spcAft>
                <a:spcPts val="0"/>
              </a:spcAft>
              <a:buNone/>
            </a:pPr>
            <a:r>
              <a:rPr lang="en" b="1" dirty="0">
                <a:solidFill>
                  <a:schemeClr val="dk1"/>
                </a:solidFill>
              </a:rPr>
              <a:t>3 </a:t>
            </a:r>
            <a:r>
              <a:rPr lang="en" dirty="0"/>
              <a:t>Describe and demonstrate how to assess the chest for trauma, including using the LAP method</a:t>
            </a:r>
            <a:endParaRPr dirty="0"/>
          </a:p>
          <a:p>
            <a:pPr marL="0" lvl="0" indent="0" algn="l" rtl="0">
              <a:spcBef>
                <a:spcPts val="1200"/>
              </a:spcBef>
              <a:spcAft>
                <a:spcPts val="1200"/>
              </a:spcAft>
              <a:buNone/>
            </a:pPr>
            <a:r>
              <a:rPr lang="en" b="1" dirty="0">
                <a:solidFill>
                  <a:schemeClr val="dk1"/>
                </a:solidFill>
              </a:rPr>
              <a:t>4 </a:t>
            </a:r>
            <a:r>
              <a:rPr lang="en" dirty="0"/>
              <a:t>Describe the management of chest injuries</a:t>
            </a:r>
            <a:endParaRPr dirty="0"/>
          </a:p>
        </p:txBody>
      </p:sp>
      <p:pic>
        <p:nvPicPr>
          <p:cNvPr id="3" name="Picture 2" descr="A person in a purple shirt&#10;&#10;Description automatically generated">
            <a:extLst>
              <a:ext uri="{FF2B5EF4-FFF2-40B4-BE49-F238E27FC236}">
                <a16:creationId xmlns:a16="http://schemas.microsoft.com/office/drawing/2014/main" id="{8D631439-6487-89B3-F65F-9CB6B12211C0}"/>
              </a:ext>
            </a:extLst>
          </p:cNvPr>
          <p:cNvPicPr>
            <a:picLocks noChangeAspect="1"/>
          </p:cNvPicPr>
          <p:nvPr/>
        </p:nvPicPr>
        <p:blipFill>
          <a:blip r:embed="rId3"/>
          <a:stretch>
            <a:fillRect/>
          </a:stretch>
        </p:blipFill>
        <p:spPr>
          <a:xfrm>
            <a:off x="6462732" y="92215"/>
            <a:ext cx="1860173" cy="40256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Key Terminology</a:t>
            </a:r>
            <a:endParaRPr/>
          </a:p>
        </p:txBody>
      </p:sp>
      <p:sp>
        <p:nvSpPr>
          <p:cNvPr id="75" name="Google Shape;75;p15"/>
          <p:cNvSpPr txBox="1">
            <a:spLocks noGrp="1"/>
          </p:cNvSpPr>
          <p:nvPr>
            <p:ph type="body" idx="1"/>
          </p:nvPr>
        </p:nvSpPr>
        <p:spPr>
          <a:xfrm>
            <a:off x="311700" y="1468825"/>
            <a:ext cx="8520600" cy="3228000"/>
          </a:xfrm>
          <a:prstGeom prst="rect">
            <a:avLst/>
          </a:prstGeom>
        </p:spPr>
        <p:txBody>
          <a:bodyPr spcFirstLastPara="1" wrap="square" lIns="91425" tIns="91425" rIns="91425" bIns="91425" anchor="t" anchorCtr="0">
            <a:normAutofit fontScale="55000" lnSpcReduction="10000"/>
          </a:bodyPr>
          <a:lstStyle/>
          <a:p>
            <a:pPr marL="0" lvl="0" indent="0" algn="l" rtl="0">
              <a:spcBef>
                <a:spcPts val="0"/>
              </a:spcBef>
              <a:spcAft>
                <a:spcPts val="0"/>
              </a:spcAft>
              <a:buNone/>
            </a:pPr>
            <a:r>
              <a:rPr lang="en" b="1"/>
              <a:t>Aneurysm:</a:t>
            </a:r>
            <a:r>
              <a:rPr lang="en"/>
              <a:t> ballooning of the less dense outer layer of the wall of the aorta</a:t>
            </a:r>
            <a:endParaRPr/>
          </a:p>
          <a:p>
            <a:pPr marL="0" lvl="0" indent="0" algn="l" rtl="0">
              <a:spcBef>
                <a:spcPts val="1200"/>
              </a:spcBef>
              <a:spcAft>
                <a:spcPts val="0"/>
              </a:spcAft>
              <a:buNone/>
            </a:pPr>
            <a:r>
              <a:rPr lang="en" b="1"/>
              <a:t>Aortic rupture:</a:t>
            </a:r>
            <a:r>
              <a:rPr lang="en"/>
              <a:t> development of a leak in the largest blood vessel in the body; results in massive bleeding that is usually fatal</a:t>
            </a:r>
            <a:endParaRPr/>
          </a:p>
          <a:p>
            <a:pPr marL="0" lvl="0" indent="0" algn="l" rtl="0">
              <a:spcBef>
                <a:spcPts val="1200"/>
              </a:spcBef>
              <a:spcAft>
                <a:spcPts val="0"/>
              </a:spcAft>
              <a:buNone/>
            </a:pPr>
            <a:r>
              <a:rPr lang="en" b="1"/>
              <a:t>Closed chest injury:</a:t>
            </a:r>
            <a:r>
              <a:rPr lang="en"/>
              <a:t> chest without penetration of the chest cavity/wall; typically caused by blunt trauma</a:t>
            </a:r>
            <a:endParaRPr/>
          </a:p>
          <a:p>
            <a:pPr marL="0" lvl="0" indent="0" algn="l" rtl="0">
              <a:spcBef>
                <a:spcPts val="1200"/>
              </a:spcBef>
              <a:spcAft>
                <a:spcPts val="0"/>
              </a:spcAft>
              <a:buNone/>
            </a:pPr>
            <a:r>
              <a:rPr lang="en" b="1"/>
              <a:t>Commotio cordis:</a:t>
            </a:r>
            <a:r>
              <a:rPr lang="en"/>
              <a:t> sudden cardiac death due to blunt chest trauma without any observable chest or cardiac damage</a:t>
            </a:r>
            <a:endParaRPr/>
          </a:p>
          <a:p>
            <a:pPr marL="0" lvl="0" indent="0" algn="l" rtl="0">
              <a:spcBef>
                <a:spcPts val="1200"/>
              </a:spcBef>
              <a:spcAft>
                <a:spcPts val="0"/>
              </a:spcAft>
              <a:buNone/>
            </a:pPr>
            <a:r>
              <a:rPr lang="en" b="1"/>
              <a:t>Flail chest:</a:t>
            </a:r>
            <a:r>
              <a:rPr lang="en"/>
              <a:t> fractures of two or more adjacent ribs, each of which is fractured in two or more places</a:t>
            </a:r>
            <a:endParaRPr/>
          </a:p>
          <a:p>
            <a:pPr marL="0" lvl="0" indent="0" algn="l" rtl="0">
              <a:spcBef>
                <a:spcPts val="1200"/>
              </a:spcBef>
              <a:spcAft>
                <a:spcPts val="0"/>
              </a:spcAft>
              <a:buNone/>
            </a:pPr>
            <a:r>
              <a:rPr lang="en" b="1"/>
              <a:t>Hemoptysis:</a:t>
            </a:r>
            <a:r>
              <a:rPr lang="en"/>
              <a:t> coughing up blood</a:t>
            </a:r>
            <a:endParaRPr/>
          </a:p>
          <a:p>
            <a:pPr marL="0" lvl="0" indent="0" algn="l" rtl="0">
              <a:spcBef>
                <a:spcPts val="1200"/>
              </a:spcBef>
              <a:spcAft>
                <a:spcPts val="0"/>
              </a:spcAft>
              <a:buNone/>
            </a:pPr>
            <a:r>
              <a:rPr lang="en" b="1"/>
              <a:t>Hemothorax: </a:t>
            </a:r>
            <a:r>
              <a:rPr lang="en"/>
              <a:t>an accumulation of blood in the pleural space</a:t>
            </a:r>
            <a:endParaRPr/>
          </a:p>
          <a:p>
            <a:pPr marL="0" lvl="0" indent="0" algn="l" rtl="0">
              <a:spcBef>
                <a:spcPts val="1200"/>
              </a:spcBef>
              <a:spcAft>
                <a:spcPts val="1200"/>
              </a:spcAft>
              <a:buNone/>
            </a:pPr>
            <a:r>
              <a:rPr lang="en" b="1"/>
              <a:t>Myocardial contusion: </a:t>
            </a:r>
            <a:r>
              <a:rPr lang="en"/>
              <a:t>also called a cardiac contusion; a bruise involving the heart that may cause heart contractions to become less effective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Key Terminology Continued</a:t>
            </a:r>
            <a:endParaRPr/>
          </a:p>
        </p:txBody>
      </p:sp>
      <p:sp>
        <p:nvSpPr>
          <p:cNvPr id="81" name="Google Shape;81;p1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en" b="1"/>
              <a:t>Open chest injury (sucking chest wound):</a:t>
            </a:r>
            <a:r>
              <a:rPr lang="en"/>
              <a:t> caused by physical penetration of the chest cavity/wall by a foreign object</a:t>
            </a:r>
            <a:endParaRPr/>
          </a:p>
          <a:p>
            <a:pPr marL="0" lvl="0" indent="0" algn="l" rtl="0">
              <a:spcBef>
                <a:spcPts val="1200"/>
              </a:spcBef>
              <a:spcAft>
                <a:spcPts val="0"/>
              </a:spcAft>
              <a:buNone/>
            </a:pPr>
            <a:r>
              <a:rPr lang="en" b="1"/>
              <a:t>Paradoxical motion: </a:t>
            </a:r>
            <a:r>
              <a:rPr lang="en"/>
              <a:t>inward movement of a flail chest segment upon inhalation</a:t>
            </a:r>
            <a:endParaRPr/>
          </a:p>
          <a:p>
            <a:pPr marL="0" lvl="0" indent="0" algn="l" rtl="0">
              <a:spcBef>
                <a:spcPts val="1200"/>
              </a:spcBef>
              <a:spcAft>
                <a:spcPts val="0"/>
              </a:spcAft>
              <a:buNone/>
            </a:pPr>
            <a:r>
              <a:rPr lang="en" b="1"/>
              <a:t>Pericardial tamponade:</a:t>
            </a:r>
            <a:r>
              <a:rPr lang="en"/>
              <a:t> the accumulation of blood or other fluid within the pericardial sac</a:t>
            </a:r>
            <a:endParaRPr/>
          </a:p>
          <a:p>
            <a:pPr marL="0" lvl="0" indent="0" algn="l" rtl="0">
              <a:spcBef>
                <a:spcPts val="1200"/>
              </a:spcBef>
              <a:spcAft>
                <a:spcPts val="0"/>
              </a:spcAft>
              <a:buNone/>
            </a:pPr>
            <a:r>
              <a:rPr lang="en" b="1"/>
              <a:t>Pulmonary contusion: </a:t>
            </a:r>
            <a:r>
              <a:rPr lang="en"/>
              <a:t>a bruise of the lung tissue that causes the alveoli to become filled with fluid and blood</a:t>
            </a:r>
            <a:endParaRPr/>
          </a:p>
          <a:p>
            <a:pPr marL="0" lvl="0" indent="0" algn="l" rtl="0">
              <a:spcBef>
                <a:spcPts val="1200"/>
              </a:spcBef>
              <a:spcAft>
                <a:spcPts val="0"/>
              </a:spcAft>
              <a:buNone/>
            </a:pPr>
            <a:r>
              <a:rPr lang="en" b="1"/>
              <a:t>Tension pneumothorax: </a:t>
            </a:r>
            <a:r>
              <a:rPr lang="en"/>
              <a:t>the accumulation of pressurized air within the pleural space; causes the displacement of the great vessels, tracheal deviation, distention of the jugular veins, and compression of the other lung</a:t>
            </a:r>
            <a:endParaRPr/>
          </a:p>
          <a:p>
            <a:pPr marL="0" lvl="0" indent="0" algn="l" rtl="0">
              <a:spcBef>
                <a:spcPts val="1200"/>
              </a:spcBef>
              <a:spcAft>
                <a:spcPts val="1200"/>
              </a:spcAft>
              <a:buNone/>
            </a:pPr>
            <a:r>
              <a:rPr lang="en" b="1"/>
              <a:t>Traumatic asphyxia:</a:t>
            </a:r>
            <a:r>
              <a:rPr lang="en"/>
              <a:t> the inability to breathe and hypoxia that results from the inability of the chest wall to expand due to external pressure or massive crushing trauma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07800" y="436400"/>
            <a:ext cx="5678100" cy="685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Anatomy</a:t>
            </a:r>
            <a:endParaRPr/>
          </a:p>
        </p:txBody>
      </p:sp>
      <p:pic>
        <p:nvPicPr>
          <p:cNvPr id="87" name="Google Shape;87;p17"/>
          <p:cNvPicPr preferRelativeResize="0"/>
          <p:nvPr/>
        </p:nvPicPr>
        <p:blipFill>
          <a:blip r:embed="rId3">
            <a:alphaModFix/>
          </a:blip>
          <a:stretch>
            <a:fillRect/>
          </a:stretch>
        </p:blipFill>
        <p:spPr>
          <a:xfrm>
            <a:off x="4337875" y="1431150"/>
            <a:ext cx="4640852" cy="3482051"/>
          </a:xfrm>
          <a:prstGeom prst="rect">
            <a:avLst/>
          </a:prstGeom>
          <a:noFill/>
          <a:ln>
            <a:noFill/>
          </a:ln>
        </p:spPr>
      </p:pic>
      <p:pic>
        <p:nvPicPr>
          <p:cNvPr id="88" name="Google Shape;88;p17"/>
          <p:cNvPicPr preferRelativeResize="0"/>
          <p:nvPr/>
        </p:nvPicPr>
        <p:blipFill>
          <a:blip r:embed="rId4">
            <a:alphaModFix/>
          </a:blip>
          <a:stretch>
            <a:fillRect/>
          </a:stretch>
        </p:blipFill>
        <p:spPr>
          <a:xfrm>
            <a:off x="207800" y="1431150"/>
            <a:ext cx="3824675" cy="3482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body" idx="1"/>
          </p:nvPr>
        </p:nvSpPr>
        <p:spPr>
          <a:xfrm>
            <a:off x="311700" y="4230575"/>
            <a:ext cx="485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Real Life Examples for Conceptualization YAY</a:t>
            </a:r>
            <a:endParaRPr/>
          </a:p>
        </p:txBody>
      </p:sp>
      <p:pic>
        <p:nvPicPr>
          <p:cNvPr id="94" name="Google Shape;94;p18"/>
          <p:cNvPicPr preferRelativeResize="0"/>
          <p:nvPr/>
        </p:nvPicPr>
        <p:blipFill>
          <a:blip r:embed="rId3">
            <a:alphaModFix/>
          </a:blip>
          <a:stretch>
            <a:fillRect/>
          </a:stretch>
        </p:blipFill>
        <p:spPr>
          <a:xfrm>
            <a:off x="5191777" y="3229575"/>
            <a:ext cx="2540022" cy="1659099"/>
          </a:xfrm>
          <a:prstGeom prst="rect">
            <a:avLst/>
          </a:prstGeom>
          <a:noFill/>
          <a:ln>
            <a:noFill/>
          </a:ln>
        </p:spPr>
      </p:pic>
      <p:pic>
        <p:nvPicPr>
          <p:cNvPr id="95" name="Google Shape;95;p18"/>
          <p:cNvPicPr preferRelativeResize="0"/>
          <p:nvPr/>
        </p:nvPicPr>
        <p:blipFill>
          <a:blip r:embed="rId4">
            <a:alphaModFix/>
          </a:blip>
          <a:stretch>
            <a:fillRect/>
          </a:stretch>
        </p:blipFill>
        <p:spPr>
          <a:xfrm>
            <a:off x="6980939" y="974925"/>
            <a:ext cx="1349050" cy="2013998"/>
          </a:xfrm>
          <a:prstGeom prst="rect">
            <a:avLst/>
          </a:prstGeom>
          <a:noFill/>
          <a:ln>
            <a:noFill/>
          </a:ln>
        </p:spPr>
      </p:pic>
      <p:sp>
        <p:nvSpPr>
          <p:cNvPr id="96" name="Google Shape;96;p18"/>
          <p:cNvSpPr txBox="1"/>
          <p:nvPr/>
        </p:nvSpPr>
        <p:spPr>
          <a:xfrm>
            <a:off x="6827500" y="263225"/>
            <a:ext cx="1656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Source Code Pro"/>
                <a:ea typeface="Source Code Pro"/>
                <a:cs typeface="Source Code Pro"/>
                <a:sym typeface="Source Code Pro"/>
              </a:rPr>
              <a:t>CHESTS</a:t>
            </a:r>
            <a:endParaRPr sz="3000" b="1">
              <a:latin typeface="Source Code Pro"/>
              <a:ea typeface="Source Code Pro"/>
              <a:cs typeface="Source Code Pro"/>
              <a:sym typeface="Source Code Pro"/>
            </a:endParaRPr>
          </a:p>
        </p:txBody>
      </p:sp>
      <p:sp>
        <p:nvSpPr>
          <p:cNvPr id="97" name="Google Shape;97;p18"/>
          <p:cNvSpPr/>
          <p:nvPr/>
        </p:nvSpPr>
        <p:spPr>
          <a:xfrm rot="696185">
            <a:off x="5014367" y="4243067"/>
            <a:ext cx="1701879" cy="742151"/>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rot="209711">
            <a:off x="6941971" y="1809916"/>
            <a:ext cx="1427054" cy="788136"/>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18"/>
          <p:cNvPicPr preferRelativeResize="0"/>
          <p:nvPr/>
        </p:nvPicPr>
        <p:blipFill>
          <a:blip r:embed="rId5">
            <a:alphaModFix/>
          </a:blip>
          <a:stretch>
            <a:fillRect/>
          </a:stretch>
        </p:blipFill>
        <p:spPr>
          <a:xfrm>
            <a:off x="3177849" y="2259361"/>
            <a:ext cx="1394150" cy="1960428"/>
          </a:xfrm>
          <a:prstGeom prst="rect">
            <a:avLst/>
          </a:prstGeom>
          <a:noFill/>
          <a:ln>
            <a:noFill/>
          </a:ln>
        </p:spPr>
      </p:pic>
      <p:sp>
        <p:nvSpPr>
          <p:cNvPr id="100" name="Google Shape;100;p18"/>
          <p:cNvSpPr/>
          <p:nvPr/>
        </p:nvSpPr>
        <p:spPr>
          <a:xfrm rot="4101746">
            <a:off x="3351698" y="2997314"/>
            <a:ext cx="701318" cy="638147"/>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8"/>
          <p:cNvPicPr preferRelativeResize="0"/>
          <p:nvPr/>
        </p:nvPicPr>
        <p:blipFill>
          <a:blip r:embed="rId6">
            <a:alphaModFix/>
          </a:blip>
          <a:stretch>
            <a:fillRect/>
          </a:stretch>
        </p:blipFill>
        <p:spPr>
          <a:xfrm>
            <a:off x="3214698" y="263225"/>
            <a:ext cx="1394150" cy="1858877"/>
          </a:xfrm>
          <a:prstGeom prst="rect">
            <a:avLst/>
          </a:prstGeom>
          <a:noFill/>
          <a:ln>
            <a:noFill/>
          </a:ln>
        </p:spPr>
      </p:pic>
      <p:sp>
        <p:nvSpPr>
          <p:cNvPr id="102" name="Google Shape;102;p18"/>
          <p:cNvSpPr/>
          <p:nvPr/>
        </p:nvSpPr>
        <p:spPr>
          <a:xfrm rot="-266620">
            <a:off x="3014923" y="872140"/>
            <a:ext cx="1846952" cy="1309295"/>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18"/>
          <p:cNvPicPr preferRelativeResize="0"/>
          <p:nvPr/>
        </p:nvPicPr>
        <p:blipFill>
          <a:blip r:embed="rId7">
            <a:alphaModFix/>
          </a:blip>
          <a:stretch>
            <a:fillRect/>
          </a:stretch>
        </p:blipFill>
        <p:spPr>
          <a:xfrm>
            <a:off x="147175" y="263224"/>
            <a:ext cx="2851576" cy="3802102"/>
          </a:xfrm>
          <a:prstGeom prst="rect">
            <a:avLst/>
          </a:prstGeom>
          <a:noFill/>
          <a:ln>
            <a:noFill/>
          </a:ln>
        </p:spPr>
      </p:pic>
      <p:pic>
        <p:nvPicPr>
          <p:cNvPr id="104" name="Google Shape;104;p18"/>
          <p:cNvPicPr preferRelativeResize="0"/>
          <p:nvPr/>
        </p:nvPicPr>
        <p:blipFill>
          <a:blip r:embed="rId8">
            <a:alphaModFix/>
          </a:blip>
          <a:stretch>
            <a:fillRect/>
          </a:stretch>
        </p:blipFill>
        <p:spPr>
          <a:xfrm>
            <a:off x="4845463" y="307361"/>
            <a:ext cx="1842025" cy="2438825"/>
          </a:xfrm>
          <a:prstGeom prst="rect">
            <a:avLst/>
          </a:prstGeom>
          <a:noFill/>
          <a:ln>
            <a:noFill/>
          </a:ln>
        </p:spPr>
      </p:pic>
      <p:sp>
        <p:nvSpPr>
          <p:cNvPr id="105" name="Google Shape;105;p18"/>
          <p:cNvSpPr/>
          <p:nvPr/>
        </p:nvSpPr>
        <p:spPr>
          <a:xfrm rot="-265923">
            <a:off x="788050" y="2000060"/>
            <a:ext cx="1304401" cy="1099681"/>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rot="-263733">
            <a:off x="5298557" y="972126"/>
            <a:ext cx="833752" cy="718258"/>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Contusions and Fractures</a:t>
            </a:r>
            <a:endParaRPr/>
          </a:p>
        </p:txBody>
      </p:sp>
      <p:sp>
        <p:nvSpPr>
          <p:cNvPr id="112" name="Google Shape;112;p19"/>
          <p:cNvSpPr txBox="1">
            <a:spLocks noGrp="1"/>
          </p:cNvSpPr>
          <p:nvPr>
            <p:ph type="body" idx="1"/>
          </p:nvPr>
        </p:nvSpPr>
        <p:spPr>
          <a:xfrm>
            <a:off x="311700" y="1468825"/>
            <a:ext cx="4020600" cy="3099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Pulmonary contusion</a:t>
            </a:r>
            <a:endParaRPr/>
          </a:p>
          <a:p>
            <a:pPr marL="457200" lvl="0" indent="-342900" algn="l" rtl="0">
              <a:spcBef>
                <a:spcPts val="0"/>
              </a:spcBef>
              <a:spcAft>
                <a:spcPts val="0"/>
              </a:spcAft>
              <a:buSzPts val="1800"/>
              <a:buChar char="●"/>
            </a:pPr>
            <a:r>
              <a:rPr lang="en"/>
              <a:t>Myocardial contusion</a:t>
            </a:r>
            <a:endParaRPr/>
          </a:p>
          <a:p>
            <a:pPr marL="457200" lvl="0" indent="-342900" algn="l" rtl="0">
              <a:spcBef>
                <a:spcPts val="0"/>
              </a:spcBef>
              <a:spcAft>
                <a:spcPts val="0"/>
              </a:spcAft>
              <a:buSzPts val="1800"/>
              <a:buChar char="●"/>
            </a:pPr>
            <a:r>
              <a:rPr lang="en"/>
              <a:t>Rib fractures</a:t>
            </a:r>
            <a:endParaRPr/>
          </a:p>
          <a:p>
            <a:pPr marL="457200" lvl="0" indent="-342900" algn="l" rtl="0">
              <a:spcBef>
                <a:spcPts val="0"/>
              </a:spcBef>
              <a:spcAft>
                <a:spcPts val="0"/>
              </a:spcAft>
              <a:buSzPts val="1800"/>
              <a:buChar char="●"/>
            </a:pPr>
            <a:r>
              <a:rPr lang="en"/>
              <a:t>Flail chest (paradoxical motion)</a:t>
            </a:r>
            <a:endParaRPr/>
          </a:p>
          <a:p>
            <a:pPr marL="457200" lvl="0" indent="-342900" algn="l" rtl="0">
              <a:spcBef>
                <a:spcPts val="0"/>
              </a:spcBef>
              <a:spcAft>
                <a:spcPts val="0"/>
              </a:spcAft>
              <a:buSzPts val="1800"/>
              <a:buChar char="●"/>
            </a:pPr>
            <a:r>
              <a:rPr lang="en"/>
              <a:t>Sternum fracture (really bad)</a:t>
            </a:r>
            <a:endParaRPr/>
          </a:p>
        </p:txBody>
      </p:sp>
      <p:pic>
        <p:nvPicPr>
          <p:cNvPr id="113" name="Google Shape;113;p19"/>
          <p:cNvPicPr preferRelativeResize="0"/>
          <p:nvPr/>
        </p:nvPicPr>
        <p:blipFill>
          <a:blip r:embed="rId3">
            <a:alphaModFix/>
          </a:blip>
          <a:stretch>
            <a:fillRect/>
          </a:stretch>
        </p:blipFill>
        <p:spPr>
          <a:xfrm>
            <a:off x="4332300" y="1547013"/>
            <a:ext cx="1763625" cy="2943525"/>
          </a:xfrm>
          <a:prstGeom prst="rect">
            <a:avLst/>
          </a:prstGeom>
          <a:noFill/>
          <a:ln>
            <a:noFill/>
          </a:ln>
        </p:spPr>
      </p:pic>
      <p:pic>
        <p:nvPicPr>
          <p:cNvPr id="114" name="Google Shape;114;p19"/>
          <p:cNvPicPr preferRelativeResize="0"/>
          <p:nvPr/>
        </p:nvPicPr>
        <p:blipFill>
          <a:blip r:embed="rId4">
            <a:alphaModFix/>
          </a:blip>
          <a:stretch>
            <a:fillRect/>
          </a:stretch>
        </p:blipFill>
        <p:spPr>
          <a:xfrm>
            <a:off x="6382775" y="1384975"/>
            <a:ext cx="2541674" cy="3391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286775" y="258250"/>
            <a:ext cx="4045200" cy="1684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Aortic Dissection and Rupture</a:t>
            </a:r>
            <a:endParaRPr/>
          </a:p>
        </p:txBody>
      </p:sp>
      <p:sp>
        <p:nvSpPr>
          <p:cNvPr id="120" name="Google Shape;120;p20"/>
          <p:cNvSpPr txBox="1">
            <a:spLocks noGrp="1"/>
          </p:cNvSpPr>
          <p:nvPr>
            <p:ph type="body" idx="2"/>
          </p:nvPr>
        </p:nvSpPr>
        <p:spPr>
          <a:xfrm>
            <a:off x="4939500" y="382925"/>
            <a:ext cx="3837000" cy="4036200"/>
          </a:xfrm>
          <a:prstGeom prst="rect">
            <a:avLst/>
          </a:prstGeom>
        </p:spPr>
        <p:txBody>
          <a:bodyPr spcFirstLastPara="1" wrap="square" lIns="91425" tIns="91425" rIns="91425" bIns="91425" anchor="ctr" anchorCtr="0">
            <a:normAutofit fontScale="55000" lnSpcReduction="10000"/>
          </a:bodyPr>
          <a:lstStyle/>
          <a:p>
            <a:pPr marL="0" lvl="0" indent="0" algn="l" rtl="0">
              <a:spcBef>
                <a:spcPts val="0"/>
              </a:spcBef>
              <a:spcAft>
                <a:spcPts val="0"/>
              </a:spcAft>
              <a:buNone/>
            </a:pPr>
            <a:r>
              <a:rPr lang="en"/>
              <a:t>Aortic rupture = most dangerous</a:t>
            </a:r>
            <a:endParaRPr/>
          </a:p>
          <a:p>
            <a:pPr marL="457200" lvl="0" indent="-291465" algn="l" rtl="0">
              <a:spcBef>
                <a:spcPts val="1200"/>
              </a:spcBef>
              <a:spcAft>
                <a:spcPts val="0"/>
              </a:spcAft>
              <a:buSzPct val="100000"/>
              <a:buChar char="●"/>
            </a:pPr>
            <a:r>
              <a:rPr lang="en"/>
              <a:t>Culminates in a complete tear in all 3 layers of the aorta</a:t>
            </a:r>
            <a:endParaRPr/>
          </a:p>
          <a:p>
            <a:pPr marL="457200" lvl="0" indent="-291465" algn="l" rtl="0">
              <a:spcBef>
                <a:spcPts val="0"/>
              </a:spcBef>
              <a:spcAft>
                <a:spcPts val="0"/>
              </a:spcAft>
              <a:buSzPct val="100000"/>
              <a:buChar char="●"/>
            </a:pPr>
            <a:r>
              <a:rPr lang="en"/>
              <a:t>Usually followed by rapid internal hemorrhage, hypovolemic shock, and then death</a:t>
            </a:r>
            <a:endParaRPr/>
          </a:p>
          <a:p>
            <a:pPr marL="0" lvl="0" indent="0" algn="l" rtl="0">
              <a:spcBef>
                <a:spcPts val="1200"/>
              </a:spcBef>
              <a:spcAft>
                <a:spcPts val="0"/>
              </a:spcAft>
              <a:buNone/>
            </a:pPr>
            <a:r>
              <a:rPr lang="en"/>
              <a:t>Rapid deceleration can cause the aorta to tear where aorta attaches to tissue near the heart</a:t>
            </a:r>
            <a:endParaRPr/>
          </a:p>
          <a:p>
            <a:pPr marL="0" lvl="0" indent="0" algn="l" rtl="0">
              <a:spcBef>
                <a:spcPts val="1200"/>
              </a:spcBef>
              <a:spcAft>
                <a:spcPts val="0"/>
              </a:spcAft>
              <a:buNone/>
            </a:pPr>
            <a:r>
              <a:rPr lang="en"/>
              <a:t>When part of the aorta’s wall is torn -</a:t>
            </a:r>
            <a:endParaRPr/>
          </a:p>
          <a:p>
            <a:pPr marL="457200" lvl="0" indent="-291465" algn="l" rtl="0">
              <a:spcBef>
                <a:spcPts val="1200"/>
              </a:spcBef>
              <a:spcAft>
                <a:spcPts val="0"/>
              </a:spcAft>
              <a:buSzPct val="100000"/>
              <a:buChar char="●"/>
            </a:pPr>
            <a:r>
              <a:rPr lang="en"/>
              <a:t>Not immediately fatal</a:t>
            </a:r>
            <a:endParaRPr/>
          </a:p>
          <a:p>
            <a:pPr marL="457200" lvl="0" indent="-291465" algn="l" rtl="0">
              <a:spcBef>
                <a:spcPts val="0"/>
              </a:spcBef>
              <a:spcAft>
                <a:spcPts val="0"/>
              </a:spcAft>
              <a:buSzPct val="100000"/>
              <a:buChar char="●"/>
            </a:pPr>
            <a:r>
              <a:rPr lang="en"/>
              <a:t>Can cause an aneurysm or aortic dissection</a:t>
            </a:r>
            <a:endParaRPr/>
          </a:p>
          <a:p>
            <a:pPr marL="0" lvl="0" indent="0" algn="l" rtl="0">
              <a:spcBef>
                <a:spcPts val="1200"/>
              </a:spcBef>
              <a:spcAft>
                <a:spcPts val="0"/>
              </a:spcAft>
              <a:buNone/>
            </a:pPr>
            <a:r>
              <a:rPr lang="en" b="1"/>
              <a:t>aortic dissection (can) → aneurysm (can) → aortic rupture</a:t>
            </a:r>
            <a:endParaRPr b="1"/>
          </a:p>
          <a:p>
            <a:pPr marL="0" lvl="0" indent="0" algn="l" rtl="0">
              <a:spcBef>
                <a:spcPts val="1200"/>
              </a:spcBef>
              <a:spcAft>
                <a:spcPts val="1200"/>
              </a:spcAft>
              <a:buNone/>
            </a:pPr>
            <a:r>
              <a:rPr lang="en"/>
              <a:t>Presentation = severe acute chest pain or back pain, a tearing or stabbing pain, gravely ill appearance, possible signs of profound shock</a:t>
            </a:r>
            <a:endParaRPr/>
          </a:p>
        </p:txBody>
      </p:sp>
      <p:pic>
        <p:nvPicPr>
          <p:cNvPr id="121" name="Google Shape;121;p20"/>
          <p:cNvPicPr preferRelativeResize="0"/>
          <p:nvPr/>
        </p:nvPicPr>
        <p:blipFill>
          <a:blip r:embed="rId3">
            <a:alphaModFix/>
          </a:blip>
          <a:stretch>
            <a:fillRect/>
          </a:stretch>
        </p:blipFill>
        <p:spPr>
          <a:xfrm>
            <a:off x="2374600" y="2352875"/>
            <a:ext cx="2039386" cy="2288325"/>
          </a:xfrm>
          <a:prstGeom prst="rect">
            <a:avLst/>
          </a:prstGeom>
          <a:noFill/>
          <a:ln>
            <a:noFill/>
          </a:ln>
        </p:spPr>
      </p:pic>
      <p:pic>
        <p:nvPicPr>
          <p:cNvPr id="122" name="Google Shape;122;p20"/>
          <p:cNvPicPr preferRelativeResize="0"/>
          <p:nvPr/>
        </p:nvPicPr>
        <p:blipFill>
          <a:blip r:embed="rId4">
            <a:alphaModFix/>
          </a:blip>
          <a:stretch>
            <a:fillRect/>
          </a:stretch>
        </p:blipFill>
        <p:spPr>
          <a:xfrm>
            <a:off x="134825" y="2352875"/>
            <a:ext cx="2109324" cy="2288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Pneumothorax</a:t>
            </a:r>
            <a:endParaRPr/>
          </a:p>
        </p:txBody>
      </p:sp>
      <p:sp>
        <p:nvSpPr>
          <p:cNvPr id="128" name="Google Shape;128;p2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Signs and symptoms</a:t>
            </a:r>
            <a:endParaRPr/>
          </a:p>
          <a:p>
            <a:pPr marL="914400" lvl="1" indent="-317500" algn="l" rtl="0">
              <a:spcBef>
                <a:spcPts val="0"/>
              </a:spcBef>
              <a:spcAft>
                <a:spcPts val="0"/>
              </a:spcAft>
              <a:buSzPts val="1400"/>
              <a:buChar char="○"/>
            </a:pPr>
            <a:r>
              <a:rPr lang="en"/>
              <a:t>Shortness of breath or hypoxia because the lung cannot fully expand</a:t>
            </a:r>
            <a:endParaRPr/>
          </a:p>
          <a:p>
            <a:pPr marL="457200" lvl="0" indent="-342900" algn="l" rtl="0">
              <a:spcBef>
                <a:spcPts val="0"/>
              </a:spcBef>
              <a:spcAft>
                <a:spcPts val="0"/>
              </a:spcAft>
              <a:buSzPts val="1800"/>
              <a:buChar char="●"/>
            </a:pPr>
            <a:r>
              <a:rPr lang="en"/>
              <a:t>Causes</a:t>
            </a:r>
            <a:endParaRPr/>
          </a:p>
          <a:p>
            <a:pPr marL="914400" lvl="1" indent="-317500" algn="l" rtl="0">
              <a:spcBef>
                <a:spcPts val="0"/>
              </a:spcBef>
              <a:spcAft>
                <a:spcPts val="0"/>
              </a:spcAft>
              <a:buSzPts val="1400"/>
              <a:buChar char="○"/>
            </a:pPr>
            <a:r>
              <a:rPr lang="en"/>
              <a:t>Blunt or penetrating trauma</a:t>
            </a:r>
            <a:endParaRPr/>
          </a:p>
          <a:p>
            <a:pPr marL="914400" lvl="1" indent="-317500" algn="l" rtl="0">
              <a:spcBef>
                <a:spcPts val="0"/>
              </a:spcBef>
              <a:spcAft>
                <a:spcPts val="0"/>
              </a:spcAft>
              <a:buSzPts val="1400"/>
              <a:buChar char="○"/>
            </a:pPr>
            <a:r>
              <a:rPr lang="en"/>
              <a:t>Underlying disease like asthma</a:t>
            </a:r>
            <a:endParaRPr/>
          </a:p>
          <a:p>
            <a:pPr marL="914400" lvl="1" indent="-317500" algn="l" rtl="0">
              <a:spcBef>
                <a:spcPts val="0"/>
              </a:spcBef>
              <a:spcAft>
                <a:spcPts val="0"/>
              </a:spcAft>
              <a:buSzPts val="1400"/>
              <a:buChar char="○"/>
            </a:pPr>
            <a:r>
              <a:rPr lang="en"/>
              <a:t>Sudden changes in altitude</a:t>
            </a:r>
            <a:endParaRPr/>
          </a:p>
          <a:p>
            <a:pPr marL="0" lvl="0" indent="0" algn="l" rtl="0">
              <a:spcBef>
                <a:spcPts val="1200"/>
              </a:spcBef>
              <a:spcAft>
                <a:spcPts val="1200"/>
              </a:spcAft>
              <a:buNone/>
            </a:pPr>
            <a:endParaRPr/>
          </a:p>
        </p:txBody>
      </p:sp>
      <p:pic>
        <p:nvPicPr>
          <p:cNvPr id="129" name="Google Shape;129;p21"/>
          <p:cNvPicPr preferRelativeResize="0"/>
          <p:nvPr/>
        </p:nvPicPr>
        <p:blipFill>
          <a:blip r:embed="rId3">
            <a:alphaModFix/>
          </a:blip>
          <a:stretch>
            <a:fillRect/>
          </a:stretch>
        </p:blipFill>
        <p:spPr>
          <a:xfrm>
            <a:off x="5713800" y="2488850"/>
            <a:ext cx="3070050" cy="2018575"/>
          </a:xfrm>
          <a:prstGeom prst="rect">
            <a:avLst/>
          </a:prstGeom>
          <a:noFill/>
          <a:ln>
            <a:noFill/>
          </a:ln>
        </p:spPr>
      </p:pic>
      <p:sp>
        <p:nvSpPr>
          <p:cNvPr id="130" name="Google Shape;130;p21"/>
          <p:cNvSpPr txBox="1"/>
          <p:nvPr/>
        </p:nvSpPr>
        <p:spPr>
          <a:xfrm>
            <a:off x="311700" y="2755850"/>
            <a:ext cx="5402100" cy="211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2"/>
              </a:solidFill>
              <a:latin typeface="Source Code Pro"/>
              <a:ea typeface="Source Code Pro"/>
              <a:cs typeface="Source Code Pro"/>
              <a:sym typeface="Source Code Pro"/>
            </a:endParaRPr>
          </a:p>
          <a:p>
            <a:pPr marL="457200" lvl="0" indent="-342900" algn="l" rtl="0">
              <a:lnSpc>
                <a:spcPct val="115000"/>
              </a:lnSpc>
              <a:spcBef>
                <a:spcPts val="1200"/>
              </a:spcBef>
              <a:spcAft>
                <a:spcPts val="0"/>
              </a:spcAft>
              <a:buClr>
                <a:schemeClr val="dk2"/>
              </a:buClr>
              <a:buSzPts val="1800"/>
              <a:buFont typeface="Source Code Pro"/>
              <a:buChar char="●"/>
            </a:pPr>
            <a:r>
              <a:rPr lang="en" sz="1800">
                <a:solidFill>
                  <a:schemeClr val="dk2"/>
                </a:solidFill>
                <a:latin typeface="Source Code Pro"/>
                <a:ea typeface="Source Code Pro"/>
                <a:cs typeface="Source Code Pro"/>
                <a:sym typeface="Source Code Pro"/>
              </a:rPr>
              <a:t>Open pneumothorax</a:t>
            </a:r>
            <a:endParaRPr sz="1800">
              <a:solidFill>
                <a:schemeClr val="dk2"/>
              </a:solidFill>
              <a:latin typeface="Source Code Pro"/>
              <a:ea typeface="Source Code Pro"/>
              <a:cs typeface="Source Code Pro"/>
              <a:sym typeface="Source Code Pro"/>
            </a:endParaRPr>
          </a:p>
          <a:p>
            <a:pPr marL="914400" lvl="1" indent="-317500" algn="l" rtl="0">
              <a:lnSpc>
                <a:spcPct val="115000"/>
              </a:lnSpc>
              <a:spcBef>
                <a:spcPts val="0"/>
              </a:spcBef>
              <a:spcAft>
                <a:spcPts val="0"/>
              </a:spcAft>
              <a:buClr>
                <a:schemeClr val="dk2"/>
              </a:buClr>
              <a:buSzPts val="1400"/>
              <a:buFont typeface="Source Code Pro"/>
              <a:buChar char="○"/>
            </a:pPr>
            <a:r>
              <a:rPr lang="en">
                <a:solidFill>
                  <a:schemeClr val="dk2"/>
                </a:solidFill>
                <a:latin typeface="Source Code Pro"/>
                <a:ea typeface="Source Code Pro"/>
                <a:cs typeface="Source Code Pro"/>
                <a:sym typeface="Source Code Pro"/>
              </a:rPr>
              <a:t>Caused by penetration into the chest cavity allowing air to enter the pleural space</a:t>
            </a:r>
            <a:endParaRPr>
              <a:solidFill>
                <a:schemeClr val="dk2"/>
              </a:solidFill>
              <a:latin typeface="Source Code Pro"/>
              <a:ea typeface="Source Code Pro"/>
              <a:cs typeface="Source Code Pro"/>
              <a:sym typeface="Source Code Pro"/>
            </a:endParaRPr>
          </a:p>
          <a:p>
            <a:pPr marL="914400" lvl="1" indent="-317500" algn="l" rtl="0">
              <a:lnSpc>
                <a:spcPct val="115000"/>
              </a:lnSpc>
              <a:spcBef>
                <a:spcPts val="0"/>
              </a:spcBef>
              <a:spcAft>
                <a:spcPts val="0"/>
              </a:spcAft>
              <a:buClr>
                <a:schemeClr val="dk2"/>
              </a:buClr>
              <a:buSzPts val="1400"/>
              <a:buFont typeface="Source Code Pro"/>
              <a:buChar char="○"/>
            </a:pPr>
            <a:r>
              <a:rPr lang="en">
                <a:solidFill>
                  <a:schemeClr val="dk2"/>
                </a:solidFill>
                <a:latin typeface="Source Code Pro"/>
                <a:ea typeface="Source Code Pro"/>
                <a:cs typeface="Source Code Pro"/>
                <a:sym typeface="Source Code Pro"/>
              </a:rPr>
              <a:t>Treat “sucking chest wound” with occlusive dressing</a:t>
            </a:r>
            <a:endParaRPr>
              <a:solidFill>
                <a:schemeClr val="dk2"/>
              </a:solidFill>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2172</Words>
  <Application>Microsoft Macintosh PowerPoint</Application>
  <PresentationFormat>On-screen Show (16:9)</PresentationFormat>
  <Paragraphs>180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Source Code Pro</vt:lpstr>
      <vt:lpstr>Oswald</vt:lpstr>
      <vt:lpstr>Modern Writer</vt:lpstr>
      <vt:lpstr>Chapter 23: Chest Trauma</vt:lpstr>
      <vt:lpstr>Objectives</vt:lpstr>
      <vt:lpstr>Key Terminology</vt:lpstr>
      <vt:lpstr>Key Terminology Continued</vt:lpstr>
      <vt:lpstr>Anatomy</vt:lpstr>
      <vt:lpstr>PowerPoint Presentation</vt:lpstr>
      <vt:lpstr>Contusions and Fractures</vt:lpstr>
      <vt:lpstr>Aortic Dissection and Rupture</vt:lpstr>
      <vt:lpstr>Pneumothorax</vt:lpstr>
      <vt:lpstr>Pneumothorax Continued</vt:lpstr>
      <vt:lpstr>Pericardial Tamponade</vt:lpstr>
      <vt:lpstr>Commotio Cordis and Traumatic Asphyxia</vt:lpstr>
      <vt:lpstr>Patient Assessment</vt:lpstr>
      <vt:lpstr>Management of Chest Injuries</vt:lpstr>
      <vt:lpstr>Practice Questions</vt:lpstr>
      <vt:lpstr>Practice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23: Chest Trauma</dc:title>
  <cp:lastModifiedBy>Anna Weisel</cp:lastModifiedBy>
  <cp:revision>3</cp:revision>
  <dcterms:modified xsi:type="dcterms:W3CDTF">2023-11-03T16:44:14Z</dcterms:modified>
</cp:coreProperties>
</file>