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embeddedFontLst>
    <p:embeddedFont>
      <p:font typeface="Libre Franklin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4" roundtripDataSignature="AMtx7miVg9Rx+dv6unvRSzEZvLOmhwk8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ibreFranklin-regular.fntdata"/><Relationship Id="rId11" Type="http://schemas.openxmlformats.org/officeDocument/2006/relationships/slide" Target="slides/slide7.xml"/><Relationship Id="rId22" Type="http://schemas.openxmlformats.org/officeDocument/2006/relationships/font" Target="fonts/LibreFranklin-italic.fntdata"/><Relationship Id="rId10" Type="http://schemas.openxmlformats.org/officeDocument/2006/relationships/slide" Target="slides/slide6.xml"/><Relationship Id="rId21" Type="http://schemas.openxmlformats.org/officeDocument/2006/relationships/font" Target="fonts/LibreFranklin-bold.fntdata"/><Relationship Id="rId13" Type="http://schemas.openxmlformats.org/officeDocument/2006/relationships/slide" Target="slides/slide9.xml"/><Relationship Id="rId24" Type="http://customschemas.google.com/relationships/presentationmetadata" Target="metadata"/><Relationship Id="rId12" Type="http://schemas.openxmlformats.org/officeDocument/2006/relationships/slide" Target="slides/slide8.xml"/><Relationship Id="rId23" Type="http://schemas.openxmlformats.org/officeDocument/2006/relationships/font" Target="fonts/LibreFranklin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880f836317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880f83631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8c0747eb7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8c0747eb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8c1d8289b6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8c1d8289b6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880f836317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880f83631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8c1d8289b6_0_5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1" name="Google Shape;11;g18c1d8289b6_0_5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2" name="Google Shape;12;g18c1d8289b6_0_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8c1d8289b6_0_40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18c1d8289b6_0_40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7" name="Google Shape;47;g18c1d8289b6_0_4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8c1d8289b6_0_4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8c1d8289b6_0_46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2" name="Google Shape;52;g18c1d8289b6_0_46"/>
          <p:cNvSpPr txBox="1"/>
          <p:nvPr>
            <p:ph idx="1" type="body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4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4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dk2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g18c1d8289b6_0_46"/>
          <p:cNvSpPr txBox="1"/>
          <p:nvPr>
            <p:ph idx="10" type="dt"/>
          </p:nvPr>
        </p:nvSpPr>
        <p:spPr>
          <a:xfrm>
            <a:off x="1390650" y="6453386"/>
            <a:ext cx="12045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g18c1d8289b6_0_46"/>
          <p:cNvSpPr txBox="1"/>
          <p:nvPr>
            <p:ph idx="11" type="ftr"/>
          </p:nvPr>
        </p:nvSpPr>
        <p:spPr>
          <a:xfrm>
            <a:off x="2893564" y="6453386"/>
            <a:ext cx="62808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g18c1d8289b6_0_46"/>
          <p:cNvSpPr txBox="1"/>
          <p:nvPr>
            <p:ph idx="12" type="sldNum"/>
          </p:nvPr>
        </p:nvSpPr>
        <p:spPr>
          <a:xfrm>
            <a:off x="9472736" y="6453386"/>
            <a:ext cx="1596300" cy="4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8c1d8289b6_0_9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g18c1d8289b6_0_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18c1d8289b6_0_1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8" name="Google Shape;18;g18c1d8289b6_0_1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9" name="Google Shape;19;g18c1d8289b6_0_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8c1d8289b6_0_1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18c1d8289b6_0_16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3" name="Google Shape;23;g18c1d8289b6_0_16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" name="Google Shape;24;g18c1d8289b6_0_1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8c1d8289b6_0_2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7" name="Google Shape;27;g18c1d8289b6_0_2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8c1d8289b6_0_24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0" name="Google Shape;30;g18c1d8289b6_0_24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1" name="Google Shape;31;g18c1d8289b6_0_2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8c1d8289b6_0_28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4" name="Google Shape;34;g18c1d8289b6_0_2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8c1d8289b6_0_31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g18c1d8289b6_0_31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8" name="Google Shape;38;g18c1d8289b6_0_31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9" name="Google Shape;39;g18c1d8289b6_0_31"/>
          <p:cNvSpPr txBox="1"/>
          <p:nvPr>
            <p:ph idx="2" type="body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>
                <a:solidFill>
                  <a:schemeClr val="dk1"/>
                </a:solidFill>
              </a:defRPr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g18c1d8289b6_0_3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8c1d8289b6_0_37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3" name="Google Shape;43;g18c1d8289b6_0_3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8c1d8289b6_0_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g18c1d8289b6_0_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Char char="●"/>
              <a:defRPr sz="2400">
                <a:solidFill>
                  <a:schemeClr val="lt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○"/>
              <a:defRPr sz="1900">
                <a:solidFill>
                  <a:schemeClr val="lt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■"/>
              <a:defRPr sz="1900">
                <a:solidFill>
                  <a:schemeClr val="lt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 sz="1900">
                <a:solidFill>
                  <a:schemeClr val="lt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○"/>
              <a:defRPr sz="1900">
                <a:solidFill>
                  <a:schemeClr val="lt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■"/>
              <a:defRPr sz="1900">
                <a:solidFill>
                  <a:schemeClr val="lt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●"/>
              <a:defRPr sz="1900">
                <a:solidFill>
                  <a:schemeClr val="lt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○"/>
              <a:defRPr sz="1900">
                <a:solidFill>
                  <a:schemeClr val="lt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Char char="■"/>
              <a:defRPr sz="19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g18c1d8289b6_0_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lt2"/>
                </a:solidFill>
              </a:defRPr>
            </a:lvl1pPr>
            <a:lvl2pPr lvl="1" algn="r">
              <a:buNone/>
              <a:defRPr sz="1300">
                <a:solidFill>
                  <a:schemeClr val="lt2"/>
                </a:solidFill>
              </a:defRPr>
            </a:lvl2pPr>
            <a:lvl3pPr lvl="2" algn="r">
              <a:buNone/>
              <a:defRPr sz="1300">
                <a:solidFill>
                  <a:schemeClr val="lt2"/>
                </a:solidFill>
              </a:defRPr>
            </a:lvl3pPr>
            <a:lvl4pPr lvl="3" algn="r">
              <a:buNone/>
              <a:defRPr sz="1300">
                <a:solidFill>
                  <a:schemeClr val="lt2"/>
                </a:solidFill>
              </a:defRPr>
            </a:lvl4pPr>
            <a:lvl5pPr lvl="4" algn="r">
              <a:buNone/>
              <a:defRPr sz="1300">
                <a:solidFill>
                  <a:schemeClr val="lt2"/>
                </a:solidFill>
              </a:defRPr>
            </a:lvl5pPr>
            <a:lvl6pPr lvl="5" algn="r">
              <a:buNone/>
              <a:defRPr sz="1300">
                <a:solidFill>
                  <a:schemeClr val="lt2"/>
                </a:solidFill>
              </a:defRPr>
            </a:lvl6pPr>
            <a:lvl7pPr lvl="6" algn="r">
              <a:buNone/>
              <a:defRPr sz="1300">
                <a:solidFill>
                  <a:schemeClr val="lt2"/>
                </a:solidFill>
              </a:defRPr>
            </a:lvl7pPr>
            <a:lvl8pPr lvl="7" algn="r">
              <a:buNone/>
              <a:defRPr sz="1300">
                <a:solidFill>
                  <a:schemeClr val="lt2"/>
                </a:solidFill>
              </a:defRPr>
            </a:lvl8pPr>
            <a:lvl9pPr lvl="8" algn="r">
              <a:buNone/>
              <a:defRPr sz="13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 txBox="1"/>
          <p:nvPr>
            <p:ph type="ctrTitle"/>
          </p:nvPr>
        </p:nvSpPr>
        <p:spPr>
          <a:xfrm>
            <a:off x="41202" y="2379900"/>
            <a:ext cx="6910500" cy="209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Libre Franklin"/>
              <a:buNone/>
            </a:pPr>
            <a:r>
              <a:rPr lang="en-US" sz="4800"/>
              <a:t>CHAPTER 5: </a:t>
            </a:r>
            <a:br>
              <a:rPr lang="en-US" sz="4800"/>
            </a:br>
            <a:r>
              <a:rPr lang="en-US" sz="4800"/>
              <a:t>MOVING, LIFTING, AND TRANSPORTING PATIENTS</a:t>
            </a:r>
            <a:endParaRPr/>
          </a:p>
        </p:txBody>
      </p:sp>
      <p:sp>
        <p:nvSpPr>
          <p:cNvPr id="61" name="Google Shape;61;p1"/>
          <p:cNvSpPr txBox="1"/>
          <p:nvPr>
            <p:ph idx="1" type="subTitle"/>
          </p:nvPr>
        </p:nvSpPr>
        <p:spPr>
          <a:xfrm>
            <a:off x="80656" y="5234189"/>
            <a:ext cx="6831600" cy="10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</a:pPr>
            <a:r>
              <a:rPr lang="en-US"/>
              <a:t>By Ryan Heinzerling</a:t>
            </a:r>
            <a:endParaRPr/>
          </a:p>
        </p:txBody>
      </p:sp>
      <p:pic>
        <p:nvPicPr>
          <p:cNvPr id="62" name="Google Shape;62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9900" y="0"/>
            <a:ext cx="54120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880f836317_0_10"/>
          <p:cNvSpPr txBox="1"/>
          <p:nvPr>
            <p:ph type="title"/>
          </p:nvPr>
        </p:nvSpPr>
        <p:spPr>
          <a:xfrm>
            <a:off x="1371600" y="685800"/>
            <a:ext cx="5361300" cy="1485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Non-urgent moves (non-drags)</a:t>
            </a:r>
            <a:endParaRPr/>
          </a:p>
        </p:txBody>
      </p:sp>
      <p:sp>
        <p:nvSpPr>
          <p:cNvPr id="130" name="Google Shape;130;g1880f836317_0_10"/>
          <p:cNvSpPr txBox="1"/>
          <p:nvPr>
            <p:ph idx="1" type="body"/>
          </p:nvPr>
        </p:nvSpPr>
        <p:spPr>
          <a:xfrm>
            <a:off x="1371600" y="1817350"/>
            <a:ext cx="3283800" cy="18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Human Crutch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2 Person assist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Chair Carry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Fore and Aft Carry</a:t>
            </a:r>
            <a:endParaRPr/>
          </a:p>
        </p:txBody>
      </p:sp>
      <p:pic>
        <p:nvPicPr>
          <p:cNvPr id="131" name="Google Shape;131;g1880f836317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1849" y="0"/>
            <a:ext cx="514015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1880f836317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244" y="3486869"/>
            <a:ext cx="2416725" cy="337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1880f836317_0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4394" y="3686650"/>
            <a:ext cx="3767466" cy="286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6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/>
              <a:t>Devices and Equipment </a:t>
            </a:r>
            <a:endParaRPr/>
          </a:p>
        </p:txBody>
      </p:sp>
      <p:sp>
        <p:nvSpPr>
          <p:cNvPr id="139" name="Google Shape;139;p16"/>
          <p:cNvSpPr txBox="1"/>
          <p:nvPr>
            <p:ph idx="1" type="body"/>
          </p:nvPr>
        </p:nvSpPr>
        <p:spPr>
          <a:xfrm>
            <a:off x="838200" y="184112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4048" lvl="0" marL="384048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Transfer Flat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b="1" lang="en-US"/>
              <a:t>Long spine board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Orthopedic stretcher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Portable stretcher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Basket stretcher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Short spine board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Sitting lifting device</a:t>
            </a:r>
            <a:endParaRPr/>
          </a:p>
          <a:p>
            <a:pPr indent="-3713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b="1" lang="en-US"/>
              <a:t>Vacuum splint (this one is </a:t>
            </a:r>
            <a:r>
              <a:rPr b="1" lang="en-US"/>
              <a:t>the best one)</a:t>
            </a:r>
            <a:endParaRPr b="1"/>
          </a:p>
        </p:txBody>
      </p:sp>
      <p:pic>
        <p:nvPicPr>
          <p:cNvPr id="140" name="Google Shape;14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3831" y="1354953"/>
            <a:ext cx="6718176" cy="217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8194" y="3529944"/>
            <a:ext cx="4893799" cy="239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/>
          <p:nvPr>
            <p:ph type="title"/>
          </p:nvPr>
        </p:nvSpPr>
        <p:spPr>
          <a:xfrm>
            <a:off x="776500" y="404600"/>
            <a:ext cx="56769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/>
              <a:t>Packaging a Patient </a:t>
            </a:r>
            <a:endParaRPr/>
          </a:p>
        </p:txBody>
      </p:sp>
      <p:sp>
        <p:nvSpPr>
          <p:cNvPr id="147" name="Google Shape;147;p15"/>
          <p:cNvSpPr txBox="1"/>
          <p:nvPr>
            <p:ph idx="1" type="body"/>
          </p:nvPr>
        </p:nvSpPr>
        <p:spPr>
          <a:xfrm>
            <a:off x="262450" y="1638300"/>
            <a:ext cx="6705000" cy="47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84048" lvl="0" marL="384048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Patient is properly positioned in transport device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Patient is securely fastened into the device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All necessary medical equipment is transported with the patient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Usually transport with injury uphill</a:t>
            </a:r>
            <a:endParaRPr/>
          </a:p>
          <a:p>
            <a:pPr indent="-384048" lvl="1" marL="914400" rtl="0" algn="l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-US"/>
              <a:t>Exceptions:</a:t>
            </a:r>
            <a:endParaRPr/>
          </a:p>
          <a:p>
            <a:pPr indent="-384047" lvl="2" marL="1371600" rtl="0" algn="l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</a:pPr>
            <a:r>
              <a:rPr lang="en-US"/>
              <a:t>Patient is having trouble breathing (head uphill)</a:t>
            </a:r>
            <a:endParaRPr/>
          </a:p>
          <a:p>
            <a:pPr indent="-384047" lvl="2" marL="1371600" rtl="0" algn="l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</a:pPr>
            <a:r>
              <a:rPr lang="en-US"/>
              <a:t>Patient is in shock (head downhill)</a:t>
            </a:r>
            <a:endParaRPr/>
          </a:p>
          <a:p>
            <a:pPr indent="-384047" lvl="2" marL="1371600" rtl="0" algn="l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</a:pPr>
            <a:r>
              <a:rPr lang="en-US"/>
              <a:t>Patient with serious head injury (head uphill)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Final Transport</a:t>
            </a:r>
            <a:endParaRPr/>
          </a:p>
          <a:p>
            <a:pPr indent="-384048" lvl="1" marL="914400" rtl="0" algn="l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Ground or air transport</a:t>
            </a:r>
            <a:endParaRPr/>
          </a:p>
        </p:txBody>
      </p:sp>
      <p:pic>
        <p:nvPicPr>
          <p:cNvPr id="148" name="Google Shape;14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8500" y="0"/>
            <a:ext cx="51435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/>
          <p:nvPr>
            <p:ph type="title"/>
          </p:nvPr>
        </p:nvSpPr>
        <p:spPr>
          <a:xfrm>
            <a:off x="1371600" y="403325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/>
              <a:t>Helicopter Safety </a:t>
            </a:r>
            <a:endParaRPr/>
          </a:p>
        </p:txBody>
      </p:sp>
      <p:pic>
        <p:nvPicPr>
          <p:cNvPr id="154" name="Google Shape;154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25116" y="1690688"/>
            <a:ext cx="4762500" cy="256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7"/>
          <p:cNvSpPr txBox="1"/>
          <p:nvPr/>
        </p:nvSpPr>
        <p:spPr>
          <a:xfrm>
            <a:off x="914399" y="1566701"/>
            <a:ext cx="9911167" cy="46166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Landing zone (LZ) selection:</a:t>
            </a:r>
            <a:endParaRPr/>
          </a:p>
          <a:p>
            <a:pPr indent="-457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n-US" sz="2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100ft x 100ft</a:t>
            </a:r>
            <a:endParaRPr/>
          </a:p>
          <a:p>
            <a:pPr indent="-457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n-US" sz="2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Flat, no more than 8° slope</a:t>
            </a:r>
            <a:endParaRPr/>
          </a:p>
          <a:p>
            <a:pPr indent="-457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en-US" sz="2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Control access by pedestrians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Never approach from rear or front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Approach from downhill side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 sz="2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***DHART (Dartmouth-Hitchcock Advanced Response Team)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8c0747eb7d_0_0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Practice Q’s</a:t>
            </a:r>
            <a:endParaRPr/>
          </a:p>
        </p:txBody>
      </p:sp>
      <p:sp>
        <p:nvSpPr>
          <p:cNvPr id="161" name="Google Shape;161;g18c0747eb7d_0_0"/>
          <p:cNvSpPr txBox="1"/>
          <p:nvPr>
            <p:ph idx="1" type="body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-US">
                <a:solidFill>
                  <a:schemeClr val="dk1"/>
                </a:solidFill>
              </a:rPr>
              <a:t>A power grip is when you: 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</a:pPr>
            <a:r>
              <a:rPr lang="en-US">
                <a:solidFill>
                  <a:schemeClr val="dk1"/>
                </a:solidFill>
              </a:rPr>
              <a:t>a grab someone’s shirt to perform an urgent move, getting the patient out of danger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</a:pPr>
            <a:r>
              <a:rPr lang="en-US">
                <a:solidFill>
                  <a:schemeClr val="dk1"/>
                </a:solidFill>
              </a:rPr>
              <a:t>place your hands, palms down, approx. 10 inches apart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</a:pPr>
            <a:r>
              <a:rPr lang="en-US">
                <a:solidFill>
                  <a:schemeClr val="dk1"/>
                </a:solidFill>
              </a:rPr>
              <a:t>place your hands, palms up, approx. 10 inches apart</a:t>
            </a:r>
            <a:endParaRPr>
              <a:solidFill>
                <a:schemeClr val="dk1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</a:pPr>
            <a:r>
              <a:rPr lang="en-US">
                <a:solidFill>
                  <a:schemeClr val="dk1"/>
                </a:solidFill>
              </a:rPr>
              <a:t>bend your knees and squat, keeping your back straight and your shoulders over the spine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8c1d8289b6_0_64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Another practice Q</a:t>
            </a:r>
            <a:endParaRPr/>
          </a:p>
        </p:txBody>
      </p:sp>
      <p:sp>
        <p:nvSpPr>
          <p:cNvPr id="167" name="Google Shape;167;g18c1d8289b6_0_64"/>
          <p:cNvSpPr txBox="1"/>
          <p:nvPr>
            <p:ph idx="1" type="body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2. What moves can be used when there is a suspected spinal injury and spinal motion restriction/protection is necessary?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</a:pPr>
            <a:r>
              <a:rPr lang="en-US">
                <a:solidFill>
                  <a:schemeClr val="dk1"/>
                </a:solidFill>
              </a:rPr>
              <a:t>extremity lift, direct ground lift, bridge lift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</a:pPr>
            <a:r>
              <a:rPr lang="en-US">
                <a:solidFill>
                  <a:schemeClr val="dk1"/>
                </a:solidFill>
              </a:rPr>
              <a:t>draw sheet/plastic slider/flat transfer lift, logroll, BEAN lift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</a:pPr>
            <a:r>
              <a:rPr lang="en-US">
                <a:solidFill>
                  <a:schemeClr val="dk1"/>
                </a:solidFill>
              </a:rPr>
              <a:t>draw sheet/plastic slider/flat transfer lift, bridge lift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lphaLcPeriod"/>
            </a:pPr>
            <a:r>
              <a:rPr lang="en-US">
                <a:solidFill>
                  <a:schemeClr val="dk1"/>
                </a:solidFill>
              </a:rPr>
              <a:t>draw sheet/plastic slider/flat transfer lift, logroll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/>
              <a:t>Important Objectives</a:t>
            </a:r>
            <a:endParaRPr/>
          </a:p>
        </p:txBody>
      </p:sp>
      <p:sp>
        <p:nvSpPr>
          <p:cNvPr id="68" name="Google Shape;68;p2"/>
          <p:cNvSpPr txBox="1"/>
          <p:nvPr>
            <p:ph idx="1" type="body"/>
          </p:nvPr>
        </p:nvSpPr>
        <p:spPr>
          <a:xfrm>
            <a:off x="168700" y="2171700"/>
            <a:ext cx="71736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10000"/>
          </a:bodyPr>
          <a:lstStyle/>
          <a:p>
            <a:pPr indent="-355473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83333"/>
              <a:buChar char="●"/>
            </a:pPr>
            <a:r>
              <a:rPr lang="en-US"/>
              <a:t>Explain how to use good body mechanics</a:t>
            </a:r>
            <a:endParaRPr/>
          </a:p>
          <a:p>
            <a:pPr indent="-345630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SzPct val="75000"/>
              <a:buChar char="●"/>
            </a:pPr>
            <a:r>
              <a:rPr lang="en-US"/>
              <a:t>Understand </a:t>
            </a:r>
            <a:r>
              <a:rPr lang="en-US"/>
              <a:t>the</a:t>
            </a:r>
            <a:r>
              <a:rPr lang="en-US"/>
              <a:t> power grip and lift</a:t>
            </a:r>
            <a:endParaRPr/>
          </a:p>
          <a:p>
            <a:pPr indent="-345630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SzPct val="75000"/>
              <a:buChar char="●"/>
            </a:pPr>
            <a:r>
              <a:rPr lang="en-US"/>
              <a:t>Know what moves are appropriate when you don’t suspect a spinal injury versus the ones that are appropriate for a spinal injury</a:t>
            </a:r>
            <a:endParaRPr/>
          </a:p>
          <a:p>
            <a:pPr indent="-345630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SzPct val="75000"/>
              <a:buChar char="●"/>
            </a:pPr>
            <a:r>
              <a:rPr lang="en-US"/>
              <a:t>Know the difference between urgent and nonurgent moves</a:t>
            </a:r>
            <a:endParaRPr/>
          </a:p>
          <a:p>
            <a:pPr indent="-345630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SzPct val="75000"/>
              <a:buChar char="●"/>
            </a:pPr>
            <a:r>
              <a:rPr lang="en-US"/>
              <a:t>Be able to describe devices to move patients</a:t>
            </a:r>
            <a:endParaRPr/>
          </a:p>
          <a:p>
            <a:pPr indent="-345630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SzPct val="75000"/>
              <a:buChar char="●"/>
            </a:pPr>
            <a:r>
              <a:rPr lang="en-US"/>
              <a:t>Be able to explain proper toboggan packaging</a:t>
            </a:r>
            <a:endParaRPr/>
          </a:p>
          <a:p>
            <a:pPr indent="-345630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SzPct val="75000"/>
              <a:buChar char="●"/>
            </a:pPr>
            <a:r>
              <a:rPr lang="en-US"/>
              <a:t>Understand helicopter safety</a:t>
            </a:r>
            <a:endParaRPr/>
          </a:p>
          <a:p>
            <a:pPr indent="-257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83333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/>
          <p:nvPr>
            <p:ph type="title"/>
          </p:nvPr>
        </p:nvSpPr>
        <p:spPr>
          <a:xfrm>
            <a:off x="1022900" y="446775"/>
            <a:ext cx="28656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/>
              <a:t>Body Mechanics</a:t>
            </a:r>
            <a:endParaRPr/>
          </a:p>
        </p:txBody>
      </p:sp>
      <p:sp>
        <p:nvSpPr>
          <p:cNvPr id="74" name="Google Shape;74;p9"/>
          <p:cNvSpPr txBox="1"/>
          <p:nvPr>
            <p:ph idx="1" type="body"/>
          </p:nvPr>
        </p:nvSpPr>
        <p:spPr>
          <a:xfrm>
            <a:off x="838200" y="1825625"/>
            <a:ext cx="3257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4048" lvl="0" marL="384048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Use a power grip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Keep back straight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Lift with legs with knees bent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Keep shoulders centered over spine</a:t>
            </a:r>
            <a:endParaRPr/>
          </a:p>
        </p:txBody>
      </p:sp>
      <p:pic>
        <p:nvPicPr>
          <p:cNvPr descr="AAJSBDE0.jpg" id="75" name="Google Shape;7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96746" y="291378"/>
            <a:ext cx="4601410" cy="30684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AJSBDD0.jpg" id="76" name="Google Shape;7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17443" y="3562821"/>
            <a:ext cx="4580713" cy="3054693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9"/>
          <p:cNvSpPr txBox="1"/>
          <p:nvPr/>
        </p:nvSpPr>
        <p:spPr>
          <a:xfrm>
            <a:off x="720795" y="4370225"/>
            <a:ext cx="31677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 which scenario are the patrollers demonstrating proper body mechanics?  </a:t>
            </a:r>
            <a:endParaRPr/>
          </a:p>
        </p:txBody>
      </p:sp>
      <p:pic>
        <p:nvPicPr>
          <p:cNvPr id="78" name="Google Shape;7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5772" y="0"/>
            <a:ext cx="316780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9"/>
          <p:cNvSpPr txBox="1"/>
          <p:nvPr/>
        </p:nvSpPr>
        <p:spPr>
          <a:xfrm>
            <a:off x="4306075" y="5595900"/>
            <a:ext cx="2401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FFFF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Look at ben, he’s using perfect body mechanics while lifting 365 pounds, which is 2.2 times duncan’s bodyweight </a:t>
            </a:r>
            <a:endParaRPr b="1">
              <a:solidFill>
                <a:srgbClr val="FFFFFF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 txBox="1"/>
          <p:nvPr>
            <p:ph type="title"/>
          </p:nvPr>
        </p:nvSpPr>
        <p:spPr>
          <a:xfrm>
            <a:off x="1295400" y="529575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/>
              <a:t>Moving a Patient </a:t>
            </a:r>
            <a:endParaRPr/>
          </a:p>
        </p:txBody>
      </p:sp>
      <p:sp>
        <p:nvSpPr>
          <p:cNvPr id="85" name="Google Shape;85;p8"/>
          <p:cNvSpPr txBox="1"/>
          <p:nvPr>
            <p:ph idx="1" type="body"/>
          </p:nvPr>
        </p:nvSpPr>
        <p:spPr>
          <a:xfrm>
            <a:off x="838200" y="1690700"/>
            <a:ext cx="6441600" cy="44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84048" lvl="0" marL="384048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Urgent Move: Hazard is present or patient position prevents urgent care</a:t>
            </a:r>
            <a:endParaRPr/>
          </a:p>
          <a:p>
            <a:pPr indent="-384048" lvl="1" marL="914400" rtl="0" algn="l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-US"/>
              <a:t>Usually moved less than 100 feet</a:t>
            </a:r>
            <a:endParaRPr/>
          </a:p>
          <a:p>
            <a:pPr indent="-384048" lvl="1" marL="914400" rtl="0" algn="l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-US"/>
              <a:t>Usually a drag (Shoulder drag, Under-arm wrist drag, blanket-drag, feet drag)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Non-Urgent Move: Patient is moved in a controlled fashion</a:t>
            </a:r>
            <a:endParaRPr/>
          </a:p>
          <a:p>
            <a:pPr indent="-384048" lvl="1" marL="914400" rtl="0" algn="l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-US"/>
              <a:t>Human Crutch</a:t>
            </a:r>
            <a:endParaRPr/>
          </a:p>
          <a:p>
            <a:pPr indent="-384048" lvl="1" marL="914400" rtl="0" algn="l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-US"/>
              <a:t>Two-Person assist</a:t>
            </a:r>
            <a:endParaRPr/>
          </a:p>
          <a:p>
            <a:pPr indent="-384048" lvl="1" marL="914400" rtl="0" algn="l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-US"/>
              <a:t>Chair-carry</a:t>
            </a:r>
            <a:endParaRPr/>
          </a:p>
          <a:p>
            <a:pPr indent="-384048" lvl="1" marL="914400" rtl="0" algn="l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-US"/>
              <a:t>Fore and aft carry</a:t>
            </a:r>
            <a:endParaRPr/>
          </a:p>
          <a:p>
            <a:pPr indent="-384048" lvl="1" marL="914400" rtl="0" algn="l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-US"/>
              <a:t>Back carries</a:t>
            </a:r>
            <a:endParaRPr/>
          </a:p>
          <a:p>
            <a:pPr indent="-384048" lvl="1" marL="914400" rtl="0" algn="l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-US"/>
              <a:t>Improvised carries</a:t>
            </a:r>
            <a:endParaRPr/>
          </a:p>
          <a:p>
            <a:pPr indent="-384048" lvl="0" marL="384048" rtl="0" algn="l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Spinal restriction vs. no spinal restriction</a:t>
            </a:r>
            <a:endParaRPr/>
          </a:p>
        </p:txBody>
      </p:sp>
      <p:pic>
        <p:nvPicPr>
          <p:cNvPr id="86" name="Google Shape;86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300" y="195863"/>
            <a:ext cx="4849701" cy="6466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/>
              <a:t>A move that does not restrict ze spine</a:t>
            </a:r>
            <a:endParaRPr/>
          </a:p>
        </p:txBody>
      </p:sp>
      <p:sp>
        <p:nvSpPr>
          <p:cNvPr id="92" name="Google Shape;92;p11"/>
          <p:cNvSpPr txBox="1"/>
          <p:nvPr>
            <p:ph idx="1" type="body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4048" lvl="0" marL="384048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Extremity Lift:</a:t>
            </a:r>
            <a:endParaRPr/>
          </a:p>
        </p:txBody>
      </p:sp>
      <p:pic>
        <p:nvPicPr>
          <p:cNvPr descr="AAJSBEA0.jpg" id="93" name="Google Shape;93;p11"/>
          <p:cNvPicPr preferRelativeResize="0"/>
          <p:nvPr/>
        </p:nvPicPr>
        <p:blipFill rotWithShape="1">
          <a:blip r:embed="rId3">
            <a:alphaModFix/>
          </a:blip>
          <a:srcRect b="0" l="-5301" r="-5300" t="0"/>
          <a:stretch/>
        </p:blipFill>
        <p:spPr>
          <a:xfrm>
            <a:off x="4361132" y="1825625"/>
            <a:ext cx="6437312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/>
              <a:t>Another move that ignores the spine</a:t>
            </a:r>
            <a:endParaRPr/>
          </a:p>
        </p:txBody>
      </p:sp>
      <p:sp>
        <p:nvSpPr>
          <p:cNvPr id="99" name="Google Shape;99;p12"/>
          <p:cNvSpPr txBox="1"/>
          <p:nvPr>
            <p:ph idx="1" type="body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4048" lvl="0" marL="384048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Direct-ground Lift:</a:t>
            </a:r>
            <a:endParaRPr/>
          </a:p>
        </p:txBody>
      </p:sp>
      <p:pic>
        <p:nvPicPr>
          <p:cNvPr descr="AAJSBEW0.jpg" id="100" name="Google Shape;100;p12"/>
          <p:cNvPicPr preferRelativeResize="0"/>
          <p:nvPr/>
        </p:nvPicPr>
        <p:blipFill rotWithShape="1">
          <a:blip r:embed="rId3">
            <a:alphaModFix/>
          </a:blip>
          <a:srcRect b="0" l="-2469" r="-2469" t="0"/>
          <a:stretch/>
        </p:blipFill>
        <p:spPr>
          <a:xfrm>
            <a:off x="4554861" y="1825625"/>
            <a:ext cx="6437312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/>
          <p:nvPr>
            <p:ph type="title"/>
          </p:nvPr>
        </p:nvSpPr>
        <p:spPr>
          <a:xfrm>
            <a:off x="1371600" y="419025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/>
              <a:t>Yet a third move that cares little for the spine</a:t>
            </a:r>
            <a:endParaRPr/>
          </a:p>
        </p:txBody>
      </p:sp>
      <p:sp>
        <p:nvSpPr>
          <p:cNvPr id="106" name="Google Shape;106;p13"/>
          <p:cNvSpPr txBox="1"/>
          <p:nvPr>
            <p:ph idx="1" type="body"/>
          </p:nvPr>
        </p:nvSpPr>
        <p:spPr>
          <a:xfrm>
            <a:off x="1371600" y="1697064"/>
            <a:ext cx="96012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4048" lvl="0" marL="384048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BEAN/BEAM Lift:</a:t>
            </a:r>
            <a:endParaRPr/>
          </a:p>
        </p:txBody>
      </p:sp>
      <p:pic>
        <p:nvPicPr>
          <p:cNvPr descr="AAJSBEZ0.jpg" id="107" name="Google Shape;107;p13"/>
          <p:cNvPicPr preferRelativeResize="0"/>
          <p:nvPr/>
        </p:nvPicPr>
        <p:blipFill rotWithShape="1">
          <a:blip r:embed="rId3">
            <a:alphaModFix/>
          </a:blip>
          <a:srcRect b="0" l="-8681" r="-8680" t="0"/>
          <a:stretch/>
        </p:blipFill>
        <p:spPr>
          <a:xfrm>
            <a:off x="238112" y="2329320"/>
            <a:ext cx="6437312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AJSBFA0.jpg" id="108" name="Google Shape;108;p13"/>
          <p:cNvPicPr preferRelativeResize="0"/>
          <p:nvPr/>
        </p:nvPicPr>
        <p:blipFill rotWithShape="1">
          <a:blip r:embed="rId4">
            <a:alphaModFix/>
          </a:blip>
          <a:srcRect b="0" l="-8681" r="-8680" t="0"/>
          <a:stretch/>
        </p:blipFill>
        <p:spPr>
          <a:xfrm>
            <a:off x="5785213" y="2329320"/>
            <a:ext cx="6437312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/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ibre Franklin"/>
              <a:buNone/>
            </a:pPr>
            <a:r>
              <a:rPr lang="en-US"/>
              <a:t>Moves that finally do care about Spinal Restriction</a:t>
            </a:r>
            <a:endParaRPr/>
          </a:p>
        </p:txBody>
      </p:sp>
      <p:sp>
        <p:nvSpPr>
          <p:cNvPr id="114" name="Google Shape;114;p14"/>
          <p:cNvSpPr txBox="1"/>
          <p:nvPr>
            <p:ph idx="1" type="body"/>
          </p:nvPr>
        </p:nvSpPr>
        <p:spPr>
          <a:xfrm>
            <a:off x="5373925" y="1770475"/>
            <a:ext cx="68181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4048" lvl="0" marL="384048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</a:pPr>
            <a:r>
              <a:rPr lang="en-US"/>
              <a:t>Draw-Sheet Lift:</a:t>
            </a:r>
            <a:endParaRPr/>
          </a:p>
          <a:p>
            <a:pPr indent="-384048" lvl="1" marL="914400" rtl="0" algn="l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-US"/>
              <a:t>Position a sheet underneath the patient</a:t>
            </a:r>
            <a:endParaRPr/>
          </a:p>
          <a:p>
            <a:pPr indent="-384048" lvl="1" marL="914400" rtl="0" algn="l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</a:pPr>
            <a:r>
              <a:rPr lang="en-US"/>
              <a:t>Lift the patient using the sheet</a:t>
            </a:r>
            <a:endParaRPr/>
          </a:p>
          <a:p>
            <a:pPr indent="-384048" lvl="0" marL="384048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Logrolling: </a:t>
            </a:r>
            <a:endParaRPr/>
          </a:p>
          <a:p>
            <a:pPr indent="-384048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Important for getting patients onto a backboard or other immobilization device</a:t>
            </a:r>
            <a:endParaRPr/>
          </a:p>
          <a:p>
            <a:pPr indent="-384048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/>
              <a:t>four rescuers pulling or “rolling” someone onto their side so that a backboard may be placed under the patient</a:t>
            </a:r>
            <a:endParaRPr/>
          </a:p>
          <a:p>
            <a:pPr indent="-257048" lvl="1" marL="914400" rtl="0" algn="l">
              <a:lnSpc>
                <a:spcPct val="94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t/>
            </a:r>
            <a:endParaRPr/>
          </a:p>
        </p:txBody>
      </p:sp>
      <p:pic>
        <p:nvPicPr>
          <p:cNvPr id="115" name="Google Shape;11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43313"/>
            <a:ext cx="6096000" cy="311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880f836317_0_5"/>
          <p:cNvSpPr txBox="1"/>
          <p:nvPr>
            <p:ph type="title"/>
          </p:nvPr>
        </p:nvSpPr>
        <p:spPr>
          <a:xfrm>
            <a:off x="574900" y="638950"/>
            <a:ext cx="9601200" cy="1485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Urgent moves (drags)</a:t>
            </a:r>
            <a:endParaRPr/>
          </a:p>
        </p:txBody>
      </p:sp>
      <p:sp>
        <p:nvSpPr>
          <p:cNvPr id="121" name="Google Shape;121;g1880f836317_0_5"/>
          <p:cNvSpPr txBox="1"/>
          <p:nvPr>
            <p:ph idx="1" type="body"/>
          </p:nvPr>
        </p:nvSpPr>
        <p:spPr>
          <a:xfrm>
            <a:off x="574900" y="1638300"/>
            <a:ext cx="9601200" cy="358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Shoulder (or clothes) drag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Feet drag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Blanket drag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Underarm-wrist drag</a:t>
            </a:r>
            <a:endParaRPr/>
          </a:p>
        </p:txBody>
      </p:sp>
      <p:pic>
        <p:nvPicPr>
          <p:cNvPr id="122" name="Google Shape;122;g1880f836317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8250" y="0"/>
            <a:ext cx="6463749" cy="4292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1880f836317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530550"/>
            <a:ext cx="5989424" cy="332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1880f836317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9425" y="4135675"/>
            <a:ext cx="6202575" cy="272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2017-11-19T19:44:43Z</dcterms:created>
  <dc:creator>Trevor Hopkins</dc:creator>
</cp:coreProperties>
</file>