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1"/>
  </p:sldMasterIdLst>
  <p:notesMasterIdLst>
    <p:notesMasterId r:id="rId8"/>
  </p:notesMasterIdLst>
  <p:sldIdLst>
    <p:sldId id="260" r:id="rId2"/>
    <p:sldId id="266" r:id="rId3"/>
    <p:sldId id="261" r:id="rId4"/>
    <p:sldId id="265" r:id="rId5"/>
    <p:sldId id="263" r:id="rId6"/>
    <p:sldId id="264" r:id="rId7"/>
  </p:sldIdLst>
  <p:sldSz cx="9144000" cy="5143500" type="screen16x9"/>
  <p:notesSz cx="6858000" cy="9144000"/>
  <p:embeddedFontLst>
    <p:embeddedFont>
      <p:font typeface="Century Gothic" panose="020B0502020202020204" pitchFamily="34" charset="0"/>
      <p:regular r:id="rId9"/>
      <p:bold r:id="rId10"/>
      <p:italic r:id="rId11"/>
      <p:boldItalic r:id="rId12"/>
    </p:embeddedFont>
    <p:embeddedFont>
      <p:font typeface="Roboto" panose="02000000000000000000" pitchFamily="2" charset="0"/>
      <p:regular r:id="rId13"/>
      <p:bold r:id="rId14"/>
      <p:italic r:id="rId15"/>
      <p:boldItalic r:id="rId16"/>
    </p:embeddedFont>
    <p:embeddedFont>
      <p:font typeface="Wingdings 3" pitchFamily="2" charset="2"/>
      <p:regular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4699" autoAdjust="0"/>
  </p:normalViewPr>
  <p:slideViewPr>
    <p:cSldViewPr snapToGrid="0" snapToObjects="1">
      <p:cViewPr varScale="1">
        <p:scale>
          <a:sx n="125" d="100"/>
          <a:sy n="125" d="100"/>
        </p:scale>
        <p:origin x="12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dirty="0"/>
              <a:t>SOAP notes - Used for written communication and as an overall recap of the scenario.  This is usually taken care of after the patient has received adequate care.  Why are SOAP notes important?  When might they be used? </a:t>
            </a:r>
            <a:r>
              <a:rPr lang="en-US" dirty="0"/>
              <a:t>ambulance</a:t>
            </a:r>
            <a:r>
              <a:rPr lang="en" dirty="0"/>
              <a:t> </a:t>
            </a:r>
            <a:r>
              <a:rPr lang="en" dirty="0">
                <a:sym typeface="Wingdings" pitchFamily="2" charset="2"/>
              </a:rPr>
              <a:t> transfer of information</a:t>
            </a:r>
            <a:endParaRPr lang="e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This is a good way to remember the main things you will need to record the incident after treatment has been given. We have our own system of this at the bowl</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742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A</a:t>
            </a:r>
            <a:r>
              <a:rPr lang="en" dirty="0" err="1"/>
              <a:t>sk</a:t>
            </a:r>
            <a:r>
              <a:rPr lang="en" dirty="0"/>
              <a:t> someone to make a </a:t>
            </a:r>
            <a:r>
              <a:rPr lang="en" dirty="0" err="1"/>
              <a:t>sailer</a:t>
            </a:r>
            <a:r>
              <a:rPr lang="en" dirty="0"/>
              <a:t> call</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191" y="1"/>
            <a:ext cx="9145191" cy="5146166"/>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1574800"/>
            <a:ext cx="6619244" cy="2008236"/>
          </a:xfrm>
          <a:prstGeom prst="rect">
            <a:avLst/>
          </a:prstGeom>
        </p:spPr>
        <p:txBody>
          <a:bodyPr anchor="b"/>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tx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7619239" y="1344169"/>
            <a:ext cx="742949" cy="228599"/>
          </a:xfrm>
        </p:spPr>
        <p:txBody>
          <a:bodyPr/>
          <a:lstStyle>
            <a:lvl1pPr algn="l">
              <a:defRPr b="0">
                <a:solidFill>
                  <a:schemeClr val="bg1"/>
                </a:solidFill>
              </a:defRPr>
            </a:lvl1pPr>
          </a:lstStyle>
          <a:p>
            <a:fld id="{5923F103-BC34-4FE4-A40E-EDDEECFDA5D0}" type="datetimeFigureOut">
              <a:rPr lang="en-US" smtClean="0"/>
              <a:pPr/>
              <a:t>9/22/19</a:t>
            </a:fld>
            <a:endParaRPr lang="en-US" dirty="0"/>
          </a:p>
        </p:txBody>
      </p:sp>
      <p:sp>
        <p:nvSpPr>
          <p:cNvPr id="5" name="Footer Placeholder 4"/>
          <p:cNvSpPr>
            <a:spLocks noGrp="1"/>
          </p:cNvSpPr>
          <p:nvPr>
            <p:ph type="ftr" sz="quarter" idx="11"/>
          </p:nvPr>
        </p:nvSpPr>
        <p:spPr>
          <a:xfrm rot="5400000">
            <a:off x="6713982" y="2420874"/>
            <a:ext cx="2900934" cy="233172"/>
          </a:xfrm>
        </p:spPr>
        <p:txBody>
          <a:bodyPr/>
          <a:lstStyle>
            <a:lvl1pPr>
              <a:defRPr sz="750" b="0">
                <a:solidFill>
                  <a:schemeClr val="bg1"/>
                </a:solidFill>
              </a:defRPr>
            </a:lvl1pPr>
          </a:lstStyle>
          <a:p>
            <a:endParaRPr lang="en-US" dirty="0"/>
          </a:p>
        </p:txBody>
      </p:sp>
      <p:sp>
        <p:nvSpPr>
          <p:cNvPr id="8" name="Rectangle 7"/>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3257" y="219457"/>
            <a:ext cx="628649" cy="575765"/>
          </a:xfrm>
        </p:spPr>
        <p:txBody>
          <a:bodyPr/>
          <a:lstStyle>
            <a:lvl1pPr>
              <a:defRPr sz="2100" b="0" i="0">
                <a:latin typeface="+mj-lt"/>
              </a:defRPr>
            </a:lvl1p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61826409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191" y="1"/>
            <a:ext cx="9145191" cy="5146166"/>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8" y="3727445"/>
            <a:ext cx="6619243" cy="425054"/>
          </a:xfrm>
          <a:prstGeom prst="rect">
            <a:avLst/>
          </a:prstGeo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14350"/>
            <a:ext cx="6619244" cy="257175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bwMode="gray">
          <a:xfrm>
            <a:off x="866218" y="4152499"/>
            <a:ext cx="6619242" cy="370284"/>
          </a:xfrm>
        </p:spPr>
        <p:txBody>
          <a:bodyPr>
            <a:normAutofit/>
          </a:bodyPr>
          <a:lstStyle>
            <a:lvl1pPr marL="0" indent="0">
              <a:buNone/>
              <a:defRPr sz="900">
                <a:solidFill>
                  <a:schemeClr val="tx2">
                    <a:lumMod val="40000"/>
                    <a:lumOff val="6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9/22/19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Rectangle 11"/>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94747258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191" y="1"/>
            <a:ext cx="9145191" cy="5146166"/>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795528"/>
            <a:ext cx="6624828" cy="1028700"/>
          </a:xfrm>
          <a:prstGeom prst="rect">
            <a:avLst/>
          </a:prstGeom>
        </p:spPr>
        <p:txBody>
          <a:bodyPr anchor="ctr" anchorCtr="0"/>
          <a:lstStyle>
            <a:lvl1pPr>
              <a:defRPr sz="3000"/>
            </a:lvl1pPr>
          </a:lstStyle>
          <a:p>
            <a:r>
              <a:rPr lang="en-US"/>
              <a:t>Click to edit Master title style</a:t>
            </a:r>
            <a:endParaRPr lang="en-US" dirty="0"/>
          </a:p>
        </p:txBody>
      </p:sp>
      <p:sp>
        <p:nvSpPr>
          <p:cNvPr id="8" name="Text Placeholder 3"/>
          <p:cNvSpPr>
            <a:spLocks noGrp="1"/>
          </p:cNvSpPr>
          <p:nvPr>
            <p:ph type="body" sz="half" idx="2"/>
          </p:nvPr>
        </p:nvSpPr>
        <p:spPr>
          <a:xfrm>
            <a:off x="864109" y="2660904"/>
            <a:ext cx="6619244" cy="1858518"/>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9/22/19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Rectangle 1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256465741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191" y="1"/>
            <a:ext cx="9145191" cy="5146166"/>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673721" y="447576"/>
            <a:ext cx="601434" cy="120032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7200" dirty="0">
                <a:solidFill>
                  <a:schemeClr val="tx2">
                    <a:lumMod val="40000"/>
                    <a:lumOff val="60000"/>
                  </a:schemeClr>
                </a:solidFill>
              </a:rPr>
              <a:t>“</a:t>
            </a:r>
          </a:p>
        </p:txBody>
      </p:sp>
      <p:sp>
        <p:nvSpPr>
          <p:cNvPr id="15" name="TextBox 14"/>
          <p:cNvSpPr txBox="1"/>
          <p:nvPr/>
        </p:nvSpPr>
        <p:spPr bwMode="gray">
          <a:xfrm>
            <a:off x="7286297" y="1971975"/>
            <a:ext cx="601434" cy="120032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7200" dirty="0">
                <a:solidFill>
                  <a:schemeClr val="tx2">
                    <a:lumMod val="40000"/>
                    <a:lumOff val="60000"/>
                  </a:schemeClr>
                </a:solidFill>
              </a:rPr>
              <a:t>”</a:t>
            </a:r>
          </a:p>
        </p:txBody>
      </p:sp>
      <p:sp>
        <p:nvSpPr>
          <p:cNvPr id="2" name="Title 1"/>
          <p:cNvSpPr>
            <a:spLocks noGrp="1"/>
          </p:cNvSpPr>
          <p:nvPr>
            <p:ph type="title"/>
          </p:nvPr>
        </p:nvSpPr>
        <p:spPr>
          <a:xfrm>
            <a:off x="1181101" y="735388"/>
            <a:ext cx="6345737" cy="2023687"/>
          </a:xfrm>
          <a:prstGeom prst="rect">
            <a:avLst/>
          </a:prstGeom>
        </p:spPr>
        <p:txBody>
          <a:bodyPr anchor="ctr" anchorCtr="0"/>
          <a:lstStyle>
            <a:lvl1pPr>
              <a:defRPr sz="3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459459" y="2759990"/>
            <a:ext cx="5794329" cy="256631"/>
          </a:xfrm>
        </p:spPr>
        <p:txBody>
          <a:bodyPr vert="horz" lIns="91440" tIns="45720" rIns="91440" bIns="45720" rtlCol="0" anchor="t">
            <a:normAutofit/>
          </a:bodyPr>
          <a:lstStyle>
            <a:lvl1pPr>
              <a:buNone/>
              <a:defRPr lang="en-US" sz="1050" cap="small" dirty="0">
                <a:solidFill>
                  <a:schemeClr val="tx2">
                    <a:lumMod val="40000"/>
                    <a:lumOff val="60000"/>
                  </a:schemeClr>
                </a:solidFill>
                <a:latin typeface="+mn-lt"/>
              </a:defRPr>
            </a:lvl1pPr>
          </a:lstStyle>
          <a:p>
            <a:pPr marL="0" lvl="0" indent="0">
              <a:buNone/>
            </a:pPr>
            <a:r>
              <a:rPr lang="en-US"/>
              <a:t>Edit Master text styles</a:t>
            </a:r>
          </a:p>
        </p:txBody>
      </p:sp>
      <p:sp>
        <p:nvSpPr>
          <p:cNvPr id="10" name="Text Placeholder 3"/>
          <p:cNvSpPr>
            <a:spLocks noGrp="1"/>
          </p:cNvSpPr>
          <p:nvPr>
            <p:ph type="body" sz="half" idx="2"/>
          </p:nvPr>
        </p:nvSpPr>
        <p:spPr>
          <a:xfrm>
            <a:off x="866216" y="3771898"/>
            <a:ext cx="6619244" cy="748394"/>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9/22/19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3" name="Rectangle 22"/>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153940467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191" y="1"/>
            <a:ext cx="9145191" cy="5146166"/>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780144"/>
            <a:ext cx="6649217" cy="1364742"/>
          </a:xfrm>
          <a:prstGeom prst="rect">
            <a:avLst/>
          </a:prstGeo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771900"/>
            <a:ext cx="6619244" cy="6453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9/22/19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Rectangle 9"/>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354954737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a:prstGeom prst="rect">
            <a:avLst/>
          </a:prstGeo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6" y="1952625"/>
            <a:ext cx="2346876" cy="432196"/>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6" name="Text Placeholder 3"/>
          <p:cNvSpPr>
            <a:spLocks noGrp="1"/>
          </p:cNvSpPr>
          <p:nvPr>
            <p:ph type="body" sz="half" idx="15"/>
          </p:nvPr>
        </p:nvSpPr>
        <p:spPr>
          <a:xfrm>
            <a:off x="866216" y="2384823"/>
            <a:ext cx="2346876" cy="213546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3384541" y="1952625"/>
            <a:ext cx="2359035" cy="432196"/>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9" name="Text Placeholder 3"/>
          <p:cNvSpPr>
            <a:spLocks noGrp="1"/>
          </p:cNvSpPr>
          <p:nvPr>
            <p:ph type="body" sz="half" idx="16"/>
          </p:nvPr>
        </p:nvSpPr>
        <p:spPr>
          <a:xfrm>
            <a:off x="3384541" y="2384823"/>
            <a:ext cx="2359035" cy="213546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915025" y="1946274"/>
            <a:ext cx="2370772" cy="438549"/>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Text Placeholder 3"/>
          <p:cNvSpPr>
            <a:spLocks noGrp="1"/>
          </p:cNvSpPr>
          <p:nvPr>
            <p:ph type="body" sz="half" idx="17"/>
          </p:nvPr>
        </p:nvSpPr>
        <p:spPr>
          <a:xfrm>
            <a:off x="5915025" y="2384823"/>
            <a:ext cx="2370772" cy="213546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7" name="Straight Connector 16"/>
          <p:cNvCxnSpPr/>
          <p:nvPr/>
        </p:nvCxnSpPr>
        <p:spPr>
          <a:xfrm>
            <a:off x="3288743" y="1952625"/>
            <a:ext cx="24423" cy="2567666"/>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31868" y="1952625"/>
            <a:ext cx="0" cy="2567666"/>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9/22/19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236185779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a:prstGeom prst="rect">
            <a:avLst/>
          </a:prstGeom>
        </p:spPr>
        <p:txBody>
          <a:bodyPr anchor="ctr" anchorCtr="0"/>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3399634"/>
            <a:ext cx="2287829" cy="432195"/>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9" name="Picture Placeholder 2"/>
          <p:cNvSpPr>
            <a:spLocks noGrp="1" noChangeAspect="1"/>
          </p:cNvSpPr>
          <p:nvPr>
            <p:ph type="pic" idx="15"/>
          </p:nvPr>
        </p:nvSpPr>
        <p:spPr>
          <a:xfrm>
            <a:off x="1000914" y="1958187"/>
            <a:ext cx="2018432" cy="118807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866215" y="3831831"/>
            <a:ext cx="2287829" cy="68846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3426649" y="3399631"/>
            <a:ext cx="2287829"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0" name="Picture Placeholder 2"/>
          <p:cNvSpPr>
            <a:spLocks noGrp="1" noChangeAspect="1"/>
          </p:cNvSpPr>
          <p:nvPr>
            <p:ph type="pic" idx="21"/>
          </p:nvPr>
        </p:nvSpPr>
        <p:spPr>
          <a:xfrm>
            <a:off x="3561347"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426649" y="3831831"/>
            <a:ext cx="2287829" cy="68443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987575" y="3399631"/>
            <a:ext cx="2287829"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1" name="Picture Placeholder 2"/>
          <p:cNvSpPr>
            <a:spLocks noGrp="1" noChangeAspect="1"/>
          </p:cNvSpPr>
          <p:nvPr>
            <p:ph type="pic" idx="22"/>
          </p:nvPr>
        </p:nvSpPr>
        <p:spPr>
          <a:xfrm>
            <a:off x="6122273"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987575" y="3831831"/>
            <a:ext cx="2287829" cy="68846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7" name="Straight Connector 16"/>
          <p:cNvCxnSpPr/>
          <p:nvPr/>
        </p:nvCxnSpPr>
        <p:spPr>
          <a:xfrm>
            <a:off x="3288184" y="1952626"/>
            <a:ext cx="1" cy="259635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55514" y="1952626"/>
            <a:ext cx="0" cy="259635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9/22/19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408012641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66216" y="1946275"/>
            <a:ext cx="6619244" cy="2568576"/>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9/22/19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129014766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191" y="1"/>
            <a:ext cx="9145191" cy="5146166"/>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2568" y="958850"/>
            <a:ext cx="1081175" cy="3561443"/>
          </a:xfrm>
          <a:prstGeom prst="rect">
            <a:avLst/>
          </a:prstGeo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216" y="958849"/>
            <a:ext cx="4692019" cy="356144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9/22/19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0" name="Rectangle 19"/>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219212540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21" name="Shape 21"/>
          <p:cNvSpPr txBox="1">
            <a:spLocks noGrp="1"/>
          </p:cNvSpPr>
          <p:nvPr>
            <p:ph type="title"/>
          </p:nvPr>
        </p:nvSpPr>
        <p:spPr>
          <a:xfrm>
            <a:off x="471900" y="738725"/>
            <a:ext cx="8222100" cy="7677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71900" y="1919075"/>
            <a:ext cx="8222100" cy="27102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4089609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2"/>
            <a:ext cx="6619244" cy="530223"/>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9/22/19</a:t>
            </a:fld>
            <a:endParaRPr lang="en-US" dirty="0"/>
          </a:p>
        </p:txBody>
      </p:sp>
      <p:sp>
        <p:nvSpPr>
          <p:cNvPr id="5" name="Footer Placeholder 4"/>
          <p:cNvSpPr>
            <a:spLocks noGrp="1"/>
          </p:cNvSpPr>
          <p:nvPr>
            <p:ph type="ftr" sz="quarter" idx="11"/>
          </p:nvPr>
        </p:nvSpPr>
        <p:spPr/>
        <p:txBody>
          <a:bodyPr/>
          <a:lstStyle>
            <a:lvl1pPr>
              <a:defRPr sz="750" b="1"/>
            </a:lvl1p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374011056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191" y="1"/>
            <a:ext cx="9145191" cy="5146166"/>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7" y="2009394"/>
            <a:ext cx="3257550" cy="1714500"/>
          </a:xfrm>
          <a:prstGeom prst="rect">
            <a:avLst/>
          </a:prstGeom>
        </p:spPr>
        <p:txBody>
          <a:bodyPr anchor="ctr" anchorCtr="0"/>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0932" y="2009394"/>
            <a:ext cx="2818638" cy="1714500"/>
          </a:xfrm>
        </p:spPr>
        <p:txBody>
          <a:bodyPr anchor="ctr" anchorCtr="0"/>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9/22/19</a:t>
            </a:fld>
            <a:endParaRPr lang="en-US" dirty="0"/>
          </a:p>
        </p:txBody>
      </p:sp>
      <p:sp>
        <p:nvSpPr>
          <p:cNvPr id="5" name="Footer Placeholder 4"/>
          <p:cNvSpPr>
            <a:spLocks noGrp="1"/>
          </p:cNvSpPr>
          <p:nvPr>
            <p:ph type="ftr" sz="quarter" idx="11"/>
          </p:nvPr>
        </p:nvSpPr>
        <p:spPr/>
        <p:txBody>
          <a:bodyPr/>
          <a:lstStyle>
            <a:lvl1pPr>
              <a:defRPr sz="750" b="1"/>
            </a:lvl1pPr>
          </a:lstStyle>
          <a:p>
            <a:endParaRPr lang="en-US" dirty="0"/>
          </a:p>
        </p:txBody>
      </p:sp>
      <p:sp>
        <p:nvSpPr>
          <p:cNvPr id="10" name="Rectangle 9"/>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171592820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66215" y="726948"/>
            <a:ext cx="6619244" cy="528066"/>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66216" y="1952625"/>
            <a:ext cx="3621024" cy="256222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6582" y="1952625"/>
            <a:ext cx="3621024" cy="256222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9/22/19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302805401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6216" y="726948"/>
            <a:ext cx="6619244" cy="528066"/>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216" y="1954530"/>
            <a:ext cx="3621024"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66216" y="2398836"/>
            <a:ext cx="3621024" cy="213283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6582" y="1954530"/>
            <a:ext cx="3621024"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56533" y="2390941"/>
            <a:ext cx="3618870" cy="21407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9/22/19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404955370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64109" y="726948"/>
            <a:ext cx="6619244" cy="528066"/>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9/22/19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35087338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9/22/19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lvl="0">
              <a:spcBef>
                <a:spcPts val="0"/>
              </a:spcBef>
              <a:buNone/>
            </a:pPr>
            <a:fld id="{00000000-1234-1234-1234-123412341234}" type="slidenum">
              <a:rPr lang="en" smtClean="0"/>
              <a:t>‹#›</a:t>
            </a:fld>
            <a:endParaRPr lang="en"/>
          </a:p>
        </p:txBody>
      </p:sp>
    </p:spTree>
    <p:extLst>
      <p:ext uri="{BB962C8B-B14F-4D97-AF65-F5344CB8AC3E}">
        <p14:creationId xmlns:p14="http://schemas.microsoft.com/office/powerpoint/2010/main" val="237212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191" y="1"/>
            <a:ext cx="9145191" cy="5146166"/>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5" y="973836"/>
            <a:ext cx="2094869" cy="1197864"/>
          </a:xfrm>
          <a:prstGeom prst="rect">
            <a:avLst/>
          </a:prstGeo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334256" y="1085850"/>
            <a:ext cx="3896998" cy="3429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215" y="2346961"/>
            <a:ext cx="2094869" cy="2171699"/>
          </a:xfrm>
        </p:spPr>
        <p:txBody>
          <a:bodyPr/>
          <a:lstStyle>
            <a:lvl1pPr marL="0" indent="0">
              <a:buNone/>
              <a:defRPr sz="1050">
                <a:solidFill>
                  <a:schemeClr val="tx2">
                    <a:lumMod val="40000"/>
                    <a:lumOff val="6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9/22/19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184243608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191" y="1"/>
            <a:ext cx="9145191" cy="5146166"/>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5431" y="1269999"/>
            <a:ext cx="2895194" cy="1301751"/>
          </a:xfrm>
          <a:prstGeom prst="rect">
            <a:avLst/>
          </a:prstGeo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10903" y="857250"/>
            <a:ext cx="2420395"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bwMode="gray">
          <a:xfrm>
            <a:off x="866216" y="2743200"/>
            <a:ext cx="2894409" cy="1028700"/>
          </a:xfrm>
        </p:spPr>
        <p:txBody>
          <a:bodyPr>
            <a:normAutofit/>
          </a:bodyPr>
          <a:lstStyle>
            <a:lvl1pPr marL="0" indent="0">
              <a:buNone/>
              <a:defRPr sz="1050">
                <a:solidFill>
                  <a:schemeClr val="tx2">
                    <a:lumMod val="40000"/>
                    <a:lumOff val="6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9/22/19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347519960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191" y="1"/>
            <a:ext cx="9145191" cy="5146166"/>
            <a:chOff x="-1588" y="0"/>
            <a:chExt cx="12193588" cy="6861555"/>
          </a:xfrm>
        </p:grpSpPr>
        <p:sp>
          <p:nvSpPr>
            <p:cNvPr id="12" name="Rectangle 11"/>
            <p:cNvSpPr/>
            <p:nvPr/>
          </p:nvSpPr>
          <p:spPr>
            <a:xfrm>
              <a:off x="0" y="0"/>
              <a:ext cx="12192000" cy="6858000"/>
            </a:xfrm>
            <a:prstGeom prst="rect">
              <a:avLst/>
            </a:prstGeom>
            <a:blipFill>
              <a:blip r:embed="rId20">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866216" y="730251"/>
            <a:ext cx="6571060" cy="53022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216" y="1952625"/>
            <a:ext cx="6571060" cy="25622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89571" y="4793743"/>
            <a:ext cx="742949" cy="228599"/>
          </a:xfrm>
          <a:prstGeom prst="rect">
            <a:avLst/>
          </a:prstGeom>
        </p:spPr>
        <p:txBody>
          <a:bodyPr vert="horz" lIns="91440" tIns="45720" rIns="91440" bIns="45720" rtlCol="0" anchor="ctr" anchorCtr="0"/>
          <a:lstStyle>
            <a:lvl1pPr algn="r">
              <a:defRPr sz="750" b="1" i="0">
                <a:solidFill>
                  <a:schemeClr val="accent1"/>
                </a:solidFill>
              </a:defRPr>
            </a:lvl1pPr>
          </a:lstStyle>
          <a:p>
            <a:fld id="{2BE451C3-0FF4-47C4-B829-773ADF60F88C}" type="datetimeFigureOut">
              <a:rPr lang="en-US" smtClean="0"/>
              <a:t>9/22/19</a:t>
            </a:fld>
            <a:endParaRPr lang="en-US" dirty="0"/>
          </a:p>
        </p:txBody>
      </p:sp>
      <p:sp>
        <p:nvSpPr>
          <p:cNvPr id="5" name="Footer Placeholder 4"/>
          <p:cNvSpPr>
            <a:spLocks noGrp="1"/>
          </p:cNvSpPr>
          <p:nvPr>
            <p:ph type="ftr" sz="quarter" idx="3"/>
          </p:nvPr>
        </p:nvSpPr>
        <p:spPr>
          <a:xfrm>
            <a:off x="418338" y="4793742"/>
            <a:ext cx="2900934" cy="233172"/>
          </a:xfrm>
          <a:prstGeom prst="rect">
            <a:avLst/>
          </a:prstGeom>
        </p:spPr>
        <p:txBody>
          <a:bodyPr vert="horz" lIns="91440" tIns="45720" rIns="91440" bIns="45720" rtlCol="0" anchor="ctr" anchorCtr="0"/>
          <a:lstStyle>
            <a:lvl1pPr algn="l">
              <a:defRPr sz="750" b="1" i="0">
                <a:solidFill>
                  <a:schemeClr val="accent1"/>
                </a:solidFill>
              </a:defRPr>
            </a:lvl1pPr>
          </a:lstStyle>
          <a:p>
            <a:endParaRPr lang="en-US" dirty="0"/>
          </a:p>
        </p:txBody>
      </p:sp>
      <p:sp>
        <p:nvSpPr>
          <p:cNvPr id="29" name="Rectangle 28"/>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bg1"/>
                </a:solidFill>
              </a:defRPr>
            </a:lvl1pPr>
          </a:lstStyle>
          <a:p>
            <a:pPr lvl="0" algn="r">
              <a:spcBef>
                <a:spcPts val="0"/>
              </a:spcBef>
              <a:buNone/>
            </a:pPr>
            <a:fld id="{00000000-1234-1234-1234-123412341234}" type="slidenum">
              <a:rPr lang="en" sz="1000" smtClean="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extLst>
      <p:ext uri="{BB962C8B-B14F-4D97-AF65-F5344CB8AC3E}">
        <p14:creationId xmlns:p14="http://schemas.microsoft.com/office/powerpoint/2010/main" val="187507031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hf sldNum="0" hdr="0" ftr="0" dt="0"/>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tif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gi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tif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prstGeom prst="rect">
            <a:avLst/>
          </a:prstGeom>
        </p:spPr>
        <p:txBody>
          <a:bodyPr wrap="square" lIns="91425" tIns="91425" rIns="91425" bIns="91425" anchor="b" anchorCtr="0">
            <a:noAutofit/>
          </a:bodyPr>
          <a:lstStyle/>
          <a:p>
            <a:pPr lvl="0">
              <a:spcBef>
                <a:spcPts val="0"/>
              </a:spcBef>
              <a:buNone/>
            </a:pPr>
            <a:r>
              <a:rPr lang="en"/>
              <a:t>SOAP notes</a:t>
            </a:r>
          </a:p>
        </p:txBody>
      </p:sp>
      <p:sp>
        <p:nvSpPr>
          <p:cNvPr id="93" name="Shape 93"/>
          <p:cNvSpPr txBox="1">
            <a:spLocks noGrp="1"/>
          </p:cNvSpPr>
          <p:nvPr>
            <p:ph type="body" idx="1"/>
          </p:nvPr>
        </p:nvSpPr>
        <p:spPr>
          <a:xfrm>
            <a:off x="471900" y="2696275"/>
            <a:ext cx="8222100" cy="2710200"/>
          </a:xfrm>
          <a:prstGeom prst="rect">
            <a:avLst/>
          </a:prstGeom>
        </p:spPr>
        <p:txBody>
          <a:bodyPr wrap="square" lIns="91425" tIns="91425" rIns="91425" bIns="91425" anchor="t" anchorCtr="0">
            <a:noAutofit/>
          </a:bodyPr>
          <a:lstStyle/>
          <a:p>
            <a:pPr lvl="0">
              <a:spcBef>
                <a:spcPts val="0"/>
              </a:spcBef>
              <a:buNone/>
            </a:pPr>
            <a:r>
              <a:rPr lang="en" sz="1800" b="1" dirty="0"/>
              <a:t>S</a:t>
            </a:r>
            <a:r>
              <a:rPr lang="en" sz="1800" dirty="0"/>
              <a:t>ubjective: Contains all non-objective, qualitative information that the patient describes, including the chief complaint, the history of the present illness, and the past medical history.</a:t>
            </a:r>
          </a:p>
          <a:p>
            <a:pPr lvl="0">
              <a:spcBef>
                <a:spcPts val="0"/>
              </a:spcBef>
              <a:buNone/>
            </a:pPr>
            <a:r>
              <a:rPr lang="en" sz="1800" b="1" dirty="0"/>
              <a:t>O</a:t>
            </a:r>
            <a:r>
              <a:rPr lang="en" sz="1800" dirty="0"/>
              <a:t>bjective: Contains all observable, quantitative findings that you discover during the scene size-up and physical exam.</a:t>
            </a:r>
          </a:p>
          <a:p>
            <a:pPr lvl="0">
              <a:spcBef>
                <a:spcPts val="0"/>
              </a:spcBef>
              <a:buNone/>
            </a:pPr>
            <a:r>
              <a:rPr lang="en" sz="1800" b="1" dirty="0"/>
              <a:t>A</a:t>
            </a:r>
            <a:r>
              <a:rPr lang="en" sz="1800" dirty="0"/>
              <a:t>ssessment: Your general impression of what the medical problem is.</a:t>
            </a:r>
          </a:p>
          <a:p>
            <a:pPr lvl="0">
              <a:spcBef>
                <a:spcPts val="0"/>
              </a:spcBef>
              <a:buNone/>
            </a:pPr>
            <a:r>
              <a:rPr lang="en" sz="1800" b="1" dirty="0"/>
              <a:t>P</a:t>
            </a:r>
            <a:r>
              <a:rPr lang="en" sz="1800" dirty="0"/>
              <a:t>lan: Includes all aspects of treatment that has been rendered to patient.</a:t>
            </a:r>
          </a:p>
          <a:p>
            <a:pPr lvl="0">
              <a:spcBef>
                <a:spcPts val="0"/>
              </a:spcBef>
              <a:buNone/>
            </a:pPr>
            <a:endParaRPr dirty="0"/>
          </a:p>
        </p:txBody>
      </p:sp>
      <p:pic>
        <p:nvPicPr>
          <p:cNvPr id="2" name="Picture 1">
            <a:extLst>
              <a:ext uri="{FF2B5EF4-FFF2-40B4-BE49-F238E27FC236}">
                <a16:creationId xmlns:a16="http://schemas.microsoft.com/office/drawing/2014/main" id="{0F6CD7AD-3BDD-3343-B394-13017967ED84}"/>
              </a:ext>
            </a:extLst>
          </p:cNvPr>
          <p:cNvPicPr>
            <a:picLocks noChangeAspect="1"/>
          </p:cNvPicPr>
          <p:nvPr/>
        </p:nvPicPr>
        <p:blipFill>
          <a:blip r:embed="rId5"/>
          <a:stretch>
            <a:fillRect/>
          </a:stretch>
        </p:blipFill>
        <p:spPr>
          <a:xfrm>
            <a:off x="5544832" y="0"/>
            <a:ext cx="3599168" cy="2687379"/>
          </a:xfrm>
          <a:prstGeom prst="rect">
            <a:avLst/>
          </a:prstGeom>
        </p:spPr>
      </p:pic>
      <p:pic>
        <p:nvPicPr>
          <p:cNvPr id="3" name="Recorded Sound">
            <a:hlinkClick r:id="" action="ppaction://media"/>
            <a:extLst>
              <a:ext uri="{FF2B5EF4-FFF2-40B4-BE49-F238E27FC236}">
                <a16:creationId xmlns:a16="http://schemas.microsoft.com/office/drawing/2014/main" id="{0A1BC7C9-070F-4B6E-90C0-5CA0D5B9C5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76521" y="9193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56" y="482599"/>
            <a:ext cx="1478204" cy="4178300"/>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2" name="Freeform: Shape 11">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727001" y="1276565"/>
            <a:ext cx="2406905" cy="459638"/>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3" name="Picture 2" descr="A screenshot of a cell phone&#10;&#10;Description automatically generated">
            <a:extLst>
              <a:ext uri="{FF2B5EF4-FFF2-40B4-BE49-F238E27FC236}">
                <a16:creationId xmlns:a16="http://schemas.microsoft.com/office/drawing/2014/main" id="{77CCFCF9-296F-477D-84AA-180D576FB4A0}"/>
              </a:ext>
            </a:extLst>
          </p:cNvPr>
          <p:cNvPicPr>
            <a:picLocks noChangeAspect="1"/>
          </p:cNvPicPr>
          <p:nvPr/>
        </p:nvPicPr>
        <p:blipFill>
          <a:blip r:embed="rId4"/>
          <a:stretch>
            <a:fillRect/>
          </a:stretch>
        </p:blipFill>
        <p:spPr>
          <a:xfrm>
            <a:off x="4278614" y="482599"/>
            <a:ext cx="2360739" cy="4178300"/>
          </a:xfrm>
          <a:prstGeom prst="rect">
            <a:avLst/>
          </a:prstGeom>
        </p:spPr>
      </p:pic>
      <p:pic>
        <p:nvPicPr>
          <p:cNvPr id="4" name="Recorded Sound">
            <a:hlinkClick r:id="" action="ppaction://media"/>
            <a:extLst>
              <a:ext uri="{FF2B5EF4-FFF2-40B4-BE49-F238E27FC236}">
                <a16:creationId xmlns:a16="http://schemas.microsoft.com/office/drawing/2014/main" id="{CF162949-9158-4C27-916D-510EC77524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08283" y="941732"/>
            <a:ext cx="406400" cy="406400"/>
          </a:xfrm>
          <a:prstGeom prst="rect">
            <a:avLst/>
          </a:prstGeom>
        </p:spPr>
      </p:pic>
    </p:spTree>
    <p:extLst>
      <p:ext uri="{BB962C8B-B14F-4D97-AF65-F5344CB8AC3E}">
        <p14:creationId xmlns:p14="http://schemas.microsoft.com/office/powerpoint/2010/main" val="247206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prstGeom prst="rect">
            <a:avLst/>
          </a:prstGeom>
        </p:spPr>
        <p:txBody>
          <a:bodyPr wrap="square" lIns="91425" tIns="91425" rIns="91425" bIns="91425" anchor="b" anchorCtr="0">
            <a:noAutofit/>
          </a:bodyPr>
          <a:lstStyle/>
          <a:p>
            <a:pPr lvl="0">
              <a:spcBef>
                <a:spcPts val="0"/>
              </a:spcBef>
              <a:buNone/>
            </a:pPr>
            <a:r>
              <a:rPr lang="en"/>
              <a:t>CHEATED</a:t>
            </a:r>
          </a:p>
        </p:txBody>
      </p:sp>
      <p:sp>
        <p:nvSpPr>
          <p:cNvPr id="99" name="Shape 99"/>
          <p:cNvSpPr txBox="1">
            <a:spLocks noGrp="1"/>
          </p:cNvSpPr>
          <p:nvPr>
            <p:ph type="body" idx="1"/>
          </p:nvPr>
        </p:nvSpPr>
        <p:spPr>
          <a:xfrm>
            <a:off x="471900" y="2158408"/>
            <a:ext cx="8222100" cy="2710200"/>
          </a:xfrm>
          <a:prstGeom prst="rect">
            <a:avLst/>
          </a:prstGeom>
        </p:spPr>
        <p:txBody>
          <a:bodyPr wrap="square" lIns="91425" tIns="91425" rIns="91425" bIns="91425" anchor="t" anchorCtr="0">
            <a:noAutofit/>
          </a:bodyPr>
          <a:lstStyle/>
          <a:p>
            <a:pPr lvl="0">
              <a:spcBef>
                <a:spcPts val="0"/>
              </a:spcBef>
              <a:buNone/>
            </a:pPr>
            <a:r>
              <a:rPr lang="en" sz="1800" b="1" dirty="0"/>
              <a:t>C</a:t>
            </a:r>
            <a:r>
              <a:rPr lang="en" sz="1800" dirty="0"/>
              <a:t>hief complaint: The patient’s primary problem</a:t>
            </a:r>
          </a:p>
          <a:p>
            <a:pPr lvl="0">
              <a:spcBef>
                <a:spcPts val="0"/>
              </a:spcBef>
              <a:buNone/>
            </a:pPr>
            <a:r>
              <a:rPr lang="en" sz="1800" b="1" dirty="0"/>
              <a:t>H</a:t>
            </a:r>
            <a:r>
              <a:rPr lang="en" sz="1800" dirty="0"/>
              <a:t>istory: SAMPLE history of the present illness and past medical history</a:t>
            </a:r>
          </a:p>
          <a:p>
            <a:pPr lvl="0">
              <a:spcBef>
                <a:spcPts val="0"/>
              </a:spcBef>
              <a:buNone/>
            </a:pPr>
            <a:r>
              <a:rPr lang="en" sz="1800" b="1" dirty="0"/>
              <a:t>E</a:t>
            </a:r>
            <a:r>
              <a:rPr lang="en" sz="1800" dirty="0"/>
              <a:t>xamination: Physical exam</a:t>
            </a:r>
          </a:p>
          <a:p>
            <a:pPr lvl="0">
              <a:spcBef>
                <a:spcPts val="0"/>
              </a:spcBef>
              <a:buNone/>
            </a:pPr>
            <a:r>
              <a:rPr lang="en" sz="1800" b="1" dirty="0"/>
              <a:t>A</a:t>
            </a:r>
            <a:r>
              <a:rPr lang="en" sz="1800" dirty="0"/>
              <a:t>ssessment: General impression of a patient</a:t>
            </a:r>
          </a:p>
          <a:p>
            <a:pPr lvl="0">
              <a:spcBef>
                <a:spcPts val="0"/>
              </a:spcBef>
              <a:buNone/>
            </a:pPr>
            <a:r>
              <a:rPr lang="en" sz="1800" b="1" dirty="0"/>
              <a:t>T</a:t>
            </a:r>
            <a:r>
              <a:rPr lang="en" sz="1800" dirty="0"/>
              <a:t>reatment: All aspects of the treatment rendered</a:t>
            </a:r>
          </a:p>
          <a:p>
            <a:pPr lvl="0">
              <a:spcBef>
                <a:spcPts val="0"/>
              </a:spcBef>
              <a:buNone/>
            </a:pPr>
            <a:r>
              <a:rPr lang="en" sz="1800" b="1" dirty="0"/>
              <a:t>E</a:t>
            </a:r>
            <a:r>
              <a:rPr lang="en" sz="1800" dirty="0"/>
              <a:t>valuation: Changes in the patient’s condition over time, and how they responded to treatment</a:t>
            </a:r>
          </a:p>
          <a:p>
            <a:pPr lvl="0">
              <a:spcBef>
                <a:spcPts val="0"/>
              </a:spcBef>
              <a:buNone/>
            </a:pPr>
            <a:r>
              <a:rPr lang="en" sz="1800" b="1" dirty="0"/>
              <a:t>D</a:t>
            </a:r>
            <a:r>
              <a:rPr lang="en" sz="1800" dirty="0"/>
              <a:t>isposition: Information indicating whether the patient refused treatment, was treated and release of was taken to a higher level of care such as a hospital </a:t>
            </a:r>
          </a:p>
        </p:txBody>
      </p:sp>
      <p:pic>
        <p:nvPicPr>
          <p:cNvPr id="4" name="Picture 3">
            <a:extLst>
              <a:ext uri="{FF2B5EF4-FFF2-40B4-BE49-F238E27FC236}">
                <a16:creationId xmlns:a16="http://schemas.microsoft.com/office/drawing/2014/main" id="{FFEC20EB-13F1-7C47-B92A-AC71ECBBCD4D}"/>
              </a:ext>
            </a:extLst>
          </p:cNvPr>
          <p:cNvPicPr>
            <a:picLocks noChangeAspect="1"/>
          </p:cNvPicPr>
          <p:nvPr/>
        </p:nvPicPr>
        <p:blipFill>
          <a:blip r:embed="rId5"/>
          <a:stretch>
            <a:fillRect/>
          </a:stretch>
        </p:blipFill>
        <p:spPr>
          <a:xfrm>
            <a:off x="4972789" y="-1"/>
            <a:ext cx="4152130" cy="2275367"/>
          </a:xfrm>
          <a:prstGeom prst="rect">
            <a:avLst/>
          </a:prstGeom>
        </p:spPr>
      </p:pic>
      <p:pic>
        <p:nvPicPr>
          <p:cNvPr id="2" name="Recorded Sound">
            <a:hlinkClick r:id="" action="ppaction://media"/>
            <a:extLst>
              <a:ext uri="{FF2B5EF4-FFF2-40B4-BE49-F238E27FC236}">
                <a16:creationId xmlns:a16="http://schemas.microsoft.com/office/drawing/2014/main" id="{56E3AD50-2F79-495A-8302-553947C6CE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2400" y="9929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51A-89AC-DF4D-AE7E-0365CADD5E9B}"/>
              </a:ext>
            </a:extLst>
          </p:cNvPr>
          <p:cNvSpPr>
            <a:spLocks noGrp="1"/>
          </p:cNvSpPr>
          <p:nvPr>
            <p:ph type="title"/>
          </p:nvPr>
        </p:nvSpPr>
        <p:spPr/>
        <p:txBody>
          <a:bodyPr/>
          <a:lstStyle/>
          <a:p>
            <a:r>
              <a:rPr lang="en-US" dirty="0"/>
              <a:t>SAMPLE</a:t>
            </a:r>
          </a:p>
        </p:txBody>
      </p:sp>
      <p:sp>
        <p:nvSpPr>
          <p:cNvPr id="3" name="Text Placeholder 2">
            <a:extLst>
              <a:ext uri="{FF2B5EF4-FFF2-40B4-BE49-F238E27FC236}">
                <a16:creationId xmlns:a16="http://schemas.microsoft.com/office/drawing/2014/main" id="{EFEFB48F-C821-2C40-A6C3-CAA3252DBF85}"/>
              </a:ext>
            </a:extLst>
          </p:cNvPr>
          <p:cNvSpPr>
            <a:spLocks noGrp="1"/>
          </p:cNvSpPr>
          <p:nvPr>
            <p:ph type="body" idx="1"/>
          </p:nvPr>
        </p:nvSpPr>
        <p:spPr/>
        <p:txBody>
          <a:bodyPr>
            <a:normAutofit/>
          </a:bodyPr>
          <a:lstStyle/>
          <a:p>
            <a:r>
              <a:rPr lang="en-US" sz="1800" dirty="0"/>
              <a:t>We will be using this on the practical today</a:t>
            </a:r>
          </a:p>
          <a:p>
            <a:pPr marL="0" indent="0">
              <a:buNone/>
            </a:pPr>
            <a:endParaRPr lang="en-US" sz="1800" dirty="0"/>
          </a:p>
          <a:p>
            <a:pPr marL="0" indent="0">
              <a:buNone/>
            </a:pPr>
            <a:r>
              <a:rPr lang="en-US" sz="1800" b="1" dirty="0"/>
              <a:t>S</a:t>
            </a:r>
            <a:r>
              <a:rPr lang="en-US" sz="1800" dirty="0"/>
              <a:t>igns and Symptoms</a:t>
            </a:r>
          </a:p>
          <a:p>
            <a:pPr marL="0" indent="0">
              <a:buNone/>
            </a:pPr>
            <a:r>
              <a:rPr lang="en-US" sz="1800" b="1" dirty="0"/>
              <a:t>A</a:t>
            </a:r>
            <a:r>
              <a:rPr lang="en-US" sz="1800" dirty="0"/>
              <a:t>llergies</a:t>
            </a:r>
          </a:p>
          <a:p>
            <a:pPr marL="0" indent="0">
              <a:buNone/>
            </a:pPr>
            <a:r>
              <a:rPr lang="en-US" sz="1800" b="1" dirty="0"/>
              <a:t>M</a:t>
            </a:r>
            <a:r>
              <a:rPr lang="en-US" sz="1800" dirty="0"/>
              <a:t>edications</a:t>
            </a:r>
          </a:p>
          <a:p>
            <a:pPr marL="0" indent="0">
              <a:buNone/>
            </a:pPr>
            <a:r>
              <a:rPr lang="en-US" sz="1800" b="1" dirty="0"/>
              <a:t>P</a:t>
            </a:r>
            <a:r>
              <a:rPr lang="en-US" sz="1800" dirty="0"/>
              <a:t>ast medical history</a:t>
            </a:r>
          </a:p>
          <a:p>
            <a:pPr marL="0" indent="0">
              <a:buNone/>
            </a:pPr>
            <a:r>
              <a:rPr lang="en-US" sz="1800" b="1" dirty="0"/>
              <a:t>L</a:t>
            </a:r>
            <a:r>
              <a:rPr lang="en-US" sz="1800" dirty="0"/>
              <a:t>ast ins and outs</a:t>
            </a:r>
          </a:p>
          <a:p>
            <a:pPr marL="0" indent="0">
              <a:buNone/>
            </a:pPr>
            <a:r>
              <a:rPr lang="en-US" sz="1800" b="1" dirty="0"/>
              <a:t>E</a:t>
            </a:r>
            <a:r>
              <a:rPr lang="en-US" sz="1800" dirty="0"/>
              <a:t>vents leading up to the incident </a:t>
            </a:r>
          </a:p>
        </p:txBody>
      </p:sp>
      <p:pic>
        <p:nvPicPr>
          <p:cNvPr id="4" name="Picture 3">
            <a:extLst>
              <a:ext uri="{FF2B5EF4-FFF2-40B4-BE49-F238E27FC236}">
                <a16:creationId xmlns:a16="http://schemas.microsoft.com/office/drawing/2014/main" id="{0D397772-0EF8-654F-889C-C7B633CE13CC}"/>
              </a:ext>
            </a:extLst>
          </p:cNvPr>
          <p:cNvPicPr>
            <a:picLocks noChangeAspect="1"/>
          </p:cNvPicPr>
          <p:nvPr/>
        </p:nvPicPr>
        <p:blipFill>
          <a:blip r:embed="rId5"/>
          <a:stretch>
            <a:fillRect/>
          </a:stretch>
        </p:blipFill>
        <p:spPr>
          <a:xfrm>
            <a:off x="6019025" y="1744523"/>
            <a:ext cx="2674975" cy="2674975"/>
          </a:xfrm>
          <a:prstGeom prst="rect">
            <a:avLst/>
          </a:prstGeom>
        </p:spPr>
      </p:pic>
      <p:pic>
        <p:nvPicPr>
          <p:cNvPr id="5" name="Recorded Sound">
            <a:hlinkClick r:id="" action="ppaction://media"/>
            <a:extLst>
              <a:ext uri="{FF2B5EF4-FFF2-40B4-BE49-F238E27FC236}">
                <a16:creationId xmlns:a16="http://schemas.microsoft.com/office/drawing/2014/main" id="{A8F5E5E4-5DD1-433A-9FA9-BDFC61C5C6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96306" y="1015874"/>
            <a:ext cx="406400" cy="406400"/>
          </a:xfrm>
          <a:prstGeom prst="rect">
            <a:avLst/>
          </a:prstGeom>
        </p:spPr>
      </p:pic>
    </p:spTree>
    <p:extLst>
      <p:ext uri="{BB962C8B-B14F-4D97-AF65-F5344CB8AC3E}">
        <p14:creationId xmlns:p14="http://schemas.microsoft.com/office/powerpoint/2010/main" val="199712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prstGeom prst="rect">
            <a:avLst/>
          </a:prstGeom>
        </p:spPr>
        <p:txBody>
          <a:bodyPr wrap="square" lIns="91425" tIns="91425" rIns="91425" bIns="91425" anchor="b" anchorCtr="0">
            <a:noAutofit/>
          </a:bodyPr>
          <a:lstStyle/>
          <a:p>
            <a:pPr lvl="0">
              <a:spcBef>
                <a:spcPts val="0"/>
              </a:spcBef>
              <a:buNone/>
            </a:pPr>
            <a:r>
              <a:rPr lang="en"/>
              <a:t>Mandated Reporter</a:t>
            </a:r>
          </a:p>
        </p:txBody>
      </p:sp>
      <p:sp>
        <p:nvSpPr>
          <p:cNvPr id="112" name="Shape 112"/>
          <p:cNvSpPr txBox="1">
            <a:spLocks noGrp="1"/>
          </p:cNvSpPr>
          <p:nvPr>
            <p:ph type="body" idx="1"/>
          </p:nvPr>
        </p:nvSpPr>
        <p:spPr>
          <a:prstGeom prst="rect">
            <a:avLst/>
          </a:prstGeom>
        </p:spPr>
        <p:txBody>
          <a:bodyPr wrap="square" lIns="91425" tIns="91425" rIns="91425" bIns="91425" anchor="t" anchorCtr="0">
            <a:noAutofit/>
          </a:bodyPr>
          <a:lstStyle/>
          <a:p>
            <a:pPr lvl="0">
              <a:spcBef>
                <a:spcPts val="0"/>
              </a:spcBef>
              <a:buNone/>
            </a:pPr>
            <a:r>
              <a:rPr lang="en" sz="1600" dirty="0"/>
              <a:t>An individual who is </a:t>
            </a:r>
            <a:r>
              <a:rPr lang="en" sz="1600" b="1" dirty="0"/>
              <a:t>required</a:t>
            </a:r>
            <a:r>
              <a:rPr lang="en" sz="1600" dirty="0"/>
              <a:t> to report to the appropriate authorities certain types of injuries or the suspicion of specific crimes</a:t>
            </a:r>
          </a:p>
          <a:p>
            <a:pPr lvl="0">
              <a:spcBef>
                <a:spcPts val="0"/>
              </a:spcBef>
              <a:buNone/>
            </a:pPr>
            <a:r>
              <a:rPr lang="en" dirty="0"/>
              <a:t>Abuse</a:t>
            </a:r>
          </a:p>
          <a:p>
            <a:pPr lvl="0">
              <a:spcBef>
                <a:spcPts val="0"/>
              </a:spcBef>
              <a:buNone/>
            </a:pPr>
            <a:r>
              <a:rPr lang="en" dirty="0"/>
              <a:t>Assault</a:t>
            </a:r>
          </a:p>
          <a:p>
            <a:pPr lvl="0">
              <a:spcBef>
                <a:spcPts val="0"/>
              </a:spcBef>
              <a:buNone/>
            </a:pPr>
            <a:r>
              <a:rPr lang="en" dirty="0"/>
              <a:t>Domestic violence</a:t>
            </a:r>
          </a:p>
          <a:p>
            <a:pPr lvl="0">
              <a:spcBef>
                <a:spcPts val="0"/>
              </a:spcBef>
              <a:buNone/>
            </a:pPr>
            <a:r>
              <a:rPr lang="en" dirty="0"/>
              <a:t>Gunshot wounds</a:t>
            </a:r>
          </a:p>
          <a:p>
            <a:pPr lvl="0">
              <a:spcBef>
                <a:spcPts val="0"/>
              </a:spcBef>
              <a:buNone/>
            </a:pPr>
            <a:r>
              <a:rPr lang="en" dirty="0"/>
              <a:t>Stab wounds</a:t>
            </a:r>
          </a:p>
          <a:p>
            <a:pPr lvl="0">
              <a:spcBef>
                <a:spcPts val="0"/>
              </a:spcBef>
              <a:buNone/>
            </a:pPr>
            <a:r>
              <a:rPr lang="en" dirty="0"/>
              <a:t>Animal bites</a:t>
            </a:r>
          </a:p>
          <a:p>
            <a:pPr lvl="0">
              <a:spcBef>
                <a:spcPts val="0"/>
              </a:spcBef>
              <a:buNone/>
            </a:pPr>
            <a:r>
              <a:rPr lang="en" dirty="0"/>
              <a:t>Communicable diseases</a:t>
            </a:r>
          </a:p>
          <a:p>
            <a:pPr lvl="0">
              <a:spcBef>
                <a:spcPts val="0"/>
              </a:spcBef>
              <a:buNone/>
            </a:pPr>
            <a:r>
              <a:rPr lang="en" dirty="0"/>
              <a:t>Any incident resulting in death</a:t>
            </a:r>
          </a:p>
        </p:txBody>
      </p:sp>
      <p:pic>
        <p:nvPicPr>
          <p:cNvPr id="2" name="Recorded Sound">
            <a:hlinkClick r:id="" action="ppaction://media"/>
            <a:extLst>
              <a:ext uri="{FF2B5EF4-FFF2-40B4-BE49-F238E27FC236}">
                <a16:creationId xmlns:a16="http://schemas.microsoft.com/office/drawing/2014/main" id="{470878A3-985E-4CED-BD02-34B4B14C32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75200" y="9193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Shape 117" descr="Image result for injured skier"/>
          <p:cNvPicPr preferRelativeResize="0"/>
          <p:nvPr/>
        </p:nvPicPr>
        <p:blipFill>
          <a:blip r:embed="rId5">
            <a:alphaModFix/>
          </a:blip>
          <a:stretch>
            <a:fillRect/>
          </a:stretch>
        </p:blipFill>
        <p:spPr>
          <a:xfrm>
            <a:off x="0" y="0"/>
            <a:ext cx="4022900" cy="3316950"/>
          </a:xfrm>
          <a:prstGeom prst="rect">
            <a:avLst/>
          </a:prstGeom>
          <a:noFill/>
          <a:ln>
            <a:noFill/>
          </a:ln>
        </p:spPr>
      </p:pic>
      <p:pic>
        <p:nvPicPr>
          <p:cNvPr id="118" name="Shape 118" descr="Image result for middlebury college snow bowl"/>
          <p:cNvPicPr preferRelativeResize="0"/>
          <p:nvPr/>
        </p:nvPicPr>
        <p:blipFill>
          <a:blip r:embed="rId6">
            <a:alphaModFix/>
          </a:blip>
          <a:stretch>
            <a:fillRect/>
          </a:stretch>
        </p:blipFill>
        <p:spPr>
          <a:xfrm>
            <a:off x="4022900" y="0"/>
            <a:ext cx="5143500" cy="5143500"/>
          </a:xfrm>
          <a:prstGeom prst="rect">
            <a:avLst/>
          </a:prstGeom>
          <a:noFill/>
          <a:ln>
            <a:noFill/>
          </a:ln>
        </p:spPr>
      </p:pic>
      <p:pic>
        <p:nvPicPr>
          <p:cNvPr id="119" name="Shape 119" descr="Image result for treasure x"/>
          <p:cNvPicPr preferRelativeResize="0"/>
          <p:nvPr/>
        </p:nvPicPr>
        <p:blipFill>
          <a:blip r:embed="rId7">
            <a:alphaModFix/>
          </a:blip>
          <a:stretch>
            <a:fillRect/>
          </a:stretch>
        </p:blipFill>
        <p:spPr>
          <a:xfrm>
            <a:off x="8157924" y="2451225"/>
            <a:ext cx="280499" cy="241050"/>
          </a:xfrm>
          <a:prstGeom prst="rect">
            <a:avLst/>
          </a:prstGeom>
          <a:noFill/>
          <a:ln>
            <a:noFill/>
          </a:ln>
        </p:spPr>
      </p:pic>
      <p:sp>
        <p:nvSpPr>
          <p:cNvPr id="2" name="TextBox 1">
            <a:extLst>
              <a:ext uri="{FF2B5EF4-FFF2-40B4-BE49-F238E27FC236}">
                <a16:creationId xmlns:a16="http://schemas.microsoft.com/office/drawing/2014/main" id="{9098BEA0-3559-134B-9C6F-1D1CD88C9269}"/>
              </a:ext>
            </a:extLst>
          </p:cNvPr>
          <p:cNvSpPr txBox="1"/>
          <p:nvPr/>
        </p:nvSpPr>
        <p:spPr>
          <a:xfrm>
            <a:off x="520996" y="3678865"/>
            <a:ext cx="2328530" cy="1015663"/>
          </a:xfrm>
          <a:prstGeom prst="rect">
            <a:avLst/>
          </a:prstGeom>
          <a:noFill/>
        </p:spPr>
        <p:txBody>
          <a:bodyPr wrap="square" rtlCol="0">
            <a:spAutoFit/>
          </a:bodyPr>
          <a:lstStyle/>
          <a:p>
            <a:r>
              <a:rPr lang="en-US" sz="2000" dirty="0"/>
              <a:t>Who wants to try making a SAILER call?</a:t>
            </a:r>
          </a:p>
        </p:txBody>
      </p:sp>
      <p:pic>
        <p:nvPicPr>
          <p:cNvPr id="3" name="Recorded Sound">
            <a:hlinkClick r:id="" action="ppaction://media"/>
            <a:extLst>
              <a:ext uri="{FF2B5EF4-FFF2-40B4-BE49-F238E27FC236}">
                <a16:creationId xmlns:a16="http://schemas.microsoft.com/office/drawing/2014/main" id="{0B3F1074-DE0A-4DDB-8148-4DB9699483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60201" y="373481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325</Words>
  <Application>Microsoft Macintosh PowerPoint</Application>
  <PresentationFormat>On-screen Show (16:9)</PresentationFormat>
  <Paragraphs>36</Paragraphs>
  <Slides>6</Slides>
  <Notes>5</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Century Gothic</vt:lpstr>
      <vt:lpstr>Wingdings 3</vt:lpstr>
      <vt:lpstr>Roboto</vt:lpstr>
      <vt:lpstr>Arial</vt:lpstr>
      <vt:lpstr>Ion Boardroom</vt:lpstr>
      <vt:lpstr>SOAP notes</vt:lpstr>
      <vt:lpstr>PowerPoint Presentation</vt:lpstr>
      <vt:lpstr>CHEATED</vt:lpstr>
      <vt:lpstr>SAMPLE</vt:lpstr>
      <vt:lpstr>Mandated Reporter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8: Medical Communications and Documentation</dc:title>
  <dc:creator>Grzyb, Sean P.</dc:creator>
  <cp:lastModifiedBy>Daley, Caroline</cp:lastModifiedBy>
  <cp:revision>4</cp:revision>
  <dcterms:created xsi:type="dcterms:W3CDTF">2019-09-22T03:10:24Z</dcterms:created>
  <dcterms:modified xsi:type="dcterms:W3CDTF">2019-09-23T01:17:39Z</dcterms:modified>
</cp:coreProperties>
</file>