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7"/>
  </p:notesMasterIdLst>
  <p:sldIdLst>
    <p:sldId id="256" r:id="rId2"/>
    <p:sldId id="257" r:id="rId3"/>
    <p:sldId id="258" r:id="rId4"/>
    <p:sldId id="259" r:id="rId5"/>
    <p:sldId id="262" r:id="rId6"/>
  </p:sldIdLst>
  <p:sldSz cx="9144000" cy="5143500" type="screen16x9"/>
  <p:notesSz cx="6858000" cy="9144000"/>
  <p:embeddedFontLst>
    <p:embeddedFont>
      <p:font typeface="Century Gothic" panose="020B0502020202020204" pitchFamily="34" charset="0"/>
      <p:regular r:id="rId8"/>
      <p:bold r:id="rId9"/>
      <p:italic r:id="rId10"/>
      <p:boldItalic r:id="rId11"/>
    </p:embeddedFont>
    <p:embeddedFont>
      <p:font typeface="Roboto" panose="02000000000000000000" pitchFamily="2" charset="0"/>
      <p:regular r:id="rId12"/>
      <p:bold r:id="rId13"/>
      <p:italic r:id="rId14"/>
      <p:boldItalic r:id="rId15"/>
    </p:embeddedFont>
    <p:embeddedFont>
      <p:font typeface="Wingdings 3" pitchFamily="2" charset="2"/>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699" autoAdjust="0"/>
  </p:normalViewPr>
  <p:slideViewPr>
    <p:cSldViewPr snapToGrid="0" snapToObjects="1">
      <p:cViewPr varScale="1">
        <p:scale>
          <a:sx n="125" d="100"/>
          <a:sy n="125" d="100"/>
        </p:scale>
        <p:origin x="12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SAILER is an acronym we as patrollers use after the initial evaluation of a patient, when communicating to other patrollers via radio what the problem is, and what we need to take care of the patient.  This is short and sweet, and contains only essential information.  For privacy purposes, we do NOT include names.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FACTUAL OEC is simply a checklist that what we have written down or spoken is as clear and professional as possible.  We’ll talk about the paperwork we do in the next few slides, and remember this when you fill them out. We have accident report forms at the bowl, and it is important that you take them seriously, and fill them out with clear, concise information.  It is just as important for you as it is for the patient.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191" y="1"/>
            <a:ext cx="9145191" cy="5146166"/>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a:prstGeom prst="rect">
            <a:avLst/>
          </a:prstGeo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tx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619239" y="1344169"/>
            <a:ext cx="742949" cy="228599"/>
          </a:xfrm>
        </p:spPr>
        <p:txBody>
          <a:bodyPr/>
          <a:lstStyle>
            <a:lvl1pPr algn="l">
              <a:defRPr b="0">
                <a:solidFill>
                  <a:schemeClr val="bg1"/>
                </a:solidFill>
              </a:defRPr>
            </a:lvl1pPr>
          </a:lstStyle>
          <a:p>
            <a:fld id="{5923F103-BC34-4FE4-A40E-EDDEECFDA5D0}" type="datetimeFigureOut">
              <a:rPr lang="en-US" smtClean="0"/>
              <a:pPr/>
              <a:t>9/22/19</a:t>
            </a:fld>
            <a:endParaRPr lang="en-US" dirty="0"/>
          </a:p>
        </p:txBody>
      </p:sp>
      <p:sp>
        <p:nvSpPr>
          <p:cNvPr id="5" name="Footer Placeholder 4"/>
          <p:cNvSpPr>
            <a:spLocks noGrp="1"/>
          </p:cNvSpPr>
          <p:nvPr>
            <p:ph type="ftr" sz="quarter" idx="11"/>
          </p:nvPr>
        </p:nvSpPr>
        <p:spPr>
          <a:xfrm rot="5400000">
            <a:off x="6713982" y="2420874"/>
            <a:ext cx="2900934" cy="233172"/>
          </a:xfrm>
        </p:spPr>
        <p:txBody>
          <a:bodyPr/>
          <a:lstStyle>
            <a:lvl1pPr>
              <a:defRPr sz="750" b="0">
                <a:solidFill>
                  <a:schemeClr val="bg1"/>
                </a:solidFill>
              </a:defRPr>
            </a:lvl1pPr>
          </a:lstStyle>
          <a:p>
            <a:endParaRPr lang="en-US" dirty="0"/>
          </a:p>
        </p:txBody>
      </p:sp>
      <p:sp>
        <p:nvSpPr>
          <p:cNvPr id="8" name="Rectangle 7"/>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19457"/>
            <a:ext cx="628649" cy="575765"/>
          </a:xfrm>
        </p:spPr>
        <p:txBody>
          <a:bodyPr/>
          <a:lstStyle>
            <a:lvl1pPr>
              <a:defRPr sz="2100" b="0" i="0">
                <a:latin typeface="+mj-lt"/>
              </a:defRPr>
            </a:lvl1p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6182640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191" y="1"/>
            <a:ext cx="9145191" cy="5146166"/>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3727445"/>
            <a:ext cx="6619243" cy="425054"/>
          </a:xfrm>
          <a:prstGeom prst="rect">
            <a:avLst/>
          </a:prstGeo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8" y="4152499"/>
            <a:ext cx="6619242" cy="370284"/>
          </a:xfrm>
        </p:spPr>
        <p:txBody>
          <a:bodyPr>
            <a:normAutofit/>
          </a:bodyPr>
          <a:lstStyle>
            <a:lvl1pPr marL="0" indent="0">
              <a:buNone/>
              <a:defRPr sz="90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9/22/19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9474725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191" y="1"/>
            <a:ext cx="9145191" cy="5146166"/>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795528"/>
            <a:ext cx="6624828" cy="1028700"/>
          </a:xfrm>
          <a:prstGeom prst="rect">
            <a:avLst/>
          </a:prstGeom>
        </p:spPr>
        <p:txBody>
          <a:bodyPr anchor="ctr" anchorCtr="0"/>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4109" y="2660904"/>
            <a:ext cx="6619244" cy="1858518"/>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9/22/19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5646574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191" y="1"/>
            <a:ext cx="9145191" cy="5146166"/>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673721" y="447576"/>
            <a:ext cx="601434" cy="120032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7200" dirty="0">
                <a:solidFill>
                  <a:schemeClr val="tx2">
                    <a:lumMod val="40000"/>
                    <a:lumOff val="60000"/>
                  </a:schemeClr>
                </a:solidFill>
              </a:rPr>
              <a:t>“</a:t>
            </a:r>
          </a:p>
        </p:txBody>
      </p:sp>
      <p:sp>
        <p:nvSpPr>
          <p:cNvPr id="15" name="TextBox 14"/>
          <p:cNvSpPr txBox="1"/>
          <p:nvPr/>
        </p:nvSpPr>
        <p:spPr bwMode="gray">
          <a:xfrm>
            <a:off x="7286297" y="1971975"/>
            <a:ext cx="601434" cy="120032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7200" dirty="0">
                <a:solidFill>
                  <a:schemeClr val="tx2">
                    <a:lumMod val="40000"/>
                    <a:lumOff val="60000"/>
                  </a:schemeClr>
                </a:solidFill>
              </a:rPr>
              <a:t>”</a:t>
            </a:r>
          </a:p>
        </p:txBody>
      </p:sp>
      <p:sp>
        <p:nvSpPr>
          <p:cNvPr id="2" name="Title 1"/>
          <p:cNvSpPr>
            <a:spLocks noGrp="1"/>
          </p:cNvSpPr>
          <p:nvPr>
            <p:ph type="title"/>
          </p:nvPr>
        </p:nvSpPr>
        <p:spPr>
          <a:xfrm>
            <a:off x="1181101" y="735388"/>
            <a:ext cx="6345737" cy="2023687"/>
          </a:xfrm>
          <a:prstGeom prst="rect">
            <a:avLst/>
          </a:prstGeom>
        </p:spPr>
        <p:txBody>
          <a:bodyPr anchor="ctr" anchorCtr="0"/>
          <a:lstStyle>
            <a:lvl1pPr>
              <a:defRPr sz="3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459459" y="2759990"/>
            <a:ext cx="5794329" cy="256631"/>
          </a:xfrm>
        </p:spPr>
        <p:txBody>
          <a:bodyPr vert="horz" lIns="91440" tIns="45720" rIns="91440" bIns="45720" rtlCol="0" anchor="t">
            <a:normAutofit/>
          </a:bodyPr>
          <a:lstStyle>
            <a:lvl1pPr>
              <a:buNone/>
              <a:defRPr lang="en-US" sz="105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866216" y="3771898"/>
            <a:ext cx="6619244" cy="748394"/>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5394046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191" y="1"/>
            <a:ext cx="9145191" cy="5146166"/>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80144"/>
            <a:ext cx="6649217" cy="1364742"/>
          </a:xfrm>
          <a:prstGeom prst="rect">
            <a:avLst/>
          </a:prstGeo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71900"/>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9/22/19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5495473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a:prstGeom prst="rect">
            <a:avLst/>
          </a:prstGeo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2346876"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6" y="2384823"/>
            <a:ext cx="2346876" cy="213546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1952625"/>
            <a:ext cx="2359035"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2384823"/>
            <a:ext cx="2359035" cy="213546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5025" y="1946274"/>
            <a:ext cx="2370772" cy="4385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5025" y="2384823"/>
            <a:ext cx="2370772" cy="213546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288743" y="1952625"/>
            <a:ext cx="24423" cy="256766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31868" y="1952625"/>
            <a:ext cx="0" cy="256766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9/22/19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3618577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a:prstGeom prst="rect">
            <a:avLst/>
          </a:prstGeom>
        </p:spPr>
        <p:txBody>
          <a:bodyPr anchor="ctr" anchorCtr="0"/>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4"/>
            <a:ext cx="2287829" cy="432195"/>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1000914" y="1958187"/>
            <a:ext cx="2018432" cy="118807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1"/>
            <a:ext cx="2287829"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6649" y="3399631"/>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3831831"/>
            <a:ext cx="2287829" cy="68443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575" y="3399631"/>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5" y="3831831"/>
            <a:ext cx="2287829" cy="68846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288184" y="1952626"/>
            <a:ext cx="1" cy="2596358"/>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5514" y="1952626"/>
            <a:ext cx="0" cy="2596358"/>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9/22/19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40801264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46275"/>
            <a:ext cx="6619244" cy="2568576"/>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9/22/19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29014766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191" y="1"/>
            <a:ext cx="9145191" cy="5146166"/>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8" y="958850"/>
            <a:ext cx="1081175" cy="3561443"/>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49"/>
            <a:ext cx="4692019" cy="35614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9/22/19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19212540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1" name="Shape 21"/>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08960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7" name="Shape 27"/>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4127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2"/>
            <a:ext cx="6619244" cy="530223"/>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9/22/19</a:t>
            </a:fld>
            <a:endParaRPr lang="en-US" dirty="0"/>
          </a:p>
        </p:txBody>
      </p:sp>
      <p:sp>
        <p:nvSpPr>
          <p:cNvPr id="5" name="Footer Placeholder 4"/>
          <p:cNvSpPr>
            <a:spLocks noGrp="1"/>
          </p:cNvSpPr>
          <p:nvPr>
            <p:ph type="ftr" sz="quarter" idx="11"/>
          </p:nvPr>
        </p:nvSpPr>
        <p:spPr/>
        <p:txBody>
          <a:bodyPr/>
          <a:lstStyle>
            <a:lvl1pPr>
              <a:defRPr sz="750" b="1"/>
            </a:lvl1p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7401105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191" y="1"/>
            <a:ext cx="9145191" cy="5146166"/>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2009394"/>
            <a:ext cx="3257550" cy="1714500"/>
          </a:xfrm>
          <a:prstGeom prst="rect">
            <a:avLst/>
          </a:prstGeom>
        </p:spPr>
        <p:txBody>
          <a:bodyPr anchor="ctr" anchorCtr="0"/>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0932" y="2009394"/>
            <a:ext cx="2818638" cy="1714500"/>
          </a:xfrm>
        </p:spPr>
        <p:txBody>
          <a:bodyPr anchor="ctr" anchorCtr="0"/>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9/22/19</a:t>
            </a:fld>
            <a:endParaRPr lang="en-US" dirty="0"/>
          </a:p>
        </p:txBody>
      </p:sp>
      <p:sp>
        <p:nvSpPr>
          <p:cNvPr id="5" name="Footer Placeholder 4"/>
          <p:cNvSpPr>
            <a:spLocks noGrp="1"/>
          </p:cNvSpPr>
          <p:nvPr>
            <p:ph type="ftr" sz="quarter" idx="11"/>
          </p:nvPr>
        </p:nvSpPr>
        <p:spPr/>
        <p:txBody>
          <a:bodyPr/>
          <a:lstStyle>
            <a:lvl1pPr>
              <a:defRPr sz="750" b="1"/>
            </a:lvl1pPr>
          </a:lstStyle>
          <a:p>
            <a:endParaRPr lang="en-US" dirty="0"/>
          </a:p>
        </p:txBody>
      </p:sp>
      <p:sp>
        <p:nvSpPr>
          <p:cNvPr id="10" name="Rectangle 9"/>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7159282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215" y="726948"/>
            <a:ext cx="6619244" cy="52806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66216" y="1952625"/>
            <a:ext cx="3621024" cy="25622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82" y="1952625"/>
            <a:ext cx="3621024" cy="256222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028054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216" y="726948"/>
            <a:ext cx="6619244" cy="528066"/>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4530"/>
            <a:ext cx="362102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6" y="2398836"/>
            <a:ext cx="3621024" cy="213283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82" y="1954530"/>
            <a:ext cx="362102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3" y="2390941"/>
            <a:ext cx="3618870" cy="21407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40495537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4109" y="726948"/>
            <a:ext cx="6619244" cy="52806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5087338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37212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191" y="1"/>
            <a:ext cx="9145191" cy="5146166"/>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973836"/>
            <a:ext cx="2094869" cy="1197864"/>
          </a:xfrm>
          <a:prstGeom prst="rect">
            <a:avLst/>
          </a:prstGeo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4256" y="1085850"/>
            <a:ext cx="3896998" cy="3429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8424360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191" y="1"/>
            <a:ext cx="9145191" cy="5146166"/>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269999"/>
            <a:ext cx="2895194" cy="1301751"/>
          </a:xfrm>
          <a:prstGeom prst="rect">
            <a:avLst/>
          </a:prstGeo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4751996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1" y="1"/>
            <a:ext cx="9145191" cy="5146166"/>
            <a:chOff x="-1588" y="0"/>
            <a:chExt cx="12193588" cy="6861555"/>
          </a:xfrm>
        </p:grpSpPr>
        <p:sp>
          <p:nvSpPr>
            <p:cNvPr id="12" name="Rectangle 11"/>
            <p:cNvSpPr/>
            <p:nvPr/>
          </p:nvSpPr>
          <p:spPr>
            <a:xfrm>
              <a:off x="0" y="0"/>
              <a:ext cx="12192000" cy="6858000"/>
            </a:xfrm>
            <a:prstGeom prst="rect">
              <a:avLst/>
            </a:prstGeom>
            <a:blipFill>
              <a:blip r:embed="rId21">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571" y="4793743"/>
            <a:ext cx="742949" cy="228599"/>
          </a:xfrm>
          <a:prstGeom prst="rect">
            <a:avLst/>
          </a:prstGeom>
        </p:spPr>
        <p:txBody>
          <a:bodyPr vert="horz" lIns="91440" tIns="45720" rIns="91440" bIns="45720" rtlCol="0" anchor="ctr" anchorCtr="0"/>
          <a:lstStyle>
            <a:lvl1pPr algn="r">
              <a:defRPr sz="750" b="1" i="0">
                <a:solidFill>
                  <a:schemeClr val="accent1"/>
                </a:solidFill>
              </a:defRPr>
            </a:lvl1pPr>
          </a:lstStyle>
          <a:p>
            <a:fld id="{2BE451C3-0FF4-47C4-B829-773ADF60F88C}" type="datetimeFigureOut">
              <a:rPr lang="en-US" smtClean="0"/>
              <a:t>9/22/19</a:t>
            </a:fld>
            <a:endParaRPr lang="en-US" dirty="0"/>
          </a:p>
        </p:txBody>
      </p:sp>
      <p:sp>
        <p:nvSpPr>
          <p:cNvPr id="5" name="Footer Placeholder 4"/>
          <p:cNvSpPr>
            <a:spLocks noGrp="1"/>
          </p:cNvSpPr>
          <p:nvPr>
            <p:ph type="ftr" sz="quarter" idx="3"/>
          </p:nvPr>
        </p:nvSpPr>
        <p:spPr>
          <a:xfrm>
            <a:off x="418338" y="4793742"/>
            <a:ext cx="2900934" cy="233172"/>
          </a:xfrm>
          <a:prstGeom prst="rect">
            <a:avLst/>
          </a:prstGeom>
        </p:spPr>
        <p:txBody>
          <a:bodyPr vert="horz" lIns="91440" tIns="45720" rIns="91440" bIns="45720" rtlCol="0" anchor="ctr" anchorCtr="0"/>
          <a:lstStyle>
            <a:lvl1pPr algn="l">
              <a:defRPr sz="750" b="1" i="0">
                <a:solidFill>
                  <a:schemeClr val="accent1"/>
                </a:solidFill>
              </a:defRPr>
            </a:lvl1pPr>
          </a:lstStyle>
          <a:p>
            <a:endParaRPr lang="en-US" dirty="0"/>
          </a:p>
        </p:txBody>
      </p:sp>
      <p:sp>
        <p:nvSpPr>
          <p:cNvPr id="29" name="Rectangle 2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8750703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gi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tiff"/><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prstGeom prst="rect">
            <a:avLst/>
          </a:prstGeom>
        </p:spPr>
        <p:txBody>
          <a:bodyPr wrap="square" lIns="91425" tIns="91425" rIns="91425" bIns="91425" anchor="b" anchorCtr="0">
            <a:noAutofit/>
          </a:bodyPr>
          <a:lstStyle/>
          <a:p>
            <a:pPr lvl="0">
              <a:spcBef>
                <a:spcPts val="0"/>
              </a:spcBef>
              <a:buNone/>
            </a:pPr>
            <a:r>
              <a:rPr lang="en" dirty="0"/>
              <a:t>Chapter 8: Medical Communications and Documentation</a:t>
            </a:r>
          </a:p>
        </p:txBody>
      </p:sp>
      <p:sp>
        <p:nvSpPr>
          <p:cNvPr id="68" name="Shape 68"/>
          <p:cNvSpPr txBox="1">
            <a:spLocks noGrp="1"/>
          </p:cNvSpPr>
          <p:nvPr>
            <p:ph type="subTitle" idx="1"/>
          </p:nvPr>
        </p:nvSpPr>
        <p:spPr>
          <a:prstGeom prst="rect">
            <a:avLst/>
          </a:prstGeom>
        </p:spPr>
        <p:txBody>
          <a:bodyPr wrap="square" lIns="91425" tIns="91425" rIns="91425" bIns="91425" anchor="t" anchorCtr="0">
            <a:noAutofit/>
          </a:bodyPr>
          <a:lstStyle/>
          <a:p>
            <a:pPr lvl="0">
              <a:spcBef>
                <a:spcPts val="0"/>
              </a:spcBef>
              <a:buNone/>
            </a:pPr>
            <a:r>
              <a:rPr lang="en" dirty="0"/>
              <a:t>Ella </a:t>
            </a:r>
            <a:r>
              <a:rPr lang="en-US" dirty="0" err="1"/>
              <a:t>HaMilton</a:t>
            </a:r>
            <a:r>
              <a:rPr lang="en" dirty="0"/>
              <a:t> Houlihan</a:t>
            </a:r>
          </a:p>
          <a:p>
            <a:pPr lvl="0">
              <a:spcBef>
                <a:spcPts val="0"/>
              </a:spcBef>
              <a:buNone/>
            </a:pPr>
            <a:r>
              <a:rPr lang="en" dirty="0"/>
              <a:t> </a:t>
            </a:r>
          </a:p>
          <a:p>
            <a:pPr lvl="0">
              <a:spcBef>
                <a:spcPts val="0"/>
              </a:spcBef>
              <a:buNone/>
            </a:pPr>
            <a:endParaRPr dirty="0"/>
          </a:p>
        </p:txBody>
      </p:sp>
      <p:pic>
        <p:nvPicPr>
          <p:cNvPr id="2" name="Recorded Sound">
            <a:hlinkClick r:id="" action="ppaction://media"/>
            <a:extLst>
              <a:ext uri="{FF2B5EF4-FFF2-40B4-BE49-F238E27FC236}">
                <a16:creationId xmlns:a16="http://schemas.microsoft.com/office/drawing/2014/main" id="{632D0DA4-9D72-40CD-B22F-2EF3A496C4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04962" y="1574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a:t>Objectives: </a:t>
            </a:r>
          </a:p>
        </p:txBody>
      </p:sp>
      <p:sp>
        <p:nvSpPr>
          <p:cNvPr id="74" name="Shape 74"/>
          <p:cNvSpPr txBox="1">
            <a:spLocks noGrp="1"/>
          </p:cNvSpPr>
          <p:nvPr>
            <p:ph type="body" idx="1"/>
          </p:nvPr>
        </p:nvSpPr>
        <p:spPr>
          <a:prstGeom prst="rect">
            <a:avLst/>
          </a:prstGeom>
        </p:spPr>
        <p:txBody>
          <a:bodyPr wrap="square" lIns="91425" tIns="91425" rIns="91425" bIns="91425" anchor="t" anchorCtr="0">
            <a:noAutofit/>
          </a:bodyPr>
          <a:lstStyle/>
          <a:p>
            <a:pPr lvl="0">
              <a:spcBef>
                <a:spcPts val="0"/>
              </a:spcBef>
              <a:buClr>
                <a:schemeClr val="dk1"/>
              </a:buClr>
              <a:buSzPct val="61111"/>
              <a:buFont typeface="Arial"/>
              <a:buNone/>
            </a:pPr>
            <a:r>
              <a:rPr lang="en" sz="2800" dirty="0"/>
              <a:t>· Explain use of SAILER, SOAP, CHEATED, FACTUAL OEC</a:t>
            </a:r>
          </a:p>
          <a:p>
            <a:pPr lvl="0">
              <a:spcBef>
                <a:spcPts val="0"/>
              </a:spcBef>
              <a:buClr>
                <a:schemeClr val="dk1"/>
              </a:buClr>
              <a:buSzPct val="61111"/>
              <a:buFont typeface="Arial"/>
              <a:buNone/>
            </a:pPr>
            <a:r>
              <a:rPr lang="en" sz="2800" dirty="0"/>
              <a:t>· Mandated reporting</a:t>
            </a:r>
          </a:p>
          <a:p>
            <a:pPr lvl="0" rtl="0">
              <a:spcBef>
                <a:spcPts val="0"/>
              </a:spcBef>
              <a:buNone/>
            </a:pPr>
            <a:r>
              <a:rPr lang="en" sz="2800" dirty="0"/>
              <a:t>· Examples of strong communication</a:t>
            </a:r>
          </a:p>
          <a:p>
            <a:pPr lvl="0" rtl="0">
              <a:spcBef>
                <a:spcPts val="0"/>
              </a:spcBef>
              <a:buNone/>
            </a:pPr>
            <a:endParaRPr dirty="0"/>
          </a:p>
        </p:txBody>
      </p:sp>
      <p:pic>
        <p:nvPicPr>
          <p:cNvPr id="2" name="Recorded Sound">
            <a:hlinkClick r:id="" action="ppaction://media"/>
            <a:extLst>
              <a:ext uri="{FF2B5EF4-FFF2-40B4-BE49-F238E27FC236}">
                <a16:creationId xmlns:a16="http://schemas.microsoft.com/office/drawing/2014/main" id="{A2A9BDD0-9251-41C5-8A53-0F97DF6140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43597" y="854796"/>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a:t>Importance of Communication 	</a:t>
            </a:r>
          </a:p>
        </p:txBody>
      </p:sp>
      <p:sp>
        <p:nvSpPr>
          <p:cNvPr id="80" name="Shape 80"/>
          <p:cNvSpPr txBox="1">
            <a:spLocks noGrp="1"/>
          </p:cNvSpPr>
          <p:nvPr>
            <p:ph type="body" idx="1"/>
          </p:nvPr>
        </p:nvSpPr>
        <p:spPr>
          <a:xfrm>
            <a:off x="174189" y="1699545"/>
            <a:ext cx="8222100" cy="2710200"/>
          </a:xfrm>
          <a:prstGeom prst="rect">
            <a:avLst/>
          </a:prstGeom>
        </p:spPr>
        <p:txBody>
          <a:bodyPr wrap="square" lIns="91425" tIns="91425" rIns="91425" bIns="91425" anchor="t" anchorCtr="0">
            <a:noAutofit/>
          </a:bodyPr>
          <a:lstStyle/>
          <a:p>
            <a:pPr marL="457200" lvl="0" indent="-228600" rtl="0">
              <a:spcBef>
                <a:spcPts val="0"/>
              </a:spcBef>
            </a:pPr>
            <a:r>
              <a:rPr lang="en" sz="2000" dirty="0"/>
              <a:t>Can change the outcome of a scenario for better or worse</a:t>
            </a:r>
          </a:p>
          <a:p>
            <a:pPr marL="457200" lvl="0" indent="-228600" rtl="0">
              <a:spcBef>
                <a:spcPts val="0"/>
              </a:spcBef>
            </a:pPr>
            <a:r>
              <a:rPr lang="en" sz="2000" dirty="0"/>
              <a:t>For time sensitive occasions, effective communication is extremely important</a:t>
            </a:r>
          </a:p>
          <a:p>
            <a:pPr marL="457200" lvl="0" indent="-228600" rtl="0">
              <a:spcBef>
                <a:spcPts val="0"/>
              </a:spcBef>
            </a:pPr>
            <a:r>
              <a:rPr lang="en" sz="2000" dirty="0"/>
              <a:t>The way you interact with the patient will define their experience</a:t>
            </a:r>
          </a:p>
        </p:txBody>
      </p:sp>
      <p:pic>
        <p:nvPicPr>
          <p:cNvPr id="3" name="Picture 2">
            <a:extLst>
              <a:ext uri="{FF2B5EF4-FFF2-40B4-BE49-F238E27FC236}">
                <a16:creationId xmlns:a16="http://schemas.microsoft.com/office/drawing/2014/main" id="{FC9BE1CD-8A84-2E46-A090-587BDFFD1028}"/>
              </a:ext>
            </a:extLst>
          </p:cNvPr>
          <p:cNvPicPr>
            <a:picLocks noChangeAspect="1"/>
          </p:cNvPicPr>
          <p:nvPr/>
        </p:nvPicPr>
        <p:blipFill>
          <a:blip r:embed="rId5"/>
          <a:stretch>
            <a:fillRect/>
          </a:stretch>
        </p:blipFill>
        <p:spPr>
          <a:xfrm>
            <a:off x="5212575" y="3054645"/>
            <a:ext cx="3481425" cy="2088855"/>
          </a:xfrm>
          <a:prstGeom prst="rect">
            <a:avLst/>
          </a:prstGeom>
        </p:spPr>
      </p:pic>
      <p:pic>
        <p:nvPicPr>
          <p:cNvPr id="2" name="Recorded Sound">
            <a:hlinkClick r:id="" action="ppaction://media"/>
            <a:extLst>
              <a:ext uri="{FF2B5EF4-FFF2-40B4-BE49-F238E27FC236}">
                <a16:creationId xmlns:a16="http://schemas.microsoft.com/office/drawing/2014/main" id="{7BF101FA-2DEF-493E-9522-D2CD2B35C5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46887" y="91937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a:t>SAILER</a:t>
            </a:r>
          </a:p>
        </p:txBody>
      </p:sp>
      <p:sp>
        <p:nvSpPr>
          <p:cNvPr id="86" name="Shape 86"/>
          <p:cNvSpPr txBox="1">
            <a:spLocks noGrp="1"/>
          </p:cNvSpPr>
          <p:nvPr>
            <p:ph type="body" idx="1"/>
          </p:nvPr>
        </p:nvSpPr>
        <p:spPr>
          <a:prstGeom prst="rect">
            <a:avLst/>
          </a:prstGeom>
        </p:spPr>
        <p:txBody>
          <a:bodyPr wrap="square" lIns="91425" tIns="91425" rIns="91425" bIns="91425" anchor="t" anchorCtr="0">
            <a:noAutofit/>
          </a:bodyPr>
          <a:lstStyle/>
          <a:p>
            <a:pPr lvl="0" rtl="0">
              <a:spcBef>
                <a:spcPts val="0"/>
              </a:spcBef>
              <a:buNone/>
            </a:pPr>
            <a:r>
              <a:rPr lang="en" sz="2000" dirty="0"/>
              <a:t>S - Sex of Patient</a:t>
            </a:r>
          </a:p>
          <a:p>
            <a:pPr lvl="0" rtl="0">
              <a:spcBef>
                <a:spcPts val="0"/>
              </a:spcBef>
              <a:buNone/>
            </a:pPr>
            <a:r>
              <a:rPr lang="en" sz="2000" dirty="0"/>
              <a:t>A - Age of Patient</a:t>
            </a:r>
          </a:p>
          <a:p>
            <a:pPr lvl="0" rtl="0">
              <a:spcBef>
                <a:spcPts val="0"/>
              </a:spcBef>
              <a:buNone/>
            </a:pPr>
            <a:r>
              <a:rPr lang="en" sz="2000" dirty="0"/>
              <a:t>I - Incident/Chief Complaint</a:t>
            </a:r>
          </a:p>
          <a:p>
            <a:pPr lvl="0" rtl="0">
              <a:spcBef>
                <a:spcPts val="0"/>
              </a:spcBef>
              <a:buNone/>
            </a:pPr>
            <a:r>
              <a:rPr lang="en" sz="2000" dirty="0"/>
              <a:t>L - Location of Incident/Patient</a:t>
            </a:r>
          </a:p>
          <a:p>
            <a:pPr lvl="0" rtl="0">
              <a:spcBef>
                <a:spcPts val="0"/>
              </a:spcBef>
              <a:buNone/>
            </a:pPr>
            <a:r>
              <a:rPr lang="en" sz="2000" dirty="0"/>
              <a:t>E - Equipment Needed</a:t>
            </a:r>
          </a:p>
          <a:p>
            <a:pPr lvl="0">
              <a:spcBef>
                <a:spcPts val="0"/>
              </a:spcBef>
              <a:buNone/>
            </a:pPr>
            <a:r>
              <a:rPr lang="en" sz="2000" dirty="0"/>
              <a:t>R - Resources Needed, EMS</a:t>
            </a:r>
          </a:p>
        </p:txBody>
      </p:sp>
      <p:pic>
        <p:nvPicPr>
          <p:cNvPr id="3" name="Picture 2">
            <a:extLst>
              <a:ext uri="{FF2B5EF4-FFF2-40B4-BE49-F238E27FC236}">
                <a16:creationId xmlns:a16="http://schemas.microsoft.com/office/drawing/2014/main" id="{2F62523A-C6EF-7640-9D77-40856286C161}"/>
              </a:ext>
            </a:extLst>
          </p:cNvPr>
          <p:cNvPicPr>
            <a:picLocks noChangeAspect="1"/>
          </p:cNvPicPr>
          <p:nvPr/>
        </p:nvPicPr>
        <p:blipFill>
          <a:blip r:embed="rId5"/>
          <a:stretch>
            <a:fillRect/>
          </a:stretch>
        </p:blipFill>
        <p:spPr>
          <a:xfrm>
            <a:off x="4965722" y="0"/>
            <a:ext cx="4373724" cy="5143500"/>
          </a:xfrm>
          <a:prstGeom prst="rect">
            <a:avLst/>
          </a:prstGeom>
        </p:spPr>
      </p:pic>
      <p:pic>
        <p:nvPicPr>
          <p:cNvPr id="4" name="Recorded Sound">
            <a:hlinkClick r:id="" action="ppaction://media"/>
            <a:extLst>
              <a:ext uri="{FF2B5EF4-FFF2-40B4-BE49-F238E27FC236}">
                <a16:creationId xmlns:a16="http://schemas.microsoft.com/office/drawing/2014/main" id="{103FFB49-3EBA-434B-B3B5-11ABAA4CE2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9333" y="91937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2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a:t>FACTUAL OEC</a:t>
            </a:r>
          </a:p>
        </p:txBody>
      </p:sp>
      <p:sp>
        <p:nvSpPr>
          <p:cNvPr id="105" name="Shape 105"/>
          <p:cNvSpPr txBox="1">
            <a:spLocks noGrp="1"/>
          </p:cNvSpPr>
          <p:nvPr>
            <p:ph type="body" idx="1"/>
          </p:nvPr>
        </p:nvSpPr>
        <p:spPr>
          <a:prstGeom prst="rect">
            <a:avLst/>
          </a:prstGeom>
        </p:spPr>
        <p:txBody>
          <a:bodyPr wrap="square" lIns="91425" tIns="91425" rIns="91425" bIns="91425" anchor="t" anchorCtr="0">
            <a:noAutofit/>
          </a:bodyPr>
          <a:lstStyle/>
          <a:p>
            <a:pPr lvl="0">
              <a:spcBef>
                <a:spcPts val="0"/>
              </a:spcBef>
              <a:buNone/>
            </a:pPr>
            <a:r>
              <a:rPr lang="en" sz="2000" b="1" dirty="0"/>
              <a:t>F</a:t>
            </a:r>
            <a:r>
              <a:rPr lang="en" sz="2000" dirty="0"/>
              <a:t>acts</a:t>
            </a:r>
          </a:p>
          <a:p>
            <a:pPr lvl="0">
              <a:spcBef>
                <a:spcPts val="0"/>
              </a:spcBef>
              <a:buNone/>
            </a:pPr>
            <a:r>
              <a:rPr lang="en" sz="2000" b="1" dirty="0"/>
              <a:t>A</a:t>
            </a:r>
            <a:r>
              <a:rPr lang="en" sz="2000" dirty="0"/>
              <a:t>ccurate</a:t>
            </a:r>
          </a:p>
          <a:p>
            <a:pPr lvl="0">
              <a:spcBef>
                <a:spcPts val="0"/>
              </a:spcBef>
              <a:buNone/>
            </a:pPr>
            <a:r>
              <a:rPr lang="en" sz="2000" b="1" dirty="0"/>
              <a:t>C</a:t>
            </a:r>
            <a:r>
              <a:rPr lang="en" sz="2000" dirty="0"/>
              <a:t>omplete</a:t>
            </a:r>
          </a:p>
          <a:p>
            <a:pPr lvl="0">
              <a:spcBef>
                <a:spcPts val="0"/>
              </a:spcBef>
              <a:buNone/>
            </a:pPr>
            <a:r>
              <a:rPr lang="en" sz="2000" b="1" dirty="0"/>
              <a:t>T</a:t>
            </a:r>
            <a:r>
              <a:rPr lang="en" sz="2000" dirty="0"/>
              <a:t>erms</a:t>
            </a:r>
          </a:p>
          <a:p>
            <a:pPr lvl="0">
              <a:spcBef>
                <a:spcPts val="0"/>
              </a:spcBef>
              <a:buNone/>
            </a:pPr>
            <a:r>
              <a:rPr lang="en" sz="2000" b="1" dirty="0"/>
              <a:t>U</a:t>
            </a:r>
            <a:r>
              <a:rPr lang="en" sz="2000" dirty="0"/>
              <a:t>nbiased</a:t>
            </a:r>
          </a:p>
          <a:p>
            <a:pPr lvl="0">
              <a:spcBef>
                <a:spcPts val="0"/>
              </a:spcBef>
              <a:buNone/>
            </a:pPr>
            <a:r>
              <a:rPr lang="en" sz="2000" b="1" dirty="0"/>
              <a:t>A</a:t>
            </a:r>
            <a:r>
              <a:rPr lang="en" sz="2000" dirty="0"/>
              <a:t>void Slang</a:t>
            </a:r>
          </a:p>
          <a:p>
            <a:pPr lvl="0">
              <a:spcBef>
                <a:spcPts val="0"/>
              </a:spcBef>
              <a:buNone/>
            </a:pPr>
            <a:r>
              <a:rPr lang="en" sz="2000" b="1" dirty="0"/>
              <a:t>L</a:t>
            </a:r>
            <a:r>
              <a:rPr lang="en" sz="2000" dirty="0"/>
              <a:t>egible/Legal</a:t>
            </a:r>
          </a:p>
          <a:p>
            <a:pPr lvl="0">
              <a:spcBef>
                <a:spcPts val="0"/>
              </a:spcBef>
              <a:buNone/>
            </a:pPr>
            <a:endParaRPr dirty="0"/>
          </a:p>
        </p:txBody>
      </p:sp>
      <p:sp>
        <p:nvSpPr>
          <p:cNvPr id="106" name="Shape 106"/>
          <p:cNvSpPr txBox="1">
            <a:spLocks noGrp="1"/>
          </p:cNvSpPr>
          <p:nvPr>
            <p:ph type="body" idx="2"/>
          </p:nvPr>
        </p:nvSpPr>
        <p:spPr>
          <a:xfrm>
            <a:off x="2748492" y="1919074"/>
            <a:ext cx="3999900" cy="2710199"/>
          </a:xfrm>
          <a:prstGeom prst="rect">
            <a:avLst/>
          </a:prstGeom>
        </p:spPr>
        <p:txBody>
          <a:bodyPr wrap="square" lIns="91425" tIns="91425" rIns="91425" bIns="91425" anchor="t" anchorCtr="0">
            <a:noAutofit/>
          </a:bodyPr>
          <a:lstStyle/>
          <a:p>
            <a:pPr lvl="0">
              <a:spcBef>
                <a:spcPts val="0"/>
              </a:spcBef>
              <a:buNone/>
            </a:pPr>
            <a:r>
              <a:rPr lang="en" sz="1800" b="1" dirty="0"/>
              <a:t>O</a:t>
            </a:r>
            <a:r>
              <a:rPr lang="en" sz="1800" dirty="0"/>
              <a:t>rganized</a:t>
            </a:r>
          </a:p>
          <a:p>
            <a:pPr lvl="0">
              <a:spcBef>
                <a:spcPts val="0"/>
              </a:spcBef>
              <a:buNone/>
            </a:pPr>
            <a:r>
              <a:rPr lang="en" sz="1800" b="1" dirty="0"/>
              <a:t>E</a:t>
            </a:r>
            <a:r>
              <a:rPr lang="en" sz="1800" dirty="0"/>
              <a:t>rror Free</a:t>
            </a:r>
          </a:p>
          <a:p>
            <a:pPr lvl="0">
              <a:spcBef>
                <a:spcPts val="0"/>
              </a:spcBef>
              <a:buNone/>
            </a:pPr>
            <a:r>
              <a:rPr lang="en" sz="1800" b="1" dirty="0"/>
              <a:t>C</a:t>
            </a:r>
            <a:r>
              <a:rPr lang="en" sz="1800" dirty="0"/>
              <a:t>hecked</a:t>
            </a:r>
          </a:p>
        </p:txBody>
      </p:sp>
      <p:pic>
        <p:nvPicPr>
          <p:cNvPr id="2" name="Picture 1">
            <a:extLst>
              <a:ext uri="{FF2B5EF4-FFF2-40B4-BE49-F238E27FC236}">
                <a16:creationId xmlns:a16="http://schemas.microsoft.com/office/drawing/2014/main" id="{78AEEB67-4A66-424E-94D1-0260C87F1CA5}"/>
              </a:ext>
            </a:extLst>
          </p:cNvPr>
          <p:cNvPicPr>
            <a:picLocks noChangeAspect="1"/>
          </p:cNvPicPr>
          <p:nvPr/>
        </p:nvPicPr>
        <p:blipFill>
          <a:blip r:embed="rId5"/>
          <a:stretch>
            <a:fillRect/>
          </a:stretch>
        </p:blipFill>
        <p:spPr>
          <a:xfrm>
            <a:off x="5190473" y="0"/>
            <a:ext cx="3655816" cy="5086806"/>
          </a:xfrm>
          <a:prstGeom prst="rect">
            <a:avLst/>
          </a:prstGeom>
        </p:spPr>
      </p:pic>
      <p:pic>
        <p:nvPicPr>
          <p:cNvPr id="3" name="Recorded Sound">
            <a:hlinkClick r:id="" action="ppaction://media"/>
            <a:extLst>
              <a:ext uri="{FF2B5EF4-FFF2-40B4-BE49-F238E27FC236}">
                <a16:creationId xmlns:a16="http://schemas.microsoft.com/office/drawing/2014/main" id="{582EA55B-EC28-4238-B010-506837B35A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71800" y="91937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7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266</Words>
  <Application>Microsoft Macintosh PowerPoint</Application>
  <PresentationFormat>On-screen Show (16:9)</PresentationFormat>
  <Paragraphs>31</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Century Gothic</vt:lpstr>
      <vt:lpstr>Wingdings 3</vt:lpstr>
      <vt:lpstr>Roboto</vt:lpstr>
      <vt:lpstr>Arial</vt:lpstr>
      <vt:lpstr>Ion Boardroom</vt:lpstr>
      <vt:lpstr>Chapter 8: Medical Communications and Documentation</vt:lpstr>
      <vt:lpstr>Objectives: </vt:lpstr>
      <vt:lpstr>Importance of Communication  </vt:lpstr>
      <vt:lpstr>SAILER</vt:lpstr>
      <vt:lpstr>FACTUAL OEC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Medical Communications and Documentation</dc:title>
  <dc:creator>Grzyb, Sean P.</dc:creator>
  <cp:lastModifiedBy>Daley, Caroline</cp:lastModifiedBy>
  <cp:revision>4</cp:revision>
  <dcterms:created xsi:type="dcterms:W3CDTF">2019-09-22T03:10:24Z</dcterms:created>
  <dcterms:modified xsi:type="dcterms:W3CDTF">2019-09-23T01:17:24Z</dcterms:modified>
</cp:coreProperties>
</file>