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5143500" cx="9144000"/>
  <p:notesSz cx="6858000" cy="9144000"/>
  <p:embeddedFontLst>
    <p:embeddedFont>
      <p:font typeface="Proxima Nova"/>
      <p:regular r:id="rId52"/>
      <p:bold r:id="rId53"/>
      <p:italic r:id="rId54"/>
      <p:boldItalic r:id="rId55"/>
    </p:embeddedFont>
    <p:embeddedFont>
      <p:font typeface="Alfa Slab One"/>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iRpPuYmNXwrk5alKERScsRMHay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ProximaNova-bold.fntdata"/><Relationship Id="rId52" Type="http://schemas.openxmlformats.org/officeDocument/2006/relationships/font" Target="fonts/ProximaNova-regular.fntdata"/><Relationship Id="rId11" Type="http://schemas.openxmlformats.org/officeDocument/2006/relationships/slide" Target="slides/slide7.xml"/><Relationship Id="rId55" Type="http://schemas.openxmlformats.org/officeDocument/2006/relationships/font" Target="fonts/ProximaNova-boldItalic.fntdata"/><Relationship Id="rId10" Type="http://schemas.openxmlformats.org/officeDocument/2006/relationships/slide" Target="slides/slide6.xml"/><Relationship Id="rId54" Type="http://schemas.openxmlformats.org/officeDocument/2006/relationships/font" Target="fonts/ProximaNova-italic.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AlfaSlabOne-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66aa6d6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866aa6d61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866aa6d61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2866aa6d619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Peripheral nervous system contains sensory receptors which help in processing changes in the internal and external environment. This information is sent to the CNS via sensory nerves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Meninges 3 layers: dura mater, arachnoid, pia mater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Consists of organs that work together to process food and absorb water (ie digestive system)</a:t>
            </a:r>
            <a:endParaRPr/>
          </a:p>
          <a:p>
            <a:pPr indent="0" lvl="0" marL="0" rtl="0" algn="l">
              <a:spcBef>
                <a:spcPts val="0"/>
              </a:spcBef>
              <a:spcAft>
                <a:spcPts val="0"/>
              </a:spcAft>
              <a:buClr>
                <a:schemeClr val="dk1"/>
              </a:buClr>
              <a:buSzPts val="1100"/>
              <a:buFont typeface="Arial"/>
              <a:buNone/>
            </a:pPr>
            <a:r>
              <a:rPr lang="en"/>
              <a:t>Saliva contains enzyme which break down starches into sugars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Functions of skin: protection from injury and invasion from bacteria/disease producing pathogens, regulate fluid balance and body temp (blood vessels in dermis dilate for release of heat at skin surface, blood vessels constrict to conserve heat by keeping blood closer to body’s core)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a:t>
            </a:r>
            <a:r>
              <a:rPr lang="en"/>
              <a:t>endon : muscle to bone</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Contains organs for sexual reproduction</a:t>
            </a:r>
            <a:endParaRPr/>
          </a:p>
          <a:p>
            <a:pPr indent="0" lvl="0" marL="0" rtl="0" algn="l">
              <a:spcBef>
                <a:spcPts val="0"/>
              </a:spcBef>
              <a:spcAft>
                <a:spcPts val="0"/>
              </a:spcAft>
              <a:buClr>
                <a:schemeClr val="dk1"/>
              </a:buClr>
              <a:buSzPts val="1100"/>
              <a:buFont typeface="Arial"/>
              <a:buNone/>
            </a:pPr>
            <a:r>
              <a:rPr lang="en"/>
              <a:t>Puberty begins between ages of 10 to 14 and is controled by hormones secreted by pituitary gland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Many male reproductive structures are </a:t>
            </a:r>
            <a:r>
              <a:rPr lang="en"/>
              <a:t>located</a:t>
            </a:r>
            <a:r>
              <a:rPr lang="en"/>
              <a:t> outside of the </a:t>
            </a:r>
            <a:r>
              <a:rPr lang="en"/>
              <a:t>pelvic</a:t>
            </a:r>
            <a:r>
              <a:rPr lang="en"/>
              <a:t> cavity and are more vulnerable to injury than those of females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84630626f9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284630626f9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866aa6d619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2866aa6d61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866aa6d619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2866aa6d619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866aa6d619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866aa6d619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g284630626f9_0_5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g284630626f9_0_5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g284630626f9_0_5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g284630626f9_0_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g284630626f9_0_89"/>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g284630626f9_0_89"/>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g284630626f9_0_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g284630626f9_0_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g284630626f9_0_57"/>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g284630626f9_0_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284630626f9_0_6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g284630626f9_0_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g284630626f9_0_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284630626f9_0_6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g284630626f9_0_6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g284630626f9_0_6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g284630626f9_0_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284630626f9_0_6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g284630626f9_0_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284630626f9_0_72"/>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g284630626f9_0_72"/>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g284630626f9_0_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g284630626f9_0_76"/>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g284630626f9_0_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284630626f9_0_7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g284630626f9_0_7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g284630626f9_0_7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g284630626f9_0_7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g284630626f9_0_7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g284630626f9_0_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g284630626f9_0_86"/>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g284630626f9_0_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g284630626f9_0_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g284630626f9_0_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g284630626f9_0_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Font typeface="Arial"/>
              <a:buNone/>
            </a:pPr>
            <a:r>
              <a:rPr lang="en"/>
              <a:t>Anatomy and Physiology (Ch. 6) </a:t>
            </a:r>
            <a:endParaRPr/>
          </a:p>
        </p:txBody>
      </p:sp>
      <p:pic>
        <p:nvPicPr>
          <p:cNvPr id="57" name="Google Shape;57;p1"/>
          <p:cNvPicPr preferRelativeResize="0"/>
          <p:nvPr/>
        </p:nvPicPr>
        <p:blipFill>
          <a:blip r:embed="rId3">
            <a:alphaModFix/>
          </a:blip>
          <a:stretch>
            <a:fillRect/>
          </a:stretch>
        </p:blipFill>
        <p:spPr>
          <a:xfrm>
            <a:off x="2189400" y="2474975"/>
            <a:ext cx="4765200" cy="2668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Body Cavities cont.  </a:t>
            </a:r>
            <a:endParaRPr/>
          </a:p>
        </p:txBody>
      </p:sp>
      <p:pic>
        <p:nvPicPr>
          <p:cNvPr id="131" name="Google Shape;131;p10"/>
          <p:cNvPicPr preferRelativeResize="0"/>
          <p:nvPr/>
        </p:nvPicPr>
        <p:blipFill rotWithShape="1">
          <a:blip r:embed="rId3">
            <a:alphaModFix/>
          </a:blip>
          <a:srcRect b="0" l="0" r="0" t="0"/>
          <a:stretch/>
        </p:blipFill>
        <p:spPr>
          <a:xfrm>
            <a:off x="5018400" y="619250"/>
            <a:ext cx="3608624" cy="4360875"/>
          </a:xfrm>
          <a:prstGeom prst="rect">
            <a:avLst/>
          </a:prstGeom>
          <a:noFill/>
          <a:ln>
            <a:noFill/>
          </a:ln>
        </p:spPr>
      </p:pic>
      <p:cxnSp>
        <p:nvCxnSpPr>
          <p:cNvPr id="132" name="Google Shape;132;p10"/>
          <p:cNvCxnSpPr/>
          <p:nvPr/>
        </p:nvCxnSpPr>
        <p:spPr>
          <a:xfrm>
            <a:off x="4450375" y="3572025"/>
            <a:ext cx="1875300" cy="993600"/>
          </a:xfrm>
          <a:prstGeom prst="straightConnector1">
            <a:avLst/>
          </a:prstGeom>
          <a:noFill/>
          <a:ln cap="flat" cmpd="sng" w="9525">
            <a:solidFill>
              <a:schemeClr val="dk2"/>
            </a:solidFill>
            <a:prstDash val="solid"/>
            <a:round/>
            <a:headEnd len="sm" w="sm" type="none"/>
            <a:tailEnd len="lg" w="lg" type="triangle"/>
          </a:ln>
        </p:spPr>
      </p:cxnSp>
      <p:cxnSp>
        <p:nvCxnSpPr>
          <p:cNvPr id="133" name="Google Shape;133;p10"/>
          <p:cNvCxnSpPr/>
          <p:nvPr/>
        </p:nvCxnSpPr>
        <p:spPr>
          <a:xfrm>
            <a:off x="4247625" y="2000700"/>
            <a:ext cx="2372100" cy="1389000"/>
          </a:xfrm>
          <a:prstGeom prst="straightConnector1">
            <a:avLst/>
          </a:prstGeom>
          <a:noFill/>
          <a:ln cap="flat" cmpd="sng" w="9525">
            <a:solidFill>
              <a:schemeClr val="dk2"/>
            </a:solidFill>
            <a:prstDash val="solid"/>
            <a:round/>
            <a:headEnd len="sm" w="sm" type="none"/>
            <a:tailEnd len="lg" w="lg" type="triangle"/>
          </a:ln>
        </p:spPr>
      </p:cxnSp>
      <p:sp>
        <p:nvSpPr>
          <p:cNvPr id="134" name="Google Shape;134;p10"/>
          <p:cNvSpPr txBox="1"/>
          <p:nvPr>
            <p:ph idx="1" type="body"/>
          </p:nvPr>
        </p:nvSpPr>
        <p:spPr>
          <a:xfrm>
            <a:off x="311700" y="1152475"/>
            <a:ext cx="4554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Abdominal cavity</a:t>
            </a:r>
            <a:r>
              <a:rPr lang="en"/>
              <a:t>: “trunk” of body between diaphragm and pelvis, contains liver, gallbladder, pancreas, stomach, intestines, spleen, divided into four quadrants</a:t>
            </a:r>
            <a:endParaRPr/>
          </a:p>
          <a:p>
            <a:pPr indent="0" lvl="0" marL="0" rtl="0" algn="l">
              <a:lnSpc>
                <a:spcPct val="115000"/>
              </a:lnSpc>
              <a:spcBef>
                <a:spcPts val="1600"/>
              </a:spcBef>
              <a:spcAft>
                <a:spcPts val="0"/>
              </a:spcAft>
              <a:buSzPts val="1800"/>
              <a:buFont typeface="Arial"/>
              <a:buNone/>
            </a:pPr>
            <a:r>
              <a:rPr b="1" lang="en"/>
              <a:t>Pelvic cavity: </a:t>
            </a:r>
            <a:r>
              <a:rPr lang="en"/>
              <a:t>inferior to abdominal cavity, contains bladder, rectum, and internal reproductive organs; protected by pelvic bones and lower spine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Body Cavities cont. </a:t>
            </a:r>
            <a:endParaRPr/>
          </a:p>
          <a:p>
            <a:pPr indent="0" lvl="0" marL="0" rtl="0" algn="l">
              <a:lnSpc>
                <a:spcPct val="100000"/>
              </a:lnSpc>
              <a:spcBef>
                <a:spcPts val="0"/>
              </a:spcBef>
              <a:spcAft>
                <a:spcPts val="0"/>
              </a:spcAft>
              <a:buSzPts val="2800"/>
              <a:buFont typeface="Arial"/>
              <a:buNone/>
            </a:pPr>
            <a:r>
              <a:t/>
            </a:r>
            <a:endParaRPr u="sng"/>
          </a:p>
        </p:txBody>
      </p:sp>
      <p:pic>
        <p:nvPicPr>
          <p:cNvPr id="140" name="Google Shape;140;p11"/>
          <p:cNvPicPr preferRelativeResize="0"/>
          <p:nvPr/>
        </p:nvPicPr>
        <p:blipFill rotWithShape="1">
          <a:blip r:embed="rId3">
            <a:alphaModFix/>
          </a:blip>
          <a:srcRect b="0" l="0" r="0" t="0"/>
          <a:stretch/>
        </p:blipFill>
        <p:spPr>
          <a:xfrm>
            <a:off x="1654862" y="967025"/>
            <a:ext cx="5834279" cy="412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866aa6d619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Knowledge check</a:t>
            </a:r>
            <a:r>
              <a:rPr lang="en" u="sng"/>
              <a:t> </a:t>
            </a:r>
            <a:endParaRPr/>
          </a:p>
          <a:p>
            <a:pPr indent="0" lvl="0" marL="0" rtl="0" algn="l">
              <a:lnSpc>
                <a:spcPct val="100000"/>
              </a:lnSpc>
              <a:spcBef>
                <a:spcPts val="0"/>
              </a:spcBef>
              <a:spcAft>
                <a:spcPts val="0"/>
              </a:spcAft>
              <a:buSzPts val="2800"/>
              <a:buFont typeface="Arial"/>
              <a:buNone/>
            </a:pPr>
            <a:r>
              <a:t/>
            </a:r>
            <a:endParaRPr u="sng"/>
          </a:p>
        </p:txBody>
      </p:sp>
      <p:sp>
        <p:nvSpPr>
          <p:cNvPr id="146" name="Google Shape;146;g2866aa6d619_0_0"/>
          <p:cNvSpPr txBox="1"/>
          <p:nvPr>
            <p:ph idx="1" type="body"/>
          </p:nvPr>
        </p:nvSpPr>
        <p:spPr>
          <a:xfrm>
            <a:off x="311700" y="1152475"/>
            <a:ext cx="79527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During an evaluation a patient is unable to raise her arm over her head while trying to move it straight out from the side of her body. In your short report you describe the patient as being unable to </a:t>
            </a:r>
            <a:r>
              <a:rPr b="1" lang="en"/>
              <a:t>____</a:t>
            </a:r>
            <a:endParaRPr/>
          </a:p>
          <a:p>
            <a:pPr indent="-342900" lvl="0" marL="457200" rtl="0" algn="l">
              <a:lnSpc>
                <a:spcPct val="115000"/>
              </a:lnSpc>
              <a:spcBef>
                <a:spcPts val="1600"/>
              </a:spcBef>
              <a:spcAft>
                <a:spcPts val="0"/>
              </a:spcAft>
              <a:buSzPts val="1800"/>
              <a:buAutoNum type="alphaUcPeriod"/>
            </a:pPr>
            <a:r>
              <a:rPr lang="en"/>
              <a:t>Adduct her arm</a:t>
            </a:r>
            <a:endParaRPr/>
          </a:p>
          <a:p>
            <a:pPr indent="-342900" lvl="0" marL="457200" rtl="0" algn="l">
              <a:lnSpc>
                <a:spcPct val="115000"/>
              </a:lnSpc>
              <a:spcBef>
                <a:spcPts val="0"/>
              </a:spcBef>
              <a:spcAft>
                <a:spcPts val="0"/>
              </a:spcAft>
              <a:buSzPts val="1800"/>
              <a:buAutoNum type="alphaUcPeriod"/>
            </a:pPr>
            <a:r>
              <a:rPr lang="en"/>
              <a:t>Abduct her arm</a:t>
            </a:r>
            <a:endParaRPr/>
          </a:p>
          <a:p>
            <a:pPr indent="-342900" lvl="0" marL="457200" rtl="0" algn="l">
              <a:lnSpc>
                <a:spcPct val="115000"/>
              </a:lnSpc>
              <a:spcBef>
                <a:spcPts val="0"/>
              </a:spcBef>
              <a:spcAft>
                <a:spcPts val="0"/>
              </a:spcAft>
              <a:buSzPts val="1800"/>
              <a:buAutoNum type="alphaUcPeriod"/>
            </a:pPr>
            <a:r>
              <a:rPr lang="en"/>
              <a:t>Hyperflex her arm</a:t>
            </a:r>
            <a:endParaRPr/>
          </a:p>
          <a:p>
            <a:pPr indent="-342900" lvl="0" marL="457200" rtl="0" algn="l">
              <a:lnSpc>
                <a:spcPct val="115000"/>
              </a:lnSpc>
              <a:spcBef>
                <a:spcPts val="0"/>
              </a:spcBef>
              <a:spcAft>
                <a:spcPts val="0"/>
              </a:spcAft>
              <a:buSzPts val="1800"/>
              <a:buAutoNum type="alphaUcPeriod"/>
            </a:pPr>
            <a:r>
              <a:rPr lang="en"/>
              <a:t>Hyperextend her arm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866aa6d619_0_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Knowledge check </a:t>
            </a:r>
            <a:endParaRPr/>
          </a:p>
          <a:p>
            <a:pPr indent="0" lvl="0" marL="0" rtl="0" algn="l">
              <a:lnSpc>
                <a:spcPct val="100000"/>
              </a:lnSpc>
              <a:spcBef>
                <a:spcPts val="0"/>
              </a:spcBef>
              <a:spcAft>
                <a:spcPts val="0"/>
              </a:spcAft>
              <a:buSzPts val="2800"/>
              <a:buFont typeface="Arial"/>
              <a:buNone/>
            </a:pPr>
            <a:r>
              <a:t/>
            </a:r>
            <a:endParaRPr u="sng"/>
          </a:p>
        </p:txBody>
      </p:sp>
      <p:sp>
        <p:nvSpPr>
          <p:cNvPr id="152" name="Google Shape;152;g2866aa6d619_0_13"/>
          <p:cNvSpPr txBox="1"/>
          <p:nvPr>
            <p:ph idx="1" type="body"/>
          </p:nvPr>
        </p:nvSpPr>
        <p:spPr>
          <a:xfrm>
            <a:off x="311700" y="1152475"/>
            <a:ext cx="79527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During an evaluation a patient is unable to raise her arm over her head while trying to move it straight out from the side of her body. In your short report you describe the patient as being unable to </a:t>
            </a:r>
            <a:r>
              <a:rPr b="1" lang="en"/>
              <a:t>______</a:t>
            </a:r>
            <a:endParaRPr/>
          </a:p>
          <a:p>
            <a:pPr indent="-342900" lvl="0" marL="457200" rtl="0" algn="l">
              <a:lnSpc>
                <a:spcPct val="115000"/>
              </a:lnSpc>
              <a:spcBef>
                <a:spcPts val="1600"/>
              </a:spcBef>
              <a:spcAft>
                <a:spcPts val="0"/>
              </a:spcAft>
              <a:buSzPts val="1800"/>
              <a:buAutoNum type="alphaUcPeriod"/>
            </a:pPr>
            <a:r>
              <a:rPr lang="en"/>
              <a:t>Adduct her arm</a:t>
            </a:r>
            <a:endParaRPr/>
          </a:p>
          <a:p>
            <a:pPr indent="-342900" lvl="0" marL="457200" rtl="0" algn="l">
              <a:lnSpc>
                <a:spcPct val="115000"/>
              </a:lnSpc>
              <a:spcBef>
                <a:spcPts val="0"/>
              </a:spcBef>
              <a:spcAft>
                <a:spcPts val="0"/>
              </a:spcAft>
              <a:buSzPts val="1800"/>
              <a:buAutoNum type="alphaUcPeriod"/>
            </a:pPr>
            <a:r>
              <a:rPr b="1" lang="en"/>
              <a:t>Abduct her arm</a:t>
            </a:r>
            <a:endParaRPr b="1"/>
          </a:p>
          <a:p>
            <a:pPr indent="-342900" lvl="0" marL="457200" rtl="0" algn="l">
              <a:lnSpc>
                <a:spcPct val="115000"/>
              </a:lnSpc>
              <a:spcBef>
                <a:spcPts val="0"/>
              </a:spcBef>
              <a:spcAft>
                <a:spcPts val="0"/>
              </a:spcAft>
              <a:buSzPts val="1800"/>
              <a:buAutoNum type="alphaUcPeriod"/>
            </a:pPr>
            <a:r>
              <a:rPr lang="en"/>
              <a:t>Hyperflex her arm</a:t>
            </a:r>
            <a:endParaRPr/>
          </a:p>
          <a:p>
            <a:pPr indent="-342900" lvl="0" marL="457200" rtl="0" algn="l">
              <a:lnSpc>
                <a:spcPct val="115000"/>
              </a:lnSpc>
              <a:spcBef>
                <a:spcPts val="0"/>
              </a:spcBef>
              <a:spcAft>
                <a:spcPts val="0"/>
              </a:spcAft>
              <a:buSzPts val="1800"/>
              <a:buAutoNum type="alphaUcPeriod"/>
            </a:pPr>
            <a:r>
              <a:rPr lang="en"/>
              <a:t>Hyperextend her arm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Body Systems 	</a:t>
            </a:r>
            <a:endParaRPr/>
          </a:p>
        </p:txBody>
      </p:sp>
      <p:sp>
        <p:nvSpPr>
          <p:cNvPr id="158" name="Google Shape;158;p1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Font typeface="Arial"/>
              <a:buNone/>
            </a:pPr>
            <a:r>
              <a:rPr b="1" lang="en"/>
              <a:t>Respiratory system </a:t>
            </a:r>
            <a:endParaRPr/>
          </a:p>
          <a:p>
            <a:pPr indent="0" lvl="0" marL="0" rtl="0" algn="l">
              <a:lnSpc>
                <a:spcPct val="115000"/>
              </a:lnSpc>
              <a:spcBef>
                <a:spcPts val="1600"/>
              </a:spcBef>
              <a:spcAft>
                <a:spcPts val="0"/>
              </a:spcAft>
              <a:buSzPts val="1400"/>
              <a:buFont typeface="Arial"/>
              <a:buNone/>
            </a:pPr>
            <a:r>
              <a:rPr b="1" lang="en"/>
              <a:t>Cardiovascular system </a:t>
            </a:r>
            <a:endParaRPr/>
          </a:p>
          <a:p>
            <a:pPr indent="0" lvl="0" marL="0" rtl="0" algn="l">
              <a:lnSpc>
                <a:spcPct val="115000"/>
              </a:lnSpc>
              <a:spcBef>
                <a:spcPts val="1600"/>
              </a:spcBef>
              <a:spcAft>
                <a:spcPts val="0"/>
              </a:spcAft>
              <a:buSzPts val="1400"/>
              <a:buFont typeface="Arial"/>
              <a:buNone/>
            </a:pPr>
            <a:r>
              <a:rPr b="1" lang="en"/>
              <a:t>Nervous system </a:t>
            </a:r>
            <a:endParaRPr/>
          </a:p>
          <a:p>
            <a:pPr indent="0" lvl="0" marL="0" rtl="0" algn="l">
              <a:lnSpc>
                <a:spcPct val="115000"/>
              </a:lnSpc>
              <a:spcBef>
                <a:spcPts val="1600"/>
              </a:spcBef>
              <a:spcAft>
                <a:spcPts val="0"/>
              </a:spcAft>
              <a:buSzPts val="1400"/>
              <a:buFont typeface="Arial"/>
              <a:buNone/>
            </a:pPr>
            <a:r>
              <a:rPr b="1" lang="en"/>
              <a:t>Gastrointestinal system</a:t>
            </a:r>
            <a:endParaRPr/>
          </a:p>
          <a:p>
            <a:pPr indent="0" lvl="0" marL="0" rtl="0" algn="l">
              <a:lnSpc>
                <a:spcPct val="115000"/>
              </a:lnSpc>
              <a:spcBef>
                <a:spcPts val="1600"/>
              </a:spcBef>
              <a:spcAft>
                <a:spcPts val="0"/>
              </a:spcAft>
              <a:buSzPts val="1400"/>
              <a:buFont typeface="Arial"/>
              <a:buNone/>
            </a:pPr>
            <a:r>
              <a:rPr b="1" lang="en"/>
              <a:t>Urinary system </a:t>
            </a:r>
            <a:endParaRPr/>
          </a:p>
          <a:p>
            <a:pPr indent="0" lvl="0" marL="0" rtl="0" algn="l">
              <a:lnSpc>
                <a:spcPct val="115000"/>
              </a:lnSpc>
              <a:spcBef>
                <a:spcPts val="1600"/>
              </a:spcBef>
              <a:spcAft>
                <a:spcPts val="0"/>
              </a:spcAft>
              <a:buSzPts val="1400"/>
              <a:buFont typeface="Arial"/>
              <a:buNone/>
            </a:pPr>
            <a:r>
              <a:rPr b="1" lang="en"/>
              <a:t>Endocrine system  </a:t>
            </a:r>
            <a:endParaRPr/>
          </a:p>
        </p:txBody>
      </p:sp>
      <p:sp>
        <p:nvSpPr>
          <p:cNvPr id="159" name="Google Shape;159;p1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Font typeface="Arial"/>
              <a:buNone/>
            </a:pPr>
            <a:r>
              <a:rPr b="1" lang="en"/>
              <a:t>Integumentary system </a:t>
            </a:r>
            <a:endParaRPr/>
          </a:p>
          <a:p>
            <a:pPr indent="0" lvl="0" marL="0" rtl="0" algn="l">
              <a:lnSpc>
                <a:spcPct val="115000"/>
              </a:lnSpc>
              <a:spcBef>
                <a:spcPts val="1600"/>
              </a:spcBef>
              <a:spcAft>
                <a:spcPts val="0"/>
              </a:spcAft>
              <a:buSzPts val="1400"/>
              <a:buFont typeface="Arial"/>
              <a:buNone/>
            </a:pPr>
            <a:r>
              <a:rPr b="1" lang="en"/>
              <a:t>Skeletal system </a:t>
            </a:r>
            <a:endParaRPr/>
          </a:p>
          <a:p>
            <a:pPr indent="0" lvl="0" marL="0" rtl="0" algn="l">
              <a:lnSpc>
                <a:spcPct val="115000"/>
              </a:lnSpc>
              <a:spcBef>
                <a:spcPts val="1600"/>
              </a:spcBef>
              <a:spcAft>
                <a:spcPts val="0"/>
              </a:spcAft>
              <a:buSzPts val="1400"/>
              <a:buFont typeface="Arial"/>
              <a:buNone/>
            </a:pPr>
            <a:r>
              <a:rPr b="1" lang="en"/>
              <a:t>Muscular system </a:t>
            </a:r>
            <a:endParaRPr/>
          </a:p>
          <a:p>
            <a:pPr indent="0" lvl="0" marL="0" rtl="0" algn="l">
              <a:lnSpc>
                <a:spcPct val="115000"/>
              </a:lnSpc>
              <a:spcBef>
                <a:spcPts val="1600"/>
              </a:spcBef>
              <a:spcAft>
                <a:spcPts val="0"/>
              </a:spcAft>
              <a:buSzPts val="1400"/>
              <a:buFont typeface="Arial"/>
              <a:buNone/>
            </a:pPr>
            <a:r>
              <a:rPr b="1" lang="en"/>
              <a:t>Reproductive system </a:t>
            </a:r>
            <a:endParaRPr/>
          </a:p>
          <a:p>
            <a:pPr indent="0" lvl="0" marL="0" rtl="0" algn="l">
              <a:lnSpc>
                <a:spcPct val="115000"/>
              </a:lnSpc>
              <a:spcBef>
                <a:spcPts val="1600"/>
              </a:spcBef>
              <a:spcAft>
                <a:spcPts val="0"/>
              </a:spcAft>
              <a:buSzPts val="1400"/>
              <a:buFont typeface="Arial"/>
              <a:buNone/>
            </a:pPr>
            <a:r>
              <a:rPr b="1" lang="en"/>
              <a:t>Lymphatic system </a:t>
            </a:r>
            <a:endParaRPr/>
          </a:p>
          <a:p>
            <a:pPr indent="0" lvl="0" marL="0" rtl="0" algn="l">
              <a:lnSpc>
                <a:spcPct val="115000"/>
              </a:lnSpc>
              <a:spcBef>
                <a:spcPts val="1600"/>
              </a:spcBef>
              <a:spcAft>
                <a:spcPts val="0"/>
              </a:spcAft>
              <a:buSzPts val="1400"/>
              <a:buFont typeface="Arial"/>
              <a:buNone/>
            </a:pPr>
            <a:r>
              <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Respiratory System </a:t>
            </a:r>
            <a:endParaRPr/>
          </a:p>
        </p:txBody>
      </p:sp>
      <p:sp>
        <p:nvSpPr>
          <p:cNvPr id="165" name="Google Shape;165;p13"/>
          <p:cNvSpPr txBox="1"/>
          <p:nvPr>
            <p:ph idx="1" type="body"/>
          </p:nvPr>
        </p:nvSpPr>
        <p:spPr>
          <a:xfrm>
            <a:off x="311700" y="1152475"/>
            <a:ext cx="4037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System of organs and structures that draw oxygen into the body and eliminate carbon dioxide through respiration </a:t>
            </a:r>
            <a:endParaRPr/>
          </a:p>
          <a:p>
            <a:pPr indent="0" lvl="0" marL="0" rtl="0" algn="l">
              <a:lnSpc>
                <a:spcPct val="115000"/>
              </a:lnSpc>
              <a:spcBef>
                <a:spcPts val="1600"/>
              </a:spcBef>
              <a:spcAft>
                <a:spcPts val="0"/>
              </a:spcAft>
              <a:buSzPts val="1800"/>
              <a:buFont typeface="Arial"/>
              <a:buNone/>
            </a:pPr>
            <a:r>
              <a:t/>
            </a:r>
            <a:endParaRPr/>
          </a:p>
        </p:txBody>
      </p:sp>
      <p:pic>
        <p:nvPicPr>
          <p:cNvPr id="166" name="Google Shape;166;p13"/>
          <p:cNvPicPr preferRelativeResize="0"/>
          <p:nvPr/>
        </p:nvPicPr>
        <p:blipFill rotWithShape="1">
          <a:blip r:embed="rId3">
            <a:alphaModFix/>
          </a:blip>
          <a:srcRect b="0" l="0" r="0" t="0"/>
          <a:stretch/>
        </p:blipFill>
        <p:spPr>
          <a:xfrm>
            <a:off x="4701974" y="270575"/>
            <a:ext cx="4286574" cy="46023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Upper Respiratory System </a:t>
            </a:r>
            <a:endParaRPr/>
          </a:p>
        </p:txBody>
      </p:sp>
      <p:sp>
        <p:nvSpPr>
          <p:cNvPr id="172" name="Google Shape;172;p14"/>
          <p:cNvSpPr txBox="1"/>
          <p:nvPr>
            <p:ph idx="1" type="body"/>
          </p:nvPr>
        </p:nvSpPr>
        <p:spPr>
          <a:xfrm>
            <a:off x="311700" y="1152475"/>
            <a:ext cx="38955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Consists of nose, mouth and teeth, tongue and jaw, pharynx, larynx, and epiglottis</a:t>
            </a:r>
            <a:endParaRPr/>
          </a:p>
          <a:p>
            <a:pPr indent="0" lvl="0" marL="0" rtl="0" algn="l">
              <a:lnSpc>
                <a:spcPct val="115000"/>
              </a:lnSpc>
              <a:spcBef>
                <a:spcPts val="1600"/>
              </a:spcBef>
              <a:spcAft>
                <a:spcPts val="0"/>
              </a:spcAft>
              <a:buSzPts val="1800"/>
              <a:buFont typeface="Arial"/>
              <a:buNone/>
            </a:pPr>
            <a:r>
              <a:rPr lang="en"/>
              <a:t>Mouth and nose moisten air before it enters the body </a:t>
            </a:r>
            <a:endParaRPr/>
          </a:p>
          <a:p>
            <a:pPr indent="0" lvl="0" marL="0" rtl="0" algn="l">
              <a:lnSpc>
                <a:spcPct val="115000"/>
              </a:lnSpc>
              <a:spcBef>
                <a:spcPts val="1600"/>
              </a:spcBef>
              <a:spcAft>
                <a:spcPts val="0"/>
              </a:spcAft>
              <a:buSzPts val="1800"/>
              <a:buFont typeface="Arial"/>
              <a:buNone/>
            </a:pPr>
            <a:r>
              <a:rPr lang="en"/>
              <a:t>Epiglottis prevents foreign objects from entering airway </a:t>
            </a:r>
            <a:endParaRPr/>
          </a:p>
          <a:p>
            <a:pPr indent="0" lvl="0" marL="0" rtl="0" algn="l">
              <a:lnSpc>
                <a:spcPct val="115000"/>
              </a:lnSpc>
              <a:spcBef>
                <a:spcPts val="1600"/>
              </a:spcBef>
              <a:spcAft>
                <a:spcPts val="0"/>
              </a:spcAft>
              <a:buSzPts val="1800"/>
              <a:buFont typeface="Arial"/>
              <a:buNone/>
            </a:pPr>
            <a:r>
              <a:t/>
            </a:r>
            <a:endParaRPr/>
          </a:p>
        </p:txBody>
      </p:sp>
      <p:pic>
        <p:nvPicPr>
          <p:cNvPr id="173" name="Google Shape;173;p14"/>
          <p:cNvPicPr preferRelativeResize="0"/>
          <p:nvPr/>
        </p:nvPicPr>
        <p:blipFill rotWithShape="1">
          <a:blip r:embed="rId3">
            <a:alphaModFix/>
          </a:blip>
          <a:srcRect b="0" l="0" r="0" t="0"/>
          <a:stretch/>
        </p:blipFill>
        <p:spPr>
          <a:xfrm>
            <a:off x="5301986" y="1017725"/>
            <a:ext cx="3466963" cy="3616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Lower Respiratory System </a:t>
            </a:r>
            <a:endParaRPr/>
          </a:p>
        </p:txBody>
      </p:sp>
      <p:sp>
        <p:nvSpPr>
          <p:cNvPr id="179" name="Google Shape;179;p15"/>
          <p:cNvSpPr txBox="1"/>
          <p:nvPr>
            <p:ph idx="1" type="body"/>
          </p:nvPr>
        </p:nvSpPr>
        <p:spPr>
          <a:xfrm>
            <a:off x="311700" y="1152475"/>
            <a:ext cx="4290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Consists of trachea, bronchi, and lungs which contain bronchioles and alveoli </a:t>
            </a:r>
            <a:endParaRPr/>
          </a:p>
          <a:p>
            <a:pPr indent="0" lvl="0" marL="0" rtl="0" algn="l">
              <a:lnSpc>
                <a:spcPct val="115000"/>
              </a:lnSpc>
              <a:spcBef>
                <a:spcPts val="1600"/>
              </a:spcBef>
              <a:spcAft>
                <a:spcPts val="0"/>
              </a:spcAft>
              <a:buSzPts val="1800"/>
              <a:buFont typeface="Arial"/>
              <a:buNone/>
            </a:pPr>
            <a:r>
              <a:rPr lang="en"/>
              <a:t>Alveoli are the site of exchange of carbon dioxide and oxygen between air and blood </a:t>
            </a:r>
            <a:endParaRPr/>
          </a:p>
          <a:p>
            <a:pPr indent="0" lvl="0" marL="0" rtl="0" algn="l">
              <a:lnSpc>
                <a:spcPct val="115000"/>
              </a:lnSpc>
              <a:spcBef>
                <a:spcPts val="1600"/>
              </a:spcBef>
              <a:spcAft>
                <a:spcPts val="0"/>
              </a:spcAft>
              <a:buSzPts val="1800"/>
              <a:buFont typeface="Arial"/>
              <a:buNone/>
            </a:pPr>
            <a:r>
              <a:rPr lang="en"/>
              <a:t>Diaphragm contracts, lungs expands due to negative pressure in thoracic cavity → Inspiration </a:t>
            </a:r>
            <a:endParaRPr/>
          </a:p>
          <a:p>
            <a:pPr indent="0" lvl="0" marL="0" rtl="0" algn="l">
              <a:lnSpc>
                <a:spcPct val="115000"/>
              </a:lnSpc>
              <a:spcBef>
                <a:spcPts val="1600"/>
              </a:spcBef>
              <a:spcAft>
                <a:spcPts val="0"/>
              </a:spcAft>
              <a:buSzPts val="1800"/>
              <a:buFont typeface="Arial"/>
              <a:buNone/>
            </a:pPr>
            <a:r>
              <a:rPr lang="en"/>
              <a:t>Diaphragm relaxes, lungs recoil → Expiration </a:t>
            </a:r>
            <a:endParaRPr/>
          </a:p>
        </p:txBody>
      </p:sp>
      <p:pic>
        <p:nvPicPr>
          <p:cNvPr id="180" name="Google Shape;180;p15"/>
          <p:cNvPicPr preferRelativeResize="0"/>
          <p:nvPr/>
        </p:nvPicPr>
        <p:blipFill rotWithShape="1">
          <a:blip r:embed="rId3">
            <a:alphaModFix/>
          </a:blip>
          <a:srcRect b="0" l="0" r="0" t="0"/>
          <a:stretch/>
        </p:blipFill>
        <p:spPr>
          <a:xfrm>
            <a:off x="4755000" y="1170125"/>
            <a:ext cx="4236599" cy="33636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Cardiovascular System </a:t>
            </a:r>
            <a:endParaRPr/>
          </a:p>
        </p:txBody>
      </p:sp>
      <p:sp>
        <p:nvSpPr>
          <p:cNvPr id="186" name="Google Shape;186;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Consists of heart, blood vessels, and blood </a:t>
            </a:r>
            <a:endParaRPr/>
          </a:p>
          <a:p>
            <a:pPr indent="0" lvl="0" marL="0" rtl="0" algn="l">
              <a:lnSpc>
                <a:spcPct val="115000"/>
              </a:lnSpc>
              <a:spcBef>
                <a:spcPts val="1600"/>
              </a:spcBef>
              <a:spcAft>
                <a:spcPts val="0"/>
              </a:spcAft>
              <a:buSzPts val="1800"/>
              <a:buFont typeface="Arial"/>
              <a:buNone/>
            </a:pPr>
            <a:r>
              <a:rPr lang="en"/>
              <a:t>Delivers oxygen, nutrients, and fluids to body’s cells </a:t>
            </a:r>
            <a:endParaRPr/>
          </a:p>
          <a:p>
            <a:pPr indent="0" lvl="0" marL="0" rtl="0" algn="l">
              <a:lnSpc>
                <a:spcPct val="115000"/>
              </a:lnSpc>
              <a:spcBef>
                <a:spcPts val="1600"/>
              </a:spcBef>
              <a:spcAft>
                <a:spcPts val="0"/>
              </a:spcAft>
              <a:buSzPts val="1800"/>
              <a:buFont typeface="Arial"/>
              <a:buNone/>
            </a:pPr>
            <a:r>
              <a:rPr lang="en"/>
              <a:t>Delivers carbon dioxide and other waste to lungs and kidneys for excretion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Structure of the Heart </a:t>
            </a:r>
            <a:endParaRPr/>
          </a:p>
        </p:txBody>
      </p:sp>
      <p:sp>
        <p:nvSpPr>
          <p:cNvPr id="192" name="Google Shape;192;p17"/>
          <p:cNvSpPr txBox="1"/>
          <p:nvPr>
            <p:ph idx="1" type="body"/>
          </p:nvPr>
        </p:nvSpPr>
        <p:spPr>
          <a:xfrm>
            <a:off x="311700" y="1152475"/>
            <a:ext cx="3591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Right side of heart → Deoxygenated blood to the lungs </a:t>
            </a:r>
            <a:endParaRPr/>
          </a:p>
          <a:p>
            <a:pPr indent="0" lvl="0" marL="0" rtl="0" algn="l">
              <a:lnSpc>
                <a:spcPct val="115000"/>
              </a:lnSpc>
              <a:spcBef>
                <a:spcPts val="1600"/>
              </a:spcBef>
              <a:spcAft>
                <a:spcPts val="0"/>
              </a:spcAft>
              <a:buSzPts val="1800"/>
              <a:buFont typeface="Arial"/>
              <a:buNone/>
            </a:pPr>
            <a:r>
              <a:rPr lang="en"/>
              <a:t>Left side of heart → Oxygenated blood to the body </a:t>
            </a:r>
            <a:endParaRPr/>
          </a:p>
          <a:p>
            <a:pPr indent="0" lvl="0" marL="0" rtl="0" algn="l">
              <a:lnSpc>
                <a:spcPct val="115000"/>
              </a:lnSpc>
              <a:spcBef>
                <a:spcPts val="1600"/>
              </a:spcBef>
              <a:spcAft>
                <a:spcPts val="0"/>
              </a:spcAft>
              <a:buSzPts val="1800"/>
              <a:buFont typeface="Arial"/>
              <a:buNone/>
            </a:pPr>
            <a:r>
              <a:rPr b="1" lang="en"/>
              <a:t>Arteries</a:t>
            </a:r>
            <a:r>
              <a:rPr lang="en"/>
              <a:t> → Blood away from heart </a:t>
            </a:r>
            <a:endParaRPr/>
          </a:p>
          <a:p>
            <a:pPr indent="0" lvl="0" marL="0" rtl="0" algn="l">
              <a:lnSpc>
                <a:spcPct val="115000"/>
              </a:lnSpc>
              <a:spcBef>
                <a:spcPts val="1600"/>
              </a:spcBef>
              <a:spcAft>
                <a:spcPts val="0"/>
              </a:spcAft>
              <a:buSzPts val="1800"/>
              <a:buFont typeface="Arial"/>
              <a:buNone/>
            </a:pPr>
            <a:r>
              <a:rPr b="1" lang="en"/>
              <a:t>Veins</a:t>
            </a:r>
            <a:r>
              <a:rPr lang="en"/>
              <a:t> → Blood toward heart </a:t>
            </a:r>
            <a:endParaRPr/>
          </a:p>
          <a:p>
            <a:pPr indent="0" lvl="0" marL="0" rtl="0" algn="l">
              <a:lnSpc>
                <a:spcPct val="115000"/>
              </a:lnSpc>
              <a:spcBef>
                <a:spcPts val="1600"/>
              </a:spcBef>
              <a:spcAft>
                <a:spcPts val="0"/>
              </a:spcAft>
              <a:buSzPts val="1800"/>
              <a:buFont typeface="Arial"/>
              <a:buNone/>
            </a:pPr>
            <a:r>
              <a:rPr b="1" lang="en"/>
              <a:t>Capillaries</a:t>
            </a:r>
            <a:r>
              <a:rPr lang="en"/>
              <a:t> → Exchange site between blood and tissue </a:t>
            </a:r>
            <a:endParaRPr/>
          </a:p>
          <a:p>
            <a:pPr indent="0" lvl="0" marL="0" rtl="0" algn="l">
              <a:lnSpc>
                <a:spcPct val="115000"/>
              </a:lnSpc>
              <a:spcBef>
                <a:spcPts val="1600"/>
              </a:spcBef>
              <a:spcAft>
                <a:spcPts val="0"/>
              </a:spcAft>
              <a:buSzPts val="1800"/>
              <a:buFont typeface="Arial"/>
              <a:buNone/>
            </a:pPr>
            <a:r>
              <a:t/>
            </a:r>
            <a:endParaRPr/>
          </a:p>
        </p:txBody>
      </p:sp>
      <p:pic>
        <p:nvPicPr>
          <p:cNvPr id="193" name="Google Shape;193;p17"/>
          <p:cNvPicPr preferRelativeResize="0"/>
          <p:nvPr/>
        </p:nvPicPr>
        <p:blipFill rotWithShape="1">
          <a:blip r:embed="rId3">
            <a:alphaModFix/>
          </a:blip>
          <a:srcRect b="0" l="0" r="0" t="0"/>
          <a:stretch/>
        </p:blipFill>
        <p:spPr>
          <a:xfrm>
            <a:off x="4599049" y="1152475"/>
            <a:ext cx="3837900" cy="3528874"/>
          </a:xfrm>
          <a:prstGeom prst="rect">
            <a:avLst/>
          </a:prstGeom>
          <a:noFill/>
          <a:ln>
            <a:noFill/>
          </a:ln>
        </p:spPr>
      </p:pic>
      <p:sp>
        <p:nvSpPr>
          <p:cNvPr id="194" name="Google Shape;194;p17"/>
          <p:cNvSpPr txBox="1"/>
          <p:nvPr/>
        </p:nvSpPr>
        <p:spPr>
          <a:xfrm>
            <a:off x="3903000" y="1422850"/>
            <a:ext cx="2929800" cy="24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Superior vena cava </a:t>
            </a:r>
            <a:endParaRPr/>
          </a:p>
        </p:txBody>
      </p:sp>
      <p:sp>
        <p:nvSpPr>
          <p:cNvPr id="195" name="Google Shape;195;p17"/>
          <p:cNvSpPr txBox="1"/>
          <p:nvPr/>
        </p:nvSpPr>
        <p:spPr>
          <a:xfrm>
            <a:off x="4612575" y="4575625"/>
            <a:ext cx="2149200" cy="24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Inferior vena cava </a:t>
            </a:r>
            <a:endParaRPr/>
          </a:p>
        </p:txBody>
      </p:sp>
      <p:cxnSp>
        <p:nvCxnSpPr>
          <p:cNvPr id="196" name="Google Shape;196;p17"/>
          <p:cNvCxnSpPr>
            <a:stCxn id="195" idx="0"/>
          </p:cNvCxnSpPr>
          <p:nvPr/>
        </p:nvCxnSpPr>
        <p:spPr>
          <a:xfrm flipH="1" rot="10800000">
            <a:off x="5687175" y="4210525"/>
            <a:ext cx="233100" cy="365100"/>
          </a:xfrm>
          <a:prstGeom prst="straightConnector1">
            <a:avLst/>
          </a:prstGeom>
          <a:noFill/>
          <a:ln cap="flat" cmpd="sng" w="9525">
            <a:solidFill>
              <a:schemeClr val="dk2"/>
            </a:solidFill>
            <a:prstDash val="solid"/>
            <a:round/>
            <a:headEnd len="sm" w="sm" type="none"/>
            <a:tailEnd len="lg" w="lg" type="triangle"/>
          </a:ln>
        </p:spPr>
      </p:cxnSp>
      <p:cxnSp>
        <p:nvCxnSpPr>
          <p:cNvPr id="197" name="Google Shape;197;p17"/>
          <p:cNvCxnSpPr/>
          <p:nvPr/>
        </p:nvCxnSpPr>
        <p:spPr>
          <a:xfrm>
            <a:off x="5551575" y="1666150"/>
            <a:ext cx="271200" cy="152100"/>
          </a:xfrm>
          <a:prstGeom prst="straightConnector1">
            <a:avLst/>
          </a:prstGeom>
          <a:noFill/>
          <a:ln cap="flat" cmpd="sng" w="9525">
            <a:solidFill>
              <a:schemeClr val="dk2"/>
            </a:solidFill>
            <a:prstDash val="solid"/>
            <a:round/>
            <a:headEnd len="sm" w="sm" type="none"/>
            <a:tailEnd len="lg" w="lg"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Chapter Goals</a:t>
            </a:r>
            <a:r>
              <a:rPr lang="en"/>
              <a:t> </a:t>
            </a:r>
            <a:endParaRPr/>
          </a:p>
        </p:txBody>
      </p:sp>
      <p:sp>
        <p:nvSpPr>
          <p:cNvPr id="63" name="Google Shape;63;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Char char="•"/>
            </a:pPr>
            <a:r>
              <a:rPr lang="en" sz="2800">
                <a:solidFill>
                  <a:schemeClr val="dk1"/>
                </a:solidFill>
              </a:rPr>
              <a:t>General terminology - specifically those used often in medical communication</a:t>
            </a:r>
            <a:endParaRPr/>
          </a:p>
          <a:p>
            <a:pPr indent="-457200" lvl="0" marL="457200" rtl="0" algn="l">
              <a:lnSpc>
                <a:spcPct val="115000"/>
              </a:lnSpc>
              <a:spcBef>
                <a:spcPts val="1600"/>
              </a:spcBef>
              <a:spcAft>
                <a:spcPts val="0"/>
              </a:spcAft>
              <a:buClr>
                <a:schemeClr val="dk1"/>
              </a:buClr>
              <a:buSzPts val="1100"/>
              <a:buFont typeface="Arial"/>
              <a:buChar char="•"/>
            </a:pPr>
            <a:r>
              <a:rPr lang="en" sz="2800">
                <a:solidFill>
                  <a:schemeClr val="dk1"/>
                </a:solidFill>
              </a:rPr>
              <a:t>Five body cavities and what they contain</a:t>
            </a:r>
            <a:endParaRPr/>
          </a:p>
          <a:p>
            <a:pPr indent="-457200" lvl="0" marL="457200" rtl="0" algn="l">
              <a:lnSpc>
                <a:spcPct val="115000"/>
              </a:lnSpc>
              <a:spcBef>
                <a:spcPts val="1600"/>
              </a:spcBef>
              <a:spcAft>
                <a:spcPts val="0"/>
              </a:spcAft>
              <a:buClr>
                <a:schemeClr val="dk1"/>
              </a:buClr>
              <a:buSzPts val="1100"/>
              <a:buFont typeface="Arial"/>
              <a:buChar char="•"/>
            </a:pPr>
            <a:r>
              <a:rPr lang="en" sz="2800">
                <a:solidFill>
                  <a:schemeClr val="dk1"/>
                </a:solidFill>
              </a:rPr>
              <a:t>11 body systems and how they work</a:t>
            </a:r>
            <a:endParaRPr/>
          </a:p>
          <a:p>
            <a:pPr indent="0" lvl="0" marL="457200" rtl="0" algn="l">
              <a:lnSpc>
                <a:spcPct val="115000"/>
              </a:lnSpc>
              <a:spcBef>
                <a:spcPts val="1600"/>
              </a:spcBef>
              <a:spcAft>
                <a:spcPts val="0"/>
              </a:spcAft>
              <a:buNone/>
            </a:pPr>
            <a:r>
              <a:t/>
            </a:r>
            <a:endParaRPr/>
          </a:p>
          <a:p>
            <a:pPr indent="0" lvl="0" marL="0" rtl="0" algn="l">
              <a:lnSpc>
                <a:spcPct val="115000"/>
              </a:lnSpc>
              <a:spcBef>
                <a:spcPts val="1600"/>
              </a:spcBef>
              <a:spcAft>
                <a:spcPts val="0"/>
              </a:spcAft>
              <a:buSzPts val="2800"/>
              <a:buFont typeface="Arial"/>
              <a:buNone/>
            </a:pPr>
            <a:r>
              <a:t/>
            </a:r>
            <a:endParaRPr sz="2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Blood Flow</a:t>
            </a:r>
            <a:r>
              <a:rPr lang="en"/>
              <a:t> </a:t>
            </a:r>
            <a:endParaRPr/>
          </a:p>
        </p:txBody>
      </p:sp>
      <p:pic>
        <p:nvPicPr>
          <p:cNvPr id="203" name="Google Shape;203;p18"/>
          <p:cNvPicPr preferRelativeResize="0"/>
          <p:nvPr/>
        </p:nvPicPr>
        <p:blipFill rotWithShape="1">
          <a:blip r:embed="rId3">
            <a:alphaModFix/>
          </a:blip>
          <a:srcRect b="0" l="0" r="0" t="0"/>
          <a:stretch/>
        </p:blipFill>
        <p:spPr>
          <a:xfrm>
            <a:off x="4133599" y="310050"/>
            <a:ext cx="4224750" cy="4523400"/>
          </a:xfrm>
          <a:prstGeom prst="rect">
            <a:avLst/>
          </a:prstGeom>
          <a:noFill/>
          <a:ln>
            <a:noFill/>
          </a:ln>
        </p:spPr>
      </p:pic>
      <p:sp>
        <p:nvSpPr>
          <p:cNvPr id="204" name="Google Shape;204;p18"/>
          <p:cNvSpPr txBox="1"/>
          <p:nvPr>
            <p:ph idx="1" type="body"/>
          </p:nvPr>
        </p:nvSpPr>
        <p:spPr>
          <a:xfrm>
            <a:off x="311700" y="1152475"/>
            <a:ext cx="3755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t>Systolic pressure </a:t>
            </a:r>
            <a:r>
              <a:rPr lang="en"/>
              <a:t>(left ventricle contracts)</a:t>
            </a:r>
            <a:endParaRPr/>
          </a:p>
          <a:p>
            <a:pPr indent="0" lvl="0" marL="0" rtl="0" algn="l">
              <a:lnSpc>
                <a:spcPct val="115000"/>
              </a:lnSpc>
              <a:spcBef>
                <a:spcPts val="1600"/>
              </a:spcBef>
              <a:spcAft>
                <a:spcPts val="0"/>
              </a:spcAft>
              <a:buSzPts val="1800"/>
              <a:buFont typeface="Arial"/>
              <a:buNone/>
            </a:pPr>
            <a:r>
              <a:rPr b="1" lang="en"/>
              <a:t>Diastolic pressure </a:t>
            </a:r>
            <a:r>
              <a:rPr lang="en"/>
              <a:t>(left ventricle is at rest)</a:t>
            </a:r>
            <a:endParaRPr/>
          </a:p>
          <a:p>
            <a:pPr indent="0" lvl="0" marL="0" rtl="0" algn="l">
              <a:lnSpc>
                <a:spcPct val="115000"/>
              </a:lnSpc>
              <a:spcBef>
                <a:spcPts val="1600"/>
              </a:spcBef>
              <a:spcAft>
                <a:spcPts val="0"/>
              </a:spcAft>
              <a:buSzPts val="1800"/>
              <a:buFont typeface="Arial"/>
              <a:buNone/>
            </a:pPr>
            <a:r>
              <a:rPr lang="en"/>
              <a:t>Measured in mm Hg and written as systolic pressure over diastolic pressure (e.g. 120/80 mm Hg)</a:t>
            </a:r>
            <a:endParaRPr/>
          </a:p>
          <a:p>
            <a:pPr indent="0" lvl="0" marL="0" rtl="0" algn="l">
              <a:lnSpc>
                <a:spcPct val="115000"/>
              </a:lnSpc>
              <a:spcBef>
                <a:spcPts val="1600"/>
              </a:spcBef>
              <a:spcAft>
                <a:spcPts val="0"/>
              </a:spcAft>
              <a:buClr>
                <a:schemeClr val="dk1"/>
              </a:buClr>
              <a:buSzPts val="1100"/>
              <a:buFont typeface="Arial"/>
              <a:buNone/>
            </a:pPr>
            <a:r>
              <a:rPr lang="en"/>
              <a:t>Affected by dilation of arteries and cardiac output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Blood </a:t>
            </a:r>
            <a:endParaRPr/>
          </a:p>
        </p:txBody>
      </p:sp>
      <p:sp>
        <p:nvSpPr>
          <p:cNvPr id="210" name="Google Shape;210;p19"/>
          <p:cNvSpPr txBox="1"/>
          <p:nvPr>
            <p:ph idx="1" type="body"/>
          </p:nvPr>
        </p:nvSpPr>
        <p:spPr>
          <a:xfrm>
            <a:off x="311700" y="1152475"/>
            <a:ext cx="5484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Red blood cells </a:t>
            </a:r>
            <a:r>
              <a:rPr lang="en"/>
              <a:t>(carry oxygen to body and remove carbon dioxide from it)</a:t>
            </a:r>
            <a:endParaRPr/>
          </a:p>
          <a:p>
            <a:pPr indent="0" lvl="0" marL="0" rtl="0" algn="l">
              <a:lnSpc>
                <a:spcPct val="115000"/>
              </a:lnSpc>
              <a:spcBef>
                <a:spcPts val="1600"/>
              </a:spcBef>
              <a:spcAft>
                <a:spcPts val="0"/>
              </a:spcAft>
              <a:buSzPts val="1800"/>
              <a:buFont typeface="Arial"/>
              <a:buNone/>
            </a:pPr>
            <a:r>
              <a:rPr b="1" lang="en"/>
              <a:t>White blood cells </a:t>
            </a:r>
            <a:r>
              <a:rPr lang="en"/>
              <a:t>(defend against infection)</a:t>
            </a:r>
            <a:endParaRPr/>
          </a:p>
          <a:p>
            <a:pPr indent="0" lvl="0" marL="0" rtl="0" algn="l">
              <a:lnSpc>
                <a:spcPct val="115000"/>
              </a:lnSpc>
              <a:spcBef>
                <a:spcPts val="1600"/>
              </a:spcBef>
              <a:spcAft>
                <a:spcPts val="0"/>
              </a:spcAft>
              <a:buSzPts val="1800"/>
              <a:buFont typeface="Arial"/>
              <a:buNone/>
            </a:pPr>
            <a:r>
              <a:rPr b="1" lang="en"/>
              <a:t>Platelets </a:t>
            </a:r>
            <a:r>
              <a:rPr lang="en"/>
              <a:t>(forms blood clots to stop loss of blood during hemorrhaging)</a:t>
            </a:r>
            <a:endParaRPr/>
          </a:p>
          <a:p>
            <a:pPr indent="0" lvl="0" marL="0" rtl="0" algn="l">
              <a:lnSpc>
                <a:spcPct val="115000"/>
              </a:lnSpc>
              <a:spcBef>
                <a:spcPts val="1600"/>
              </a:spcBef>
              <a:spcAft>
                <a:spcPts val="0"/>
              </a:spcAft>
              <a:buSzPts val="1800"/>
              <a:buFont typeface="Arial"/>
              <a:buNone/>
            </a:pPr>
            <a:r>
              <a:rPr b="1" lang="en"/>
              <a:t>Plasma </a:t>
            </a:r>
            <a:r>
              <a:rPr lang="en"/>
              <a:t>(liquid portion that carries blood and nutrients to tissues)</a:t>
            </a:r>
            <a:endParaRPr/>
          </a:p>
          <a:p>
            <a:pPr indent="0" lvl="0" marL="0" rtl="0" algn="l">
              <a:lnSpc>
                <a:spcPct val="115000"/>
              </a:lnSpc>
              <a:spcBef>
                <a:spcPts val="1600"/>
              </a:spcBef>
              <a:spcAft>
                <a:spcPts val="0"/>
              </a:spcAft>
              <a:buSzPts val="1800"/>
              <a:buFont typeface="Arial"/>
              <a:buNone/>
            </a:pPr>
            <a:r>
              <a:t/>
            </a:r>
            <a:endParaRPr/>
          </a:p>
        </p:txBody>
      </p:sp>
      <p:pic>
        <p:nvPicPr>
          <p:cNvPr id="211" name="Google Shape;211;p19"/>
          <p:cNvPicPr preferRelativeResize="0"/>
          <p:nvPr/>
        </p:nvPicPr>
        <p:blipFill>
          <a:blip r:embed="rId3">
            <a:alphaModFix/>
          </a:blip>
          <a:stretch>
            <a:fillRect/>
          </a:stretch>
        </p:blipFill>
        <p:spPr>
          <a:xfrm>
            <a:off x="5910772" y="718538"/>
            <a:ext cx="2779825" cy="37064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Nervous System </a:t>
            </a:r>
            <a:endParaRPr/>
          </a:p>
        </p:txBody>
      </p:sp>
      <p:sp>
        <p:nvSpPr>
          <p:cNvPr id="217" name="Google Shape;217;p20"/>
          <p:cNvSpPr txBox="1"/>
          <p:nvPr>
            <p:ph idx="1" type="body"/>
          </p:nvPr>
        </p:nvSpPr>
        <p:spPr>
          <a:xfrm>
            <a:off x="311700" y="1152475"/>
            <a:ext cx="47415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Control over all other body systems -- function for sensation, regulates motor system, integrates consciousness, memory, emotions and language</a:t>
            </a:r>
            <a:r>
              <a:rPr lang="en" sz="1600"/>
              <a:t> </a:t>
            </a:r>
            <a:endParaRPr sz="1600"/>
          </a:p>
          <a:p>
            <a:pPr indent="0" lvl="0" marL="0" rtl="0" algn="l">
              <a:lnSpc>
                <a:spcPct val="115000"/>
              </a:lnSpc>
              <a:spcBef>
                <a:spcPts val="1600"/>
              </a:spcBef>
              <a:spcAft>
                <a:spcPts val="0"/>
              </a:spcAft>
              <a:buSzPts val="1800"/>
              <a:buFont typeface="Arial"/>
              <a:buNone/>
            </a:pPr>
            <a:r>
              <a:rPr b="1" lang="en"/>
              <a:t>Central nervous system: </a:t>
            </a:r>
            <a:r>
              <a:rPr lang="en"/>
              <a:t>brainstem and spinal cord</a:t>
            </a:r>
            <a:r>
              <a:rPr b="1" lang="en"/>
              <a:t> </a:t>
            </a:r>
            <a:endParaRPr/>
          </a:p>
          <a:p>
            <a:pPr indent="0" lvl="0" marL="0" rtl="0" algn="l">
              <a:lnSpc>
                <a:spcPct val="115000"/>
              </a:lnSpc>
              <a:spcBef>
                <a:spcPts val="1600"/>
              </a:spcBef>
              <a:spcAft>
                <a:spcPts val="0"/>
              </a:spcAft>
              <a:buSzPts val="1800"/>
              <a:buFont typeface="Arial"/>
              <a:buNone/>
            </a:pPr>
            <a:r>
              <a:rPr b="1" lang="en"/>
              <a:t>Peripheral nervous system: </a:t>
            </a:r>
            <a:r>
              <a:rPr lang="en"/>
              <a:t>network of spinal and cranial nerves linked to the brain and spinal cord</a:t>
            </a:r>
            <a:endParaRPr/>
          </a:p>
          <a:p>
            <a:pPr indent="0" lvl="0" marL="0" rtl="0" algn="l">
              <a:lnSpc>
                <a:spcPct val="115000"/>
              </a:lnSpc>
              <a:spcBef>
                <a:spcPts val="0"/>
              </a:spcBef>
              <a:spcAft>
                <a:spcPts val="0"/>
              </a:spcAft>
              <a:buSzPts val="1800"/>
              <a:buFont typeface="Arial"/>
              <a:buNone/>
            </a:pPr>
            <a:r>
              <a:t/>
            </a:r>
            <a:endParaRPr sz="1300"/>
          </a:p>
        </p:txBody>
      </p:sp>
      <p:pic>
        <p:nvPicPr>
          <p:cNvPr id="218" name="Google Shape;218;p20"/>
          <p:cNvPicPr preferRelativeResize="0"/>
          <p:nvPr/>
        </p:nvPicPr>
        <p:blipFill rotWithShape="1">
          <a:blip r:embed="rId3">
            <a:alphaModFix/>
          </a:blip>
          <a:srcRect b="0" l="0" r="0" t="0"/>
          <a:stretch/>
        </p:blipFill>
        <p:spPr>
          <a:xfrm>
            <a:off x="4874049" y="445025"/>
            <a:ext cx="3958250" cy="4529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The Brain </a:t>
            </a:r>
            <a:endParaRPr/>
          </a:p>
        </p:txBody>
      </p:sp>
      <p:sp>
        <p:nvSpPr>
          <p:cNvPr id="224" name="Google Shape;224;p21"/>
          <p:cNvSpPr txBox="1"/>
          <p:nvPr>
            <p:ph idx="1" type="body"/>
          </p:nvPr>
        </p:nvSpPr>
        <p:spPr>
          <a:xfrm>
            <a:off x="311700" y="1017725"/>
            <a:ext cx="35985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sz="1700"/>
              <a:t>Cerebrum: </a:t>
            </a:r>
            <a:r>
              <a:rPr lang="en" sz="1700"/>
              <a:t>memory, thought, voluntary muscle use</a:t>
            </a:r>
            <a:endParaRPr sz="1700"/>
          </a:p>
          <a:p>
            <a:pPr indent="0" lvl="0" marL="0" rtl="0" algn="l">
              <a:lnSpc>
                <a:spcPct val="115000"/>
              </a:lnSpc>
              <a:spcBef>
                <a:spcPts val="1600"/>
              </a:spcBef>
              <a:spcAft>
                <a:spcPts val="0"/>
              </a:spcAft>
              <a:buSzPts val="1800"/>
              <a:buFont typeface="Arial"/>
              <a:buNone/>
            </a:pPr>
            <a:r>
              <a:rPr b="1" lang="en" sz="1700"/>
              <a:t>Cerebellum: </a:t>
            </a:r>
            <a:r>
              <a:rPr lang="en" sz="1700"/>
              <a:t>constant involuntary functions e.g. coordinated movement</a:t>
            </a:r>
            <a:endParaRPr sz="1700"/>
          </a:p>
          <a:p>
            <a:pPr indent="0" lvl="0" marL="0" rtl="0" algn="l">
              <a:lnSpc>
                <a:spcPct val="115000"/>
              </a:lnSpc>
              <a:spcBef>
                <a:spcPts val="1600"/>
              </a:spcBef>
              <a:spcAft>
                <a:spcPts val="0"/>
              </a:spcAft>
              <a:buSzPts val="1800"/>
              <a:buFont typeface="Arial"/>
              <a:buNone/>
            </a:pPr>
            <a:r>
              <a:rPr b="1" lang="en" sz="1700"/>
              <a:t>Brainstem: </a:t>
            </a:r>
            <a:r>
              <a:rPr lang="en" sz="1700"/>
              <a:t>Control center for vital functions (respiration, cardiac function, </a:t>
            </a:r>
            <a:r>
              <a:rPr lang="en" sz="1700"/>
              <a:t>dilation/constriction of vessels)</a:t>
            </a:r>
            <a:endParaRPr sz="1700"/>
          </a:p>
          <a:p>
            <a:pPr indent="0" lvl="0" marL="0" rtl="0" algn="l">
              <a:lnSpc>
                <a:spcPct val="115000"/>
              </a:lnSpc>
              <a:spcBef>
                <a:spcPts val="1600"/>
              </a:spcBef>
              <a:spcAft>
                <a:spcPts val="0"/>
              </a:spcAft>
              <a:buSzPts val="1800"/>
              <a:buFont typeface="Arial"/>
              <a:buNone/>
            </a:pPr>
            <a:r>
              <a:t/>
            </a:r>
            <a:endParaRPr sz="1700"/>
          </a:p>
        </p:txBody>
      </p:sp>
      <p:pic>
        <p:nvPicPr>
          <p:cNvPr id="225" name="Google Shape;225;p21"/>
          <p:cNvPicPr preferRelativeResize="0"/>
          <p:nvPr/>
        </p:nvPicPr>
        <p:blipFill rotWithShape="1">
          <a:blip r:embed="rId3">
            <a:alphaModFix/>
          </a:blip>
          <a:srcRect b="0" l="0" r="0" t="0"/>
          <a:stretch/>
        </p:blipFill>
        <p:spPr>
          <a:xfrm>
            <a:off x="3820262" y="404800"/>
            <a:ext cx="5153025" cy="4333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Nervous System cont.</a:t>
            </a:r>
            <a:endParaRPr/>
          </a:p>
        </p:txBody>
      </p:sp>
      <p:sp>
        <p:nvSpPr>
          <p:cNvPr id="231" name="Google Shape;231;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Meninges</a:t>
            </a:r>
            <a:r>
              <a:rPr lang="en"/>
              <a:t>: </a:t>
            </a:r>
            <a:r>
              <a:rPr lang="en"/>
              <a:t>collective title for three protective layers of brain and spinal column</a:t>
            </a:r>
            <a:endParaRPr/>
          </a:p>
          <a:p>
            <a:pPr indent="0" lvl="0" marL="0" rtl="0" algn="l">
              <a:lnSpc>
                <a:spcPct val="115000"/>
              </a:lnSpc>
              <a:spcBef>
                <a:spcPts val="1600"/>
              </a:spcBef>
              <a:spcAft>
                <a:spcPts val="0"/>
              </a:spcAft>
              <a:buSzPts val="1800"/>
              <a:buFont typeface="Arial"/>
              <a:buNone/>
            </a:pPr>
            <a:r>
              <a:rPr b="1" lang="en"/>
              <a:t>Cerebrospinal fluid: </a:t>
            </a:r>
            <a:r>
              <a:rPr lang="en"/>
              <a:t>clear colorless fluid produced in brain that circulates through central nervous system</a:t>
            </a:r>
            <a:endParaRPr/>
          </a:p>
          <a:p>
            <a:pPr indent="457200" lvl="0" marL="0" rtl="0" algn="l">
              <a:lnSpc>
                <a:spcPct val="115000"/>
              </a:lnSpc>
              <a:spcBef>
                <a:spcPts val="1600"/>
              </a:spcBef>
              <a:spcAft>
                <a:spcPts val="0"/>
              </a:spcAft>
              <a:buSzPts val="1800"/>
              <a:buFont typeface="Arial"/>
              <a:buNone/>
            </a:pPr>
            <a:r>
              <a:rPr lang="en"/>
              <a:t>Beneficial properties: buoyancy, cushioning/protection, chemical stability </a:t>
            </a:r>
            <a:endParaRPr/>
          </a:p>
          <a:p>
            <a:pPr indent="0" lvl="0" marL="0" rtl="0" algn="l">
              <a:lnSpc>
                <a:spcPct val="115000"/>
              </a:lnSpc>
              <a:spcBef>
                <a:spcPts val="1600"/>
              </a:spcBef>
              <a:spcAft>
                <a:spcPts val="0"/>
              </a:spcAft>
              <a:buSzPts val="1800"/>
              <a:buFont typeface="Arial"/>
              <a:buNone/>
            </a:pPr>
            <a:r>
              <a:rPr b="1" lang="en"/>
              <a:t>Somatic system: </a:t>
            </a:r>
            <a:r>
              <a:rPr lang="en"/>
              <a:t>controls muscle movement and sensation from sensory organs to brain and spinal cord</a:t>
            </a:r>
            <a:endParaRPr/>
          </a:p>
          <a:p>
            <a:pPr indent="0" lvl="0" marL="0" rtl="0" algn="l">
              <a:lnSpc>
                <a:spcPct val="115000"/>
              </a:lnSpc>
              <a:spcBef>
                <a:spcPts val="1600"/>
              </a:spcBef>
              <a:spcAft>
                <a:spcPts val="0"/>
              </a:spcAft>
              <a:buSzPts val="1800"/>
              <a:buFont typeface="Arial"/>
              <a:buNone/>
            </a:pPr>
            <a:r>
              <a:rPr b="1" lang="en"/>
              <a:t>Autonomic system: </a:t>
            </a:r>
            <a:r>
              <a:rPr lang="en"/>
              <a:t>involuntary control of muscles of organs and glands </a:t>
            </a:r>
            <a:endParaRPr/>
          </a:p>
          <a:p>
            <a:pPr indent="0" lvl="0" marL="0" rtl="0" algn="l">
              <a:lnSpc>
                <a:spcPct val="115000"/>
              </a:lnSpc>
              <a:spcBef>
                <a:spcPts val="1600"/>
              </a:spcBef>
              <a:spcAft>
                <a:spcPts val="0"/>
              </a:spcAft>
              <a:buSzPts val="1800"/>
              <a:buFont typeface="Arial"/>
              <a:buNone/>
            </a:pPr>
            <a:r>
              <a:rPr b="1" lang="en"/>
              <a:t>Sympathetic: </a:t>
            </a:r>
            <a:r>
              <a:rPr lang="en"/>
              <a:t>response to stressors like pain or fear or blood loss (fight or flight)    	</a:t>
            </a:r>
            <a:r>
              <a:rPr b="1" lang="en"/>
              <a:t>Parasympathetic: </a:t>
            </a:r>
            <a:r>
              <a:rPr lang="en"/>
              <a:t>opposite of sympathetic (rest and digest)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3"/>
          <p:cNvPicPr preferRelativeResize="0"/>
          <p:nvPr/>
        </p:nvPicPr>
        <p:blipFill rotWithShape="1">
          <a:blip r:embed="rId3">
            <a:alphaModFix/>
          </a:blip>
          <a:srcRect b="0" l="0" r="0" t="0"/>
          <a:stretch/>
        </p:blipFill>
        <p:spPr>
          <a:xfrm>
            <a:off x="5138829" y="0"/>
            <a:ext cx="3869096" cy="5143500"/>
          </a:xfrm>
          <a:prstGeom prst="rect">
            <a:avLst/>
          </a:prstGeom>
          <a:noFill/>
          <a:ln>
            <a:noFill/>
          </a:ln>
        </p:spPr>
      </p:pic>
      <p:sp>
        <p:nvSpPr>
          <p:cNvPr id="237" name="Google Shape;237;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Gastrointestinal System </a:t>
            </a:r>
            <a:endParaRPr/>
          </a:p>
        </p:txBody>
      </p:sp>
      <p:sp>
        <p:nvSpPr>
          <p:cNvPr id="238" name="Google Shape;238;p23"/>
          <p:cNvSpPr txBox="1"/>
          <p:nvPr>
            <p:ph idx="1" type="body"/>
          </p:nvPr>
        </p:nvSpPr>
        <p:spPr>
          <a:xfrm>
            <a:off x="311700" y="1152475"/>
            <a:ext cx="457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Process food, absorb nutrients, and eliminate waste in abdominal cavity </a:t>
            </a:r>
            <a:endParaRPr/>
          </a:p>
          <a:p>
            <a:pPr indent="0" lvl="0" marL="0" rtl="0" algn="l">
              <a:lnSpc>
                <a:spcPct val="115000"/>
              </a:lnSpc>
              <a:spcBef>
                <a:spcPts val="1600"/>
              </a:spcBef>
              <a:spcAft>
                <a:spcPts val="0"/>
              </a:spcAft>
              <a:buSzPts val="1800"/>
              <a:buFont typeface="Arial"/>
              <a:buNone/>
            </a:pPr>
            <a:r>
              <a:rPr b="1" lang="en"/>
              <a:t>Salivary glands: </a:t>
            </a:r>
            <a:r>
              <a:rPr lang="en"/>
              <a:t>produces saliva</a:t>
            </a:r>
            <a:endParaRPr/>
          </a:p>
          <a:p>
            <a:pPr indent="0" lvl="0" marL="0" rtl="0" algn="l">
              <a:lnSpc>
                <a:spcPct val="115000"/>
              </a:lnSpc>
              <a:spcBef>
                <a:spcPts val="1600"/>
              </a:spcBef>
              <a:spcAft>
                <a:spcPts val="0"/>
              </a:spcAft>
              <a:buSzPts val="1800"/>
              <a:buFont typeface="Arial"/>
              <a:buNone/>
            </a:pPr>
            <a:r>
              <a:rPr b="1" lang="en"/>
              <a:t>Oral cavity: </a:t>
            </a:r>
            <a:r>
              <a:rPr lang="en"/>
              <a:t>ingests, chews, swallows food</a:t>
            </a:r>
            <a:endParaRPr/>
          </a:p>
          <a:p>
            <a:pPr indent="0" lvl="0" marL="0" rtl="0" algn="l">
              <a:lnSpc>
                <a:spcPct val="115000"/>
              </a:lnSpc>
              <a:spcBef>
                <a:spcPts val="1600"/>
              </a:spcBef>
              <a:spcAft>
                <a:spcPts val="0"/>
              </a:spcAft>
              <a:buSzPts val="1800"/>
              <a:buFont typeface="Arial"/>
              <a:buNone/>
            </a:pPr>
            <a:r>
              <a:rPr b="1" lang="en"/>
              <a:t>Esophagus: </a:t>
            </a:r>
            <a:r>
              <a:rPr lang="en"/>
              <a:t>transports food to stomach</a:t>
            </a:r>
            <a:endParaRPr/>
          </a:p>
          <a:p>
            <a:pPr indent="0" lvl="0" marL="0" rtl="0" algn="l">
              <a:lnSpc>
                <a:spcPct val="115000"/>
              </a:lnSpc>
              <a:spcBef>
                <a:spcPts val="1600"/>
              </a:spcBef>
              <a:spcAft>
                <a:spcPts val="0"/>
              </a:spcAft>
              <a:buSzPts val="1800"/>
              <a:buFont typeface="Arial"/>
              <a:buNone/>
            </a:pPr>
            <a:r>
              <a:rPr b="1" lang="en"/>
              <a:t>Stomach: </a:t>
            </a:r>
            <a:r>
              <a:rPr lang="en"/>
              <a:t>secretes acid and mixes food to start digestion </a:t>
            </a:r>
            <a:endParaRPr/>
          </a:p>
          <a:p>
            <a:pPr indent="0" lvl="0" marL="0" rtl="0" algn="l">
              <a:lnSpc>
                <a:spcPct val="115000"/>
              </a:lnSpc>
              <a:spcBef>
                <a:spcPts val="1600"/>
              </a:spcBef>
              <a:spcAft>
                <a:spcPts val="0"/>
              </a:spcAft>
              <a:buSzPts val="1800"/>
              <a:buFont typeface="Arial"/>
              <a:buNone/>
            </a:pPr>
            <a:r>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24"/>
          <p:cNvPicPr preferRelativeResize="0"/>
          <p:nvPr/>
        </p:nvPicPr>
        <p:blipFill rotWithShape="1">
          <a:blip r:embed="rId3">
            <a:alphaModFix/>
          </a:blip>
          <a:srcRect b="0" l="0" r="0" t="0"/>
          <a:stretch/>
        </p:blipFill>
        <p:spPr>
          <a:xfrm>
            <a:off x="5400425" y="0"/>
            <a:ext cx="3570846" cy="5143500"/>
          </a:xfrm>
          <a:prstGeom prst="rect">
            <a:avLst/>
          </a:prstGeom>
          <a:noFill/>
          <a:ln>
            <a:noFill/>
          </a:ln>
        </p:spPr>
      </p:pic>
      <p:sp>
        <p:nvSpPr>
          <p:cNvPr id="244" name="Google Shape;24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Gastrointestinal System cont  </a:t>
            </a:r>
            <a:endParaRPr/>
          </a:p>
        </p:txBody>
      </p:sp>
      <p:sp>
        <p:nvSpPr>
          <p:cNvPr id="245" name="Google Shape;245;p24"/>
          <p:cNvSpPr txBox="1"/>
          <p:nvPr>
            <p:ph idx="1" type="body"/>
          </p:nvPr>
        </p:nvSpPr>
        <p:spPr>
          <a:xfrm>
            <a:off x="311700" y="1152475"/>
            <a:ext cx="4575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Liver: </a:t>
            </a:r>
            <a:r>
              <a:rPr lang="en"/>
              <a:t>digestion of fat by bile production and toxin break down site</a:t>
            </a:r>
            <a:endParaRPr/>
          </a:p>
          <a:p>
            <a:pPr indent="0" lvl="0" marL="0" rtl="0" algn="l">
              <a:lnSpc>
                <a:spcPct val="115000"/>
              </a:lnSpc>
              <a:spcBef>
                <a:spcPts val="1600"/>
              </a:spcBef>
              <a:spcAft>
                <a:spcPts val="0"/>
              </a:spcAft>
              <a:buSzPts val="1800"/>
              <a:buFont typeface="Arial"/>
              <a:buNone/>
            </a:pPr>
            <a:r>
              <a:rPr b="1" lang="en"/>
              <a:t>Gallbladder: </a:t>
            </a:r>
            <a:r>
              <a:rPr lang="en"/>
              <a:t>stores bile</a:t>
            </a:r>
            <a:endParaRPr/>
          </a:p>
          <a:p>
            <a:pPr indent="0" lvl="0" marL="0" rtl="0" algn="l">
              <a:lnSpc>
                <a:spcPct val="115000"/>
              </a:lnSpc>
              <a:spcBef>
                <a:spcPts val="1600"/>
              </a:spcBef>
              <a:spcAft>
                <a:spcPts val="0"/>
              </a:spcAft>
              <a:buSzPts val="1800"/>
              <a:buFont typeface="Arial"/>
              <a:buNone/>
            </a:pPr>
            <a:r>
              <a:rPr b="1" lang="en"/>
              <a:t>Small intestine: </a:t>
            </a:r>
            <a:r>
              <a:rPr lang="en"/>
              <a:t>digests and absorbs nutrients</a:t>
            </a:r>
            <a:endParaRPr/>
          </a:p>
          <a:p>
            <a:pPr indent="0" lvl="0" marL="0" rtl="0" algn="l">
              <a:lnSpc>
                <a:spcPct val="115000"/>
              </a:lnSpc>
              <a:spcBef>
                <a:spcPts val="1600"/>
              </a:spcBef>
              <a:spcAft>
                <a:spcPts val="0"/>
              </a:spcAft>
              <a:buSzPts val="1800"/>
              <a:buFont typeface="Arial"/>
              <a:buNone/>
            </a:pPr>
            <a:r>
              <a:rPr b="1" lang="en"/>
              <a:t>Colon: </a:t>
            </a:r>
            <a:r>
              <a:rPr lang="en"/>
              <a:t>reabsorbs water and stores feces</a:t>
            </a:r>
            <a:endParaRPr/>
          </a:p>
          <a:p>
            <a:pPr indent="0" lvl="0" marL="0" rtl="0" algn="l">
              <a:lnSpc>
                <a:spcPct val="115000"/>
              </a:lnSpc>
              <a:spcBef>
                <a:spcPts val="1600"/>
              </a:spcBef>
              <a:spcAft>
                <a:spcPts val="0"/>
              </a:spcAft>
              <a:buSzPts val="1800"/>
              <a:buFont typeface="Arial"/>
              <a:buNone/>
            </a:pPr>
            <a:r>
              <a:rPr lang="en"/>
              <a:t>- Chemical vs. mechanical digestion</a:t>
            </a:r>
            <a:endParaRPr/>
          </a:p>
          <a:p>
            <a:pPr indent="0" lvl="0" marL="0" rtl="0" algn="l">
              <a:lnSpc>
                <a:spcPct val="115000"/>
              </a:lnSpc>
              <a:spcBef>
                <a:spcPts val="1600"/>
              </a:spcBef>
              <a:spcAft>
                <a:spcPts val="0"/>
              </a:spcAft>
              <a:buSzPts val="1800"/>
              <a:buFont typeface="Arial"/>
              <a:buNone/>
            </a:pPr>
            <a:r>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txBox="1"/>
          <p:nvPr>
            <p:ph type="title"/>
          </p:nvPr>
        </p:nvSpPr>
        <p:spPr>
          <a:xfrm>
            <a:off x="311700" y="173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Urinary System</a:t>
            </a:r>
            <a:endParaRPr/>
          </a:p>
        </p:txBody>
      </p:sp>
      <p:sp>
        <p:nvSpPr>
          <p:cNvPr id="251" name="Google Shape;251;p25"/>
          <p:cNvSpPr txBox="1"/>
          <p:nvPr>
            <p:ph idx="1" type="body"/>
          </p:nvPr>
        </p:nvSpPr>
        <p:spPr>
          <a:xfrm>
            <a:off x="311700" y="863550"/>
            <a:ext cx="53220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Font typeface="Arial"/>
              <a:buNone/>
            </a:pPr>
            <a:r>
              <a:rPr lang="en" u="sng"/>
              <a:t>Purpose</a:t>
            </a:r>
            <a:r>
              <a:rPr lang="en"/>
              <a:t>: Remove wastes and toxins from the blood and excrete them in urine.</a:t>
            </a:r>
            <a:endParaRPr/>
          </a:p>
          <a:p>
            <a:pPr indent="0" lvl="0" marL="0" rtl="0" algn="l">
              <a:lnSpc>
                <a:spcPct val="115000"/>
              </a:lnSpc>
              <a:spcBef>
                <a:spcPts val="1600"/>
              </a:spcBef>
              <a:spcAft>
                <a:spcPts val="0"/>
              </a:spcAft>
              <a:buSzPts val="1600"/>
              <a:buFont typeface="Arial"/>
              <a:buNone/>
            </a:pPr>
            <a:r>
              <a:rPr b="1" lang="en"/>
              <a:t>Kidneys</a:t>
            </a:r>
            <a:r>
              <a:rPr lang="en"/>
              <a:t>: produce urine by filtering metabolic wastes from circulating blood. Also regulate water balance in the body, maintaining the balance of electrolytes and controlling blood pH.</a:t>
            </a:r>
            <a:endParaRPr/>
          </a:p>
          <a:p>
            <a:pPr indent="0" lvl="0" marL="0" rtl="0" algn="l">
              <a:lnSpc>
                <a:spcPct val="115000"/>
              </a:lnSpc>
              <a:spcBef>
                <a:spcPts val="1600"/>
              </a:spcBef>
              <a:spcAft>
                <a:spcPts val="0"/>
              </a:spcAft>
              <a:buSzPts val="1600"/>
              <a:buFont typeface="Arial"/>
              <a:buNone/>
            </a:pPr>
            <a:r>
              <a:rPr b="1" lang="en"/>
              <a:t>Ureter</a:t>
            </a:r>
            <a:r>
              <a:rPr lang="en"/>
              <a:t>: duct by which urine passes from kidneys to bladder</a:t>
            </a:r>
            <a:endParaRPr/>
          </a:p>
          <a:p>
            <a:pPr indent="0" lvl="0" marL="0" rtl="0" algn="l">
              <a:lnSpc>
                <a:spcPct val="115000"/>
              </a:lnSpc>
              <a:spcBef>
                <a:spcPts val="1600"/>
              </a:spcBef>
              <a:spcAft>
                <a:spcPts val="0"/>
              </a:spcAft>
              <a:buSzPts val="1600"/>
              <a:buFont typeface="Arial"/>
              <a:buNone/>
            </a:pPr>
            <a:r>
              <a:rPr b="1" lang="en"/>
              <a:t>Urinary bladder: </a:t>
            </a:r>
            <a:r>
              <a:rPr lang="en"/>
              <a:t>stores urine, sits on pelvic floor</a:t>
            </a:r>
            <a:endParaRPr/>
          </a:p>
          <a:p>
            <a:pPr indent="0" lvl="0" marL="0" rtl="0" algn="l">
              <a:lnSpc>
                <a:spcPct val="115000"/>
              </a:lnSpc>
              <a:spcBef>
                <a:spcPts val="1600"/>
              </a:spcBef>
              <a:spcAft>
                <a:spcPts val="0"/>
              </a:spcAft>
              <a:buSzPts val="1600"/>
              <a:buFont typeface="Arial"/>
              <a:buNone/>
            </a:pPr>
            <a:r>
              <a:rPr b="1" lang="en"/>
              <a:t>Urethra:</a:t>
            </a:r>
            <a:r>
              <a:rPr lang="en"/>
              <a:t> tube for excretion of urine (and semen, for men)</a:t>
            </a:r>
            <a:endParaRPr/>
          </a:p>
        </p:txBody>
      </p:sp>
      <p:pic>
        <p:nvPicPr>
          <p:cNvPr id="252" name="Google Shape;252;p25"/>
          <p:cNvPicPr preferRelativeResize="0"/>
          <p:nvPr/>
        </p:nvPicPr>
        <p:blipFill rotWithShape="1">
          <a:blip r:embed="rId3">
            <a:alphaModFix/>
          </a:blip>
          <a:srcRect b="0" l="0" r="0" t="0"/>
          <a:stretch/>
        </p:blipFill>
        <p:spPr>
          <a:xfrm>
            <a:off x="5633700" y="689387"/>
            <a:ext cx="3399575" cy="37647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311700" y="2468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Endocrine System</a:t>
            </a:r>
            <a:endParaRPr/>
          </a:p>
        </p:txBody>
      </p:sp>
      <p:sp>
        <p:nvSpPr>
          <p:cNvPr id="258" name="Google Shape;258;p26"/>
          <p:cNvSpPr txBox="1"/>
          <p:nvPr>
            <p:ph idx="1" type="body"/>
          </p:nvPr>
        </p:nvSpPr>
        <p:spPr>
          <a:xfrm>
            <a:off x="311700" y="918100"/>
            <a:ext cx="8520600" cy="365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Font typeface="Arial"/>
              <a:buNone/>
            </a:pPr>
            <a:r>
              <a:rPr i="1" lang="en" u="sng"/>
              <a:t>Purpose</a:t>
            </a:r>
            <a:r>
              <a:rPr lang="en" u="sng"/>
              <a:t>:</a:t>
            </a:r>
            <a:r>
              <a:rPr lang="en"/>
              <a:t> produce chemical substances that act as messages throughout the body</a:t>
            </a:r>
            <a:endParaRPr sz="2000"/>
          </a:p>
          <a:p>
            <a:pPr indent="0" lvl="0" marL="0" rtl="0" algn="l">
              <a:lnSpc>
                <a:spcPct val="115000"/>
              </a:lnSpc>
              <a:spcBef>
                <a:spcPts val="1600"/>
              </a:spcBef>
              <a:spcAft>
                <a:spcPts val="0"/>
              </a:spcAft>
              <a:buSzPts val="1600"/>
              <a:buFont typeface="Arial"/>
              <a:buNone/>
            </a:pPr>
            <a:r>
              <a:rPr b="1" lang="en"/>
              <a:t>Hypothalamus</a:t>
            </a:r>
            <a:r>
              <a:rPr lang="en"/>
              <a:t>: secretes hormones that act on the pituitary gland, also controls regulation of water excretion by kidneys</a:t>
            </a:r>
            <a:endParaRPr sz="2000"/>
          </a:p>
          <a:p>
            <a:pPr indent="0" lvl="0" marL="0" rtl="0" algn="l">
              <a:lnSpc>
                <a:spcPct val="115000"/>
              </a:lnSpc>
              <a:spcBef>
                <a:spcPts val="1600"/>
              </a:spcBef>
              <a:spcAft>
                <a:spcPts val="0"/>
              </a:spcAft>
              <a:buSzPts val="1600"/>
              <a:buFont typeface="Arial"/>
              <a:buNone/>
            </a:pPr>
            <a:r>
              <a:rPr b="1" lang="en"/>
              <a:t>Pituitary gland</a:t>
            </a:r>
            <a:r>
              <a:rPr lang="en"/>
              <a:t> (AKA “master gland”): secretes chemicals that regulate growth and the activities of many other glands</a:t>
            </a:r>
            <a:endParaRPr sz="2000"/>
          </a:p>
          <a:p>
            <a:pPr indent="0" lvl="0" marL="0" rtl="0" algn="l">
              <a:lnSpc>
                <a:spcPct val="115000"/>
              </a:lnSpc>
              <a:spcBef>
                <a:spcPts val="1600"/>
              </a:spcBef>
              <a:spcAft>
                <a:spcPts val="0"/>
              </a:spcAft>
              <a:buSzPts val="1600"/>
              <a:buFont typeface="Arial"/>
              <a:buNone/>
            </a:pPr>
            <a:r>
              <a:rPr b="1" lang="en"/>
              <a:t>Thyroid gland</a:t>
            </a:r>
            <a:r>
              <a:rPr lang="en"/>
              <a:t>: regulates metabolism, growth, and development. Also partially regulates nervous system activity</a:t>
            </a:r>
            <a:endParaRPr sz="2000"/>
          </a:p>
          <a:p>
            <a:pPr indent="0" lvl="0" marL="0" rtl="0" algn="l">
              <a:lnSpc>
                <a:spcPct val="115000"/>
              </a:lnSpc>
              <a:spcBef>
                <a:spcPts val="1600"/>
              </a:spcBef>
              <a:spcAft>
                <a:spcPts val="0"/>
              </a:spcAft>
              <a:buSzPts val="1600"/>
              <a:buFont typeface="Arial"/>
              <a:buNone/>
            </a:pPr>
            <a:r>
              <a:rPr b="1" lang="en"/>
              <a:t>Adrenal glands</a:t>
            </a:r>
            <a:r>
              <a:rPr lang="en"/>
              <a:t>: located on top of kidneys, secrete several hormones, including epinephrine (adrenalin) and norepinephrine (noradrenaline) which function in the “fight-or-flight” response</a:t>
            </a:r>
            <a:endParaRPr sz="2000"/>
          </a:p>
          <a:p>
            <a:pPr indent="0" lvl="0" marL="0" rtl="0" algn="l">
              <a:lnSpc>
                <a:spcPct val="115000"/>
              </a:lnSpc>
              <a:spcBef>
                <a:spcPts val="1600"/>
              </a:spcBef>
              <a:spcAft>
                <a:spcPts val="0"/>
              </a:spcAft>
              <a:buSzPts val="1600"/>
              <a:buFont typeface="Arial"/>
              <a:buNone/>
            </a:pPr>
            <a:r>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311700" y="257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Endocrine System</a:t>
            </a:r>
            <a:endParaRPr/>
          </a:p>
        </p:txBody>
      </p:sp>
      <p:sp>
        <p:nvSpPr>
          <p:cNvPr id="264" name="Google Shape;264;p27"/>
          <p:cNvSpPr txBox="1"/>
          <p:nvPr>
            <p:ph idx="1" type="body"/>
          </p:nvPr>
        </p:nvSpPr>
        <p:spPr>
          <a:xfrm>
            <a:off x="311700" y="975100"/>
            <a:ext cx="4257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Font typeface="Arial"/>
              <a:buNone/>
            </a:pPr>
            <a:r>
              <a:rPr b="1" lang="en" sz="1900"/>
              <a:t>Pancreas:</a:t>
            </a:r>
            <a:r>
              <a:rPr lang="en" sz="1900"/>
              <a:t> located in the middle of the abdomen, has both endocrine function (secretes hormones that regulate blood glucose) and non-endocrine functions.</a:t>
            </a:r>
            <a:endParaRPr sz="2100"/>
          </a:p>
          <a:p>
            <a:pPr indent="0" lvl="0" marL="0" rtl="0" algn="l">
              <a:lnSpc>
                <a:spcPct val="115000"/>
              </a:lnSpc>
              <a:spcBef>
                <a:spcPts val="1600"/>
              </a:spcBef>
              <a:spcAft>
                <a:spcPts val="0"/>
              </a:spcAft>
              <a:buSzPts val="1600"/>
              <a:buFont typeface="Arial"/>
              <a:buNone/>
            </a:pPr>
            <a:r>
              <a:rPr b="1" lang="en" sz="1900"/>
              <a:t>Gonads</a:t>
            </a:r>
            <a:r>
              <a:rPr lang="en" sz="1900"/>
              <a:t> (ovaries &amp; testes): produce hormones that control reproduction and sex characteristics</a:t>
            </a:r>
            <a:endParaRPr sz="2100"/>
          </a:p>
          <a:p>
            <a:pPr indent="0" lvl="0" marL="0" rtl="0" algn="l">
              <a:lnSpc>
                <a:spcPct val="115000"/>
              </a:lnSpc>
              <a:spcBef>
                <a:spcPts val="1600"/>
              </a:spcBef>
              <a:spcAft>
                <a:spcPts val="0"/>
              </a:spcAft>
              <a:buSzPts val="1600"/>
              <a:buFont typeface="Arial"/>
              <a:buNone/>
            </a:pPr>
            <a:r>
              <a:rPr b="1" lang="en" sz="1900"/>
              <a:t>Pineal gland</a:t>
            </a:r>
            <a:r>
              <a:rPr lang="en" sz="1900"/>
              <a:t>: tiny gland in the brain that helps regulate daily wake/sleep patterns (circadian rhythm)</a:t>
            </a:r>
            <a:endParaRPr sz="2100"/>
          </a:p>
        </p:txBody>
      </p:sp>
      <p:pic>
        <p:nvPicPr>
          <p:cNvPr id="265" name="Google Shape;265;p27"/>
          <p:cNvPicPr preferRelativeResize="0"/>
          <p:nvPr/>
        </p:nvPicPr>
        <p:blipFill rotWithShape="1">
          <a:blip r:embed="rId3">
            <a:alphaModFix/>
          </a:blip>
          <a:srcRect b="0" l="0" r="0" t="0"/>
          <a:stretch/>
        </p:blipFill>
        <p:spPr>
          <a:xfrm>
            <a:off x="4659400" y="257225"/>
            <a:ext cx="4083499" cy="4557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Planes and Directional Terms</a:t>
            </a:r>
            <a:endParaRPr/>
          </a:p>
          <a:p>
            <a:pPr indent="0" lvl="0" marL="0" rtl="0" algn="l">
              <a:lnSpc>
                <a:spcPct val="100000"/>
              </a:lnSpc>
              <a:spcBef>
                <a:spcPts val="0"/>
              </a:spcBef>
              <a:spcAft>
                <a:spcPts val="0"/>
              </a:spcAft>
              <a:buSzPts val="2800"/>
              <a:buFont typeface="Arial"/>
              <a:buNone/>
            </a:pPr>
            <a:r>
              <a:t/>
            </a:r>
            <a:endParaRPr/>
          </a:p>
        </p:txBody>
      </p:sp>
      <p:sp>
        <p:nvSpPr>
          <p:cNvPr id="69" name="Google Shape;69;p3"/>
          <p:cNvSpPr txBox="1"/>
          <p:nvPr>
            <p:ph idx="4294967295" type="body"/>
          </p:nvPr>
        </p:nvSpPr>
        <p:spPr>
          <a:xfrm>
            <a:off x="311700" y="1389600"/>
            <a:ext cx="5401200" cy="317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AutoNum type="arabicPeriod"/>
            </a:pPr>
            <a:r>
              <a:rPr lang="en" sz="2400"/>
              <a:t>Sagittal Plane (Median Plane) </a:t>
            </a:r>
            <a:endParaRPr sz="2400"/>
          </a:p>
          <a:p>
            <a:pPr indent="-381000" lvl="0" marL="457200" rtl="0" algn="l">
              <a:lnSpc>
                <a:spcPct val="115000"/>
              </a:lnSpc>
              <a:spcBef>
                <a:spcPts val="0"/>
              </a:spcBef>
              <a:spcAft>
                <a:spcPts val="0"/>
              </a:spcAft>
              <a:buSzPts val="2400"/>
              <a:buAutoNum type="arabicPeriod"/>
            </a:pPr>
            <a:r>
              <a:rPr lang="en" sz="2400"/>
              <a:t>Coronal Plane (Frontal Plane) </a:t>
            </a:r>
            <a:endParaRPr sz="2400"/>
          </a:p>
          <a:p>
            <a:pPr indent="-381000" lvl="0" marL="457200" rtl="0" algn="l">
              <a:lnSpc>
                <a:spcPct val="115000"/>
              </a:lnSpc>
              <a:spcBef>
                <a:spcPts val="0"/>
              </a:spcBef>
              <a:spcAft>
                <a:spcPts val="0"/>
              </a:spcAft>
              <a:buSzPts val="2400"/>
              <a:buAutoNum type="arabicPeriod"/>
            </a:pPr>
            <a:r>
              <a:rPr lang="en" sz="2400"/>
              <a:t>Transverse Plane (Horizontal Plane) </a:t>
            </a:r>
            <a:endParaRPr sz="2400"/>
          </a:p>
        </p:txBody>
      </p:sp>
      <p:pic>
        <p:nvPicPr>
          <p:cNvPr id="70" name="Google Shape;70;p3"/>
          <p:cNvPicPr preferRelativeResize="0"/>
          <p:nvPr/>
        </p:nvPicPr>
        <p:blipFill rotWithShape="1">
          <a:blip r:embed="rId3">
            <a:alphaModFix/>
          </a:blip>
          <a:srcRect b="0" l="0" r="0" t="0"/>
          <a:stretch/>
        </p:blipFill>
        <p:spPr>
          <a:xfrm>
            <a:off x="5630567" y="1017725"/>
            <a:ext cx="2998208" cy="3597850"/>
          </a:xfrm>
          <a:prstGeom prst="rect">
            <a:avLst/>
          </a:prstGeom>
          <a:noFill/>
          <a:ln>
            <a:noFill/>
          </a:ln>
        </p:spPr>
      </p:pic>
      <p:sp>
        <p:nvSpPr>
          <p:cNvPr id="71" name="Google Shape;71;p3"/>
          <p:cNvSpPr txBox="1"/>
          <p:nvPr/>
        </p:nvSpPr>
        <p:spPr>
          <a:xfrm>
            <a:off x="5086800" y="4569000"/>
            <a:ext cx="3745500" cy="2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See page 168, figure 6-2 in OEC textbook.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txBox="1"/>
          <p:nvPr>
            <p:ph idx="1" type="body"/>
          </p:nvPr>
        </p:nvSpPr>
        <p:spPr>
          <a:xfrm>
            <a:off x="311700" y="928550"/>
            <a:ext cx="8520600" cy="36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i="1" lang="en" u="sng"/>
              <a:t>Critical Functions:</a:t>
            </a:r>
            <a:endParaRPr/>
          </a:p>
          <a:p>
            <a:pPr indent="0" lvl="0" marL="0" rtl="0" algn="l">
              <a:lnSpc>
                <a:spcPct val="115000"/>
              </a:lnSpc>
              <a:spcBef>
                <a:spcPts val="1600"/>
              </a:spcBef>
              <a:spcAft>
                <a:spcPts val="0"/>
              </a:spcAft>
              <a:buSzPts val="1600"/>
              <a:buFont typeface="Arial"/>
              <a:buNone/>
            </a:pPr>
            <a:r>
              <a:rPr b="1" lang="en" sz="1600"/>
              <a:t>Control of blood glucose levels:</a:t>
            </a:r>
            <a:endParaRPr/>
          </a:p>
          <a:p>
            <a:pPr indent="-330200" lvl="0" marL="457200" rtl="0" algn="l">
              <a:lnSpc>
                <a:spcPct val="115000"/>
              </a:lnSpc>
              <a:spcBef>
                <a:spcPts val="0"/>
              </a:spcBef>
              <a:spcAft>
                <a:spcPts val="0"/>
              </a:spcAft>
              <a:buSzPts val="1600"/>
              <a:buFont typeface="Arial"/>
              <a:buChar char="●"/>
            </a:pPr>
            <a:r>
              <a:rPr lang="en" sz="1600"/>
              <a:t>Pancreas produces and secretes insulin, which lowers the level of glucose in the body and permits cells to use glucose.</a:t>
            </a:r>
            <a:endParaRPr/>
          </a:p>
          <a:p>
            <a:pPr indent="-330200" lvl="0" marL="457200" rtl="0" algn="l">
              <a:lnSpc>
                <a:spcPct val="115000"/>
              </a:lnSpc>
              <a:spcBef>
                <a:spcPts val="0"/>
              </a:spcBef>
              <a:spcAft>
                <a:spcPts val="0"/>
              </a:spcAft>
              <a:buSzPts val="1600"/>
              <a:buFont typeface="Arial"/>
              <a:buChar char="●"/>
            </a:pPr>
            <a:r>
              <a:rPr lang="en" sz="1600"/>
              <a:t>Pancreas also releases glucagon, which raises the level of glucose in the body by facilitating the conversion of stored carbohydrates to glucose.</a:t>
            </a:r>
            <a:endParaRPr/>
          </a:p>
          <a:p>
            <a:pPr indent="0" lvl="0" marL="0" rtl="0" algn="l">
              <a:lnSpc>
                <a:spcPct val="115000"/>
              </a:lnSpc>
              <a:spcBef>
                <a:spcPts val="0"/>
              </a:spcBef>
              <a:spcAft>
                <a:spcPts val="0"/>
              </a:spcAft>
              <a:buSzPts val="1600"/>
              <a:buFont typeface="Arial"/>
              <a:buNone/>
            </a:pPr>
            <a:r>
              <a:t/>
            </a:r>
            <a:endParaRPr sz="1600"/>
          </a:p>
          <a:p>
            <a:pPr indent="0" lvl="0" marL="0" rtl="0" algn="l">
              <a:lnSpc>
                <a:spcPct val="115000"/>
              </a:lnSpc>
              <a:spcBef>
                <a:spcPts val="0"/>
              </a:spcBef>
              <a:spcAft>
                <a:spcPts val="0"/>
              </a:spcAft>
              <a:buSzPts val="1600"/>
              <a:buFont typeface="Arial"/>
              <a:buNone/>
            </a:pPr>
            <a:r>
              <a:rPr b="1" lang="en" sz="1600"/>
              <a:t>Regulation of sympathetic nervous system:</a:t>
            </a:r>
            <a:endParaRPr/>
          </a:p>
          <a:p>
            <a:pPr indent="-330200" lvl="0" marL="457200" rtl="0" algn="l">
              <a:lnSpc>
                <a:spcPct val="115000"/>
              </a:lnSpc>
              <a:spcBef>
                <a:spcPts val="0"/>
              </a:spcBef>
              <a:spcAft>
                <a:spcPts val="0"/>
              </a:spcAft>
              <a:buSzPts val="1600"/>
              <a:buFont typeface="Arial"/>
              <a:buChar char="●"/>
            </a:pPr>
            <a:r>
              <a:rPr lang="en" sz="1600"/>
              <a:t>Adrenaline and noradrenaline (produced by adrenal glands) cause multiple effects on the sympathetic system, including constriction of vessels, increased heart rate, and dilation of smooth muscles, including those that control respirations and the size of the bronchi</a:t>
            </a:r>
            <a:endParaRPr/>
          </a:p>
          <a:p>
            <a:pPr indent="0" lvl="0" marL="0" rtl="0" algn="l">
              <a:lnSpc>
                <a:spcPct val="115000"/>
              </a:lnSpc>
              <a:spcBef>
                <a:spcPts val="0"/>
              </a:spcBef>
              <a:spcAft>
                <a:spcPts val="0"/>
              </a:spcAft>
              <a:buSzPts val="1800"/>
              <a:buFont typeface="Arial"/>
              <a:buNone/>
            </a:pPr>
            <a:r>
              <a:t/>
            </a:r>
            <a:endParaRPr b="1"/>
          </a:p>
          <a:p>
            <a:pPr indent="0" lvl="0" marL="0" rtl="0" algn="l">
              <a:lnSpc>
                <a:spcPct val="100000"/>
              </a:lnSpc>
              <a:spcBef>
                <a:spcPts val="0"/>
              </a:spcBef>
              <a:spcAft>
                <a:spcPts val="0"/>
              </a:spcAft>
              <a:buSzPts val="1800"/>
              <a:buFont typeface="Arial"/>
              <a:buNone/>
            </a:pPr>
            <a:r>
              <a:t/>
            </a:r>
            <a:endParaRPr/>
          </a:p>
        </p:txBody>
      </p:sp>
      <p:sp>
        <p:nvSpPr>
          <p:cNvPr id="271" name="Google Shape;271;p28"/>
          <p:cNvSpPr txBox="1"/>
          <p:nvPr>
            <p:ph type="title"/>
          </p:nvPr>
        </p:nvSpPr>
        <p:spPr>
          <a:xfrm>
            <a:off x="311700" y="257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Endocrine System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29"/>
          <p:cNvPicPr preferRelativeResize="0"/>
          <p:nvPr/>
        </p:nvPicPr>
        <p:blipFill rotWithShape="1">
          <a:blip r:embed="rId3">
            <a:alphaModFix/>
          </a:blip>
          <a:srcRect b="0" l="0" r="0" t="0"/>
          <a:stretch/>
        </p:blipFill>
        <p:spPr>
          <a:xfrm>
            <a:off x="4174800" y="150263"/>
            <a:ext cx="4888826" cy="4842972"/>
          </a:xfrm>
          <a:prstGeom prst="rect">
            <a:avLst/>
          </a:prstGeom>
          <a:noFill/>
          <a:ln>
            <a:noFill/>
          </a:ln>
        </p:spPr>
      </p:pic>
      <p:sp>
        <p:nvSpPr>
          <p:cNvPr id="277" name="Google Shape;27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Integumentary System </a:t>
            </a:r>
            <a:endParaRPr/>
          </a:p>
        </p:txBody>
      </p:sp>
      <p:sp>
        <p:nvSpPr>
          <p:cNvPr id="278" name="Google Shape;278;p29"/>
          <p:cNvSpPr txBox="1"/>
          <p:nvPr>
            <p:ph idx="1" type="body"/>
          </p:nvPr>
        </p:nvSpPr>
        <p:spPr>
          <a:xfrm>
            <a:off x="311699" y="1017725"/>
            <a:ext cx="3863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Protects body, retain fluids, prevent infection</a:t>
            </a:r>
            <a:endParaRPr/>
          </a:p>
          <a:p>
            <a:pPr indent="0" lvl="0" marL="0" rtl="0" algn="l">
              <a:lnSpc>
                <a:spcPct val="115000"/>
              </a:lnSpc>
              <a:spcBef>
                <a:spcPts val="1600"/>
              </a:spcBef>
              <a:spcAft>
                <a:spcPts val="0"/>
              </a:spcAft>
              <a:buSzPts val="1800"/>
              <a:buFont typeface="Arial"/>
              <a:buNone/>
            </a:pPr>
            <a:r>
              <a:rPr b="1" lang="en"/>
              <a:t>Superficial epidermis </a:t>
            </a:r>
            <a:r>
              <a:rPr lang="en"/>
              <a:t>(skin’s pigmentation)                         </a:t>
            </a:r>
            <a:endParaRPr/>
          </a:p>
          <a:p>
            <a:pPr indent="0" lvl="0" marL="0" rtl="0" algn="l">
              <a:lnSpc>
                <a:spcPct val="115000"/>
              </a:lnSpc>
              <a:spcBef>
                <a:spcPts val="1600"/>
              </a:spcBef>
              <a:spcAft>
                <a:spcPts val="0"/>
              </a:spcAft>
              <a:buSzPts val="1800"/>
              <a:buFont typeface="Arial"/>
              <a:buNone/>
            </a:pPr>
            <a:r>
              <a:rPr b="1" lang="en"/>
              <a:t>Dermis </a:t>
            </a:r>
            <a:r>
              <a:rPr lang="en"/>
              <a:t>(blood vessels, nerves, glands, hair, elasticity and strength)</a:t>
            </a:r>
            <a:endParaRPr/>
          </a:p>
          <a:p>
            <a:pPr indent="0" lvl="0" marL="0" rtl="0" algn="l">
              <a:lnSpc>
                <a:spcPct val="115000"/>
              </a:lnSpc>
              <a:spcBef>
                <a:spcPts val="1600"/>
              </a:spcBef>
              <a:spcAft>
                <a:spcPts val="0"/>
              </a:spcAft>
              <a:buSzPts val="1800"/>
              <a:buFont typeface="Arial"/>
              <a:buNone/>
            </a:pPr>
            <a:r>
              <a:rPr b="1" lang="en"/>
              <a:t>Hair </a:t>
            </a:r>
            <a:r>
              <a:rPr lang="en"/>
              <a:t>(provides some protection and associated with sensory receptors)</a:t>
            </a:r>
            <a:endParaRPr/>
          </a:p>
          <a:p>
            <a:pPr indent="0" lvl="0" marL="0" rtl="0" algn="l">
              <a:lnSpc>
                <a:spcPct val="115000"/>
              </a:lnSpc>
              <a:spcBef>
                <a:spcPts val="1600"/>
              </a:spcBef>
              <a:spcAft>
                <a:spcPts val="0"/>
              </a:spcAft>
              <a:buSzPts val="1800"/>
              <a:buFont typeface="Arial"/>
              <a:buNone/>
            </a:pPr>
            <a:r>
              <a:rPr b="1" lang="en"/>
              <a:t>Nail </a:t>
            </a:r>
            <a:r>
              <a:rPr lang="en"/>
              <a:t>(covers and protects tips of digits)</a:t>
            </a:r>
            <a:endParaRPr/>
          </a:p>
          <a:p>
            <a:pPr indent="0" lvl="0" marL="0" rtl="0" algn="l">
              <a:lnSpc>
                <a:spcPct val="115000"/>
              </a:lnSpc>
              <a:spcBef>
                <a:spcPts val="1600"/>
              </a:spcBef>
              <a:spcAft>
                <a:spcPts val="0"/>
              </a:spcAft>
              <a:buSzPts val="1800"/>
              <a:buFont typeface="Arial"/>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Skeletal System </a:t>
            </a:r>
            <a:endParaRPr/>
          </a:p>
        </p:txBody>
      </p:sp>
      <p:sp>
        <p:nvSpPr>
          <p:cNvPr id="284" name="Google Shape;284;p30"/>
          <p:cNvSpPr txBox="1"/>
          <p:nvPr>
            <p:ph idx="1" type="body"/>
          </p:nvPr>
        </p:nvSpPr>
        <p:spPr>
          <a:xfrm>
            <a:off x="311700" y="1017725"/>
            <a:ext cx="4212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Support the body, provide attachment points for muscles, protect internal organs, allow movement, store minerals, site of blood cell production</a:t>
            </a:r>
            <a:endParaRPr/>
          </a:p>
          <a:p>
            <a:pPr indent="0" lvl="0" marL="0" rtl="0" algn="l">
              <a:lnSpc>
                <a:spcPct val="115000"/>
              </a:lnSpc>
              <a:spcBef>
                <a:spcPts val="1600"/>
              </a:spcBef>
              <a:spcAft>
                <a:spcPts val="0"/>
              </a:spcAft>
              <a:buSzPts val="1800"/>
              <a:buFont typeface="Arial"/>
              <a:buNone/>
            </a:pPr>
            <a:r>
              <a:rPr b="1" lang="en"/>
              <a:t>Ligament </a:t>
            </a:r>
            <a:r>
              <a:rPr lang="en"/>
              <a:t>→ </a:t>
            </a:r>
            <a:r>
              <a:rPr lang="en"/>
              <a:t>joins bone to bone</a:t>
            </a:r>
            <a:endParaRPr/>
          </a:p>
          <a:p>
            <a:pPr indent="0" lvl="0" marL="0" rtl="0" algn="l">
              <a:lnSpc>
                <a:spcPct val="115000"/>
              </a:lnSpc>
              <a:spcBef>
                <a:spcPts val="1600"/>
              </a:spcBef>
              <a:spcAft>
                <a:spcPts val="0"/>
              </a:spcAft>
              <a:buSzPts val="1800"/>
              <a:buFont typeface="Arial"/>
              <a:buNone/>
            </a:pPr>
            <a:r>
              <a:rPr b="1" lang="en"/>
              <a:t>Long bones </a:t>
            </a:r>
            <a:r>
              <a:rPr lang="en"/>
              <a:t>→ arms and legs </a:t>
            </a:r>
            <a:endParaRPr/>
          </a:p>
          <a:p>
            <a:pPr indent="0" lvl="0" marL="0" rtl="0" algn="l">
              <a:lnSpc>
                <a:spcPct val="115000"/>
              </a:lnSpc>
              <a:spcBef>
                <a:spcPts val="1600"/>
              </a:spcBef>
              <a:spcAft>
                <a:spcPts val="0"/>
              </a:spcAft>
              <a:buSzPts val="1800"/>
              <a:buFont typeface="Arial"/>
              <a:buNone/>
            </a:pPr>
            <a:r>
              <a:rPr b="1" lang="en"/>
              <a:t>Flat bones </a:t>
            </a:r>
            <a:r>
              <a:rPr lang="en"/>
              <a:t>→ skull, ribs, pelvis</a:t>
            </a:r>
            <a:endParaRPr/>
          </a:p>
          <a:p>
            <a:pPr indent="0" lvl="0" marL="0" rtl="0" algn="l">
              <a:lnSpc>
                <a:spcPct val="115000"/>
              </a:lnSpc>
              <a:spcBef>
                <a:spcPts val="1600"/>
              </a:spcBef>
              <a:spcAft>
                <a:spcPts val="0"/>
              </a:spcAft>
              <a:buSzPts val="1800"/>
              <a:buFont typeface="Arial"/>
              <a:buNone/>
            </a:pPr>
            <a:r>
              <a:rPr b="1" lang="en"/>
              <a:t>Irregular bones </a:t>
            </a:r>
            <a:r>
              <a:rPr lang="en"/>
              <a:t>→</a:t>
            </a:r>
            <a:r>
              <a:rPr lang="en"/>
              <a:t> vertebrae </a:t>
            </a:r>
            <a:endParaRPr/>
          </a:p>
          <a:p>
            <a:pPr indent="0" lvl="0" marL="0" rtl="0" algn="l">
              <a:lnSpc>
                <a:spcPct val="115000"/>
              </a:lnSpc>
              <a:spcBef>
                <a:spcPts val="1600"/>
              </a:spcBef>
              <a:spcAft>
                <a:spcPts val="0"/>
              </a:spcAft>
              <a:buSzPts val="1800"/>
              <a:buFont typeface="Arial"/>
              <a:buNone/>
            </a:pPr>
            <a:r>
              <a:rPr b="1" lang="en"/>
              <a:t>Short bones </a:t>
            </a:r>
            <a:r>
              <a:rPr lang="en"/>
              <a:t>→ </a:t>
            </a:r>
            <a:r>
              <a:rPr lang="en"/>
              <a:t>carpals, tarsals </a:t>
            </a:r>
            <a:endParaRPr/>
          </a:p>
        </p:txBody>
      </p:sp>
      <p:pic>
        <p:nvPicPr>
          <p:cNvPr id="285" name="Google Shape;285;p30"/>
          <p:cNvPicPr preferRelativeResize="0"/>
          <p:nvPr/>
        </p:nvPicPr>
        <p:blipFill rotWithShape="1">
          <a:blip r:embed="rId3">
            <a:alphaModFix/>
          </a:blip>
          <a:srcRect b="0" l="0" r="0" t="0"/>
          <a:stretch/>
        </p:blipFill>
        <p:spPr>
          <a:xfrm>
            <a:off x="4817361" y="0"/>
            <a:ext cx="3744427"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Types of Joints</a:t>
            </a:r>
            <a:endParaRPr/>
          </a:p>
        </p:txBody>
      </p:sp>
      <p:sp>
        <p:nvSpPr>
          <p:cNvPr id="291" name="Google Shape;291;p31"/>
          <p:cNvSpPr txBox="1"/>
          <p:nvPr>
            <p:ph idx="1" type="body"/>
          </p:nvPr>
        </p:nvSpPr>
        <p:spPr>
          <a:xfrm>
            <a:off x="311700" y="1152475"/>
            <a:ext cx="3815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Ball and socket → hip </a:t>
            </a:r>
            <a:endParaRPr/>
          </a:p>
          <a:p>
            <a:pPr indent="0" lvl="0" marL="0" rtl="0" algn="l">
              <a:lnSpc>
                <a:spcPct val="115000"/>
              </a:lnSpc>
              <a:spcBef>
                <a:spcPts val="1600"/>
              </a:spcBef>
              <a:spcAft>
                <a:spcPts val="0"/>
              </a:spcAft>
              <a:buSzPts val="1800"/>
              <a:buFont typeface="Arial"/>
              <a:buNone/>
            </a:pPr>
            <a:r>
              <a:rPr lang="en"/>
              <a:t>Condyloid → finger</a:t>
            </a:r>
            <a:endParaRPr/>
          </a:p>
          <a:p>
            <a:pPr indent="0" lvl="0" marL="0" rtl="0" algn="l">
              <a:lnSpc>
                <a:spcPct val="115000"/>
              </a:lnSpc>
              <a:spcBef>
                <a:spcPts val="1600"/>
              </a:spcBef>
              <a:spcAft>
                <a:spcPts val="0"/>
              </a:spcAft>
              <a:buSzPts val="1800"/>
              <a:buFont typeface="Arial"/>
              <a:buNone/>
            </a:pPr>
            <a:r>
              <a:rPr lang="en"/>
              <a:t>Gliding → shoulder </a:t>
            </a:r>
            <a:endParaRPr/>
          </a:p>
          <a:p>
            <a:pPr indent="0" lvl="0" marL="0" rtl="0" algn="l">
              <a:lnSpc>
                <a:spcPct val="115000"/>
              </a:lnSpc>
              <a:spcBef>
                <a:spcPts val="1600"/>
              </a:spcBef>
              <a:spcAft>
                <a:spcPts val="0"/>
              </a:spcAft>
              <a:buSzPts val="1800"/>
              <a:buFont typeface="Arial"/>
              <a:buNone/>
            </a:pPr>
            <a:r>
              <a:rPr lang="en"/>
              <a:t>Hinge → elbow </a:t>
            </a:r>
            <a:endParaRPr/>
          </a:p>
          <a:p>
            <a:pPr indent="0" lvl="0" marL="0" rtl="0" algn="l">
              <a:lnSpc>
                <a:spcPct val="115000"/>
              </a:lnSpc>
              <a:spcBef>
                <a:spcPts val="1600"/>
              </a:spcBef>
              <a:spcAft>
                <a:spcPts val="0"/>
              </a:spcAft>
              <a:buSzPts val="1800"/>
              <a:buFont typeface="Arial"/>
              <a:buNone/>
            </a:pPr>
            <a:r>
              <a:rPr lang="en"/>
              <a:t>Pivot → cervical spine </a:t>
            </a:r>
            <a:endParaRPr/>
          </a:p>
          <a:p>
            <a:pPr indent="0" lvl="0" marL="0" rtl="0" algn="l">
              <a:lnSpc>
                <a:spcPct val="115000"/>
              </a:lnSpc>
              <a:spcBef>
                <a:spcPts val="1600"/>
              </a:spcBef>
              <a:spcAft>
                <a:spcPts val="0"/>
              </a:spcAft>
              <a:buSzPts val="1800"/>
              <a:buFont typeface="Arial"/>
              <a:buNone/>
            </a:pPr>
            <a:r>
              <a:rPr lang="en"/>
              <a:t>Saddle → base of thumb </a:t>
            </a:r>
            <a:endParaRPr/>
          </a:p>
          <a:p>
            <a:pPr indent="0" lvl="0" marL="0" rtl="0" algn="l">
              <a:lnSpc>
                <a:spcPct val="115000"/>
              </a:lnSpc>
              <a:spcBef>
                <a:spcPts val="1600"/>
              </a:spcBef>
              <a:spcAft>
                <a:spcPts val="0"/>
              </a:spcAft>
              <a:buSzPts val="1800"/>
              <a:buFont typeface="Arial"/>
              <a:buNone/>
            </a:pPr>
            <a:r>
              <a:t/>
            </a:r>
            <a:endParaRPr b="1"/>
          </a:p>
        </p:txBody>
      </p:sp>
      <p:pic>
        <p:nvPicPr>
          <p:cNvPr id="292" name="Google Shape;292;p31"/>
          <p:cNvPicPr preferRelativeResize="0"/>
          <p:nvPr/>
        </p:nvPicPr>
        <p:blipFill rotWithShape="1">
          <a:blip r:embed="rId3">
            <a:alphaModFix/>
          </a:blip>
          <a:srcRect b="0" l="0" r="0" t="0"/>
          <a:stretch/>
        </p:blipFill>
        <p:spPr>
          <a:xfrm>
            <a:off x="4465150" y="163937"/>
            <a:ext cx="4044674" cy="4815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Segments of Skeletal System </a:t>
            </a:r>
            <a:endParaRPr/>
          </a:p>
        </p:txBody>
      </p:sp>
      <p:sp>
        <p:nvSpPr>
          <p:cNvPr id="298" name="Google Shape;298;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Skull → cranium and face </a:t>
            </a:r>
            <a:endParaRPr/>
          </a:p>
          <a:p>
            <a:pPr indent="0" lvl="0" marL="0" rtl="0" algn="l">
              <a:lnSpc>
                <a:spcPct val="115000"/>
              </a:lnSpc>
              <a:spcBef>
                <a:spcPts val="1600"/>
              </a:spcBef>
              <a:spcAft>
                <a:spcPts val="0"/>
              </a:spcAft>
              <a:buSzPts val="1800"/>
              <a:buFont typeface="Arial"/>
              <a:buNone/>
            </a:pPr>
            <a:r>
              <a:rPr lang="en"/>
              <a:t>Spinal column → spinal cord, made of vertebrae </a:t>
            </a:r>
            <a:endParaRPr/>
          </a:p>
          <a:p>
            <a:pPr indent="0" lvl="0" marL="0" rtl="0" algn="l">
              <a:lnSpc>
                <a:spcPct val="115000"/>
              </a:lnSpc>
              <a:spcBef>
                <a:spcPts val="1600"/>
              </a:spcBef>
              <a:spcAft>
                <a:spcPts val="0"/>
              </a:spcAft>
              <a:buSzPts val="1800"/>
              <a:buFont typeface="Arial"/>
              <a:buNone/>
            </a:pPr>
            <a:r>
              <a:rPr lang="en"/>
              <a:t>Thorax → 12 ribs, sternum, thoracic spine </a:t>
            </a:r>
            <a:endParaRPr/>
          </a:p>
          <a:p>
            <a:pPr indent="0" lvl="0" marL="0" rtl="0" algn="l">
              <a:lnSpc>
                <a:spcPct val="115000"/>
              </a:lnSpc>
              <a:spcBef>
                <a:spcPts val="1600"/>
              </a:spcBef>
              <a:spcAft>
                <a:spcPts val="0"/>
              </a:spcAft>
              <a:buSzPts val="1800"/>
              <a:buFont typeface="Arial"/>
              <a:buNone/>
            </a:pPr>
            <a:r>
              <a:rPr lang="en"/>
              <a:t>Pelvis → ilium, pubis, ischium </a:t>
            </a:r>
            <a:endParaRPr/>
          </a:p>
          <a:p>
            <a:pPr indent="0" lvl="0" marL="0" rtl="0" algn="l">
              <a:lnSpc>
                <a:spcPct val="115000"/>
              </a:lnSpc>
              <a:spcBef>
                <a:spcPts val="1600"/>
              </a:spcBef>
              <a:spcAft>
                <a:spcPts val="0"/>
              </a:spcAft>
              <a:buSzPts val="1800"/>
              <a:buFont typeface="Arial"/>
              <a:buNone/>
            </a:pPr>
            <a:r>
              <a:rPr lang="en"/>
              <a:t>Upper extremities → shoulders, arms and hands </a:t>
            </a:r>
            <a:endParaRPr/>
          </a:p>
          <a:p>
            <a:pPr indent="0" lvl="0" marL="0" rtl="0" algn="l">
              <a:lnSpc>
                <a:spcPct val="115000"/>
              </a:lnSpc>
              <a:spcBef>
                <a:spcPts val="1600"/>
              </a:spcBef>
              <a:spcAft>
                <a:spcPts val="0"/>
              </a:spcAft>
              <a:buSzPts val="1800"/>
              <a:buFont typeface="Arial"/>
              <a:buNone/>
            </a:pPr>
            <a:r>
              <a:rPr lang="en"/>
              <a:t>Lower extremities → hips, legs and feet </a:t>
            </a:r>
            <a:endParaRPr/>
          </a:p>
        </p:txBody>
      </p:sp>
      <p:pic>
        <p:nvPicPr>
          <p:cNvPr id="299" name="Google Shape;299;p32"/>
          <p:cNvPicPr preferRelativeResize="0"/>
          <p:nvPr/>
        </p:nvPicPr>
        <p:blipFill rotWithShape="1">
          <a:blip r:embed="rId3">
            <a:alphaModFix/>
          </a:blip>
          <a:srcRect b="0" l="0" r="0" t="0"/>
          <a:stretch/>
        </p:blipFill>
        <p:spPr>
          <a:xfrm>
            <a:off x="6567651" y="385024"/>
            <a:ext cx="2069474" cy="4373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Bones of the Skull 	</a:t>
            </a:r>
            <a:endParaRPr/>
          </a:p>
        </p:txBody>
      </p:sp>
      <p:pic>
        <p:nvPicPr>
          <p:cNvPr id="305" name="Google Shape;305;p33"/>
          <p:cNvPicPr preferRelativeResize="0"/>
          <p:nvPr/>
        </p:nvPicPr>
        <p:blipFill rotWithShape="1">
          <a:blip r:embed="rId3">
            <a:alphaModFix/>
          </a:blip>
          <a:srcRect b="0" l="0" r="0" t="0"/>
          <a:stretch/>
        </p:blipFill>
        <p:spPr>
          <a:xfrm>
            <a:off x="2391527" y="1017717"/>
            <a:ext cx="4526624" cy="382936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4"/>
          <p:cNvSpPr txBox="1"/>
          <p:nvPr>
            <p:ph type="title"/>
          </p:nvPr>
        </p:nvSpPr>
        <p:spPr>
          <a:xfrm>
            <a:off x="311700" y="2050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Muscular System</a:t>
            </a:r>
            <a:endParaRPr/>
          </a:p>
        </p:txBody>
      </p:sp>
      <p:sp>
        <p:nvSpPr>
          <p:cNvPr id="311" name="Google Shape;311;p34"/>
          <p:cNvSpPr txBox="1"/>
          <p:nvPr>
            <p:ph idx="1" type="body"/>
          </p:nvPr>
        </p:nvSpPr>
        <p:spPr>
          <a:xfrm>
            <a:off x="311700" y="777775"/>
            <a:ext cx="8520600" cy="412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i="1" lang="en" u="sng"/>
              <a:t>Purpose</a:t>
            </a:r>
            <a:r>
              <a:rPr lang="en"/>
              <a:t>: allow movement of the body, movement within the organs of the digestive system, and the beating of the heart.</a:t>
            </a:r>
            <a:endParaRPr/>
          </a:p>
          <a:p>
            <a:pPr indent="0" lvl="0" marL="0" rtl="0" algn="l">
              <a:lnSpc>
                <a:spcPct val="115000"/>
              </a:lnSpc>
              <a:spcBef>
                <a:spcPts val="1600"/>
              </a:spcBef>
              <a:spcAft>
                <a:spcPts val="0"/>
              </a:spcAft>
              <a:buSzPts val="1800"/>
              <a:buFont typeface="Arial"/>
              <a:buNone/>
            </a:pPr>
            <a:r>
              <a:rPr lang="en"/>
              <a:t>The body has over 600 muscles, attached to bones by </a:t>
            </a:r>
            <a:r>
              <a:rPr b="1" lang="en"/>
              <a:t>tendons</a:t>
            </a:r>
            <a:r>
              <a:rPr lang="en"/>
              <a:t> that increase mechanical advantage.</a:t>
            </a:r>
            <a:endParaRPr/>
          </a:p>
          <a:p>
            <a:pPr indent="0" lvl="0" marL="0" rtl="0" algn="l">
              <a:lnSpc>
                <a:spcPct val="115000"/>
              </a:lnSpc>
              <a:spcBef>
                <a:spcPts val="2600"/>
              </a:spcBef>
              <a:spcAft>
                <a:spcPts val="0"/>
              </a:spcAft>
              <a:buSzPts val="1600"/>
              <a:buFont typeface="Arial"/>
              <a:buNone/>
            </a:pPr>
            <a:r>
              <a:rPr b="1" lang="en" sz="1600"/>
              <a:t>3 Types of Muscles:</a:t>
            </a:r>
            <a:endParaRPr/>
          </a:p>
          <a:p>
            <a:pPr indent="-330200" lvl="0" marL="457200" rtl="0" algn="l">
              <a:lnSpc>
                <a:spcPct val="115000"/>
              </a:lnSpc>
              <a:spcBef>
                <a:spcPts val="1000"/>
              </a:spcBef>
              <a:spcAft>
                <a:spcPts val="0"/>
              </a:spcAft>
              <a:buSzPts val="1600"/>
              <a:buFont typeface="Arial"/>
              <a:buAutoNum type="arabicPeriod"/>
            </a:pPr>
            <a:r>
              <a:rPr b="1" lang="en" sz="1600"/>
              <a:t>Skeletal (voluntary) Muscle</a:t>
            </a:r>
            <a:r>
              <a:rPr lang="en" sz="1600"/>
              <a:t>: under control of voluntary nervous system. Help give the body its shape and make it possible to move when we walk, smile, talk, etc.</a:t>
            </a:r>
            <a:endParaRPr/>
          </a:p>
          <a:p>
            <a:pPr indent="-330200" lvl="0" marL="457200" rtl="0" algn="l">
              <a:lnSpc>
                <a:spcPct val="115000"/>
              </a:lnSpc>
              <a:spcBef>
                <a:spcPts val="0"/>
              </a:spcBef>
              <a:spcAft>
                <a:spcPts val="0"/>
              </a:spcAft>
              <a:buSzPts val="1600"/>
              <a:buFont typeface="Arial"/>
              <a:buAutoNum type="arabicPeriod"/>
            </a:pPr>
            <a:r>
              <a:rPr b="1" lang="en" sz="1600"/>
              <a:t>Smooth (involuntary) Muscle</a:t>
            </a:r>
            <a:r>
              <a:rPr lang="en" sz="1600"/>
              <a:t>: found in the walls of tubelike organs, ducts, and blood vessels. Also form much of intestinal wall </a:t>
            </a:r>
            <a:endParaRPr/>
          </a:p>
          <a:p>
            <a:pPr indent="-330200" lvl="0" marL="457200" rtl="0" algn="l">
              <a:lnSpc>
                <a:spcPct val="115000"/>
              </a:lnSpc>
              <a:spcBef>
                <a:spcPts val="0"/>
              </a:spcBef>
              <a:spcAft>
                <a:spcPts val="0"/>
              </a:spcAft>
              <a:buSzPts val="1600"/>
              <a:buFont typeface="Arial"/>
              <a:buAutoNum type="arabicPeriod"/>
            </a:pPr>
            <a:r>
              <a:rPr b="1" lang="en" sz="1600"/>
              <a:t>Cardiac Muscle:</a:t>
            </a:r>
            <a:r>
              <a:rPr lang="en" sz="1600"/>
              <a:t> found only in the walls of the heart. Has unique property of being able to generate its own electrical impulses independent of the nervous system. Primary purpose of cardiac muscle is to produce the pumping action of the heart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ph idx="1" type="body"/>
          </p:nvPr>
        </p:nvSpPr>
        <p:spPr>
          <a:xfrm>
            <a:off x="311700" y="886800"/>
            <a:ext cx="5436900" cy="225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i="1" lang="en" u="sng"/>
              <a:t>Physiology of the Muscular System:</a:t>
            </a:r>
            <a:endParaRPr/>
          </a:p>
          <a:p>
            <a:pPr indent="0" lvl="0" marL="0" rtl="0" algn="l">
              <a:lnSpc>
                <a:spcPct val="115000"/>
              </a:lnSpc>
              <a:spcBef>
                <a:spcPts val="1600"/>
              </a:spcBef>
              <a:spcAft>
                <a:spcPts val="0"/>
              </a:spcAft>
              <a:buSzPts val="1600"/>
              <a:buFont typeface="Arial"/>
              <a:buNone/>
            </a:pPr>
            <a:r>
              <a:rPr lang="en" sz="1600"/>
              <a:t>Contraction of a</a:t>
            </a:r>
            <a:r>
              <a:rPr b="1" lang="en" sz="1600"/>
              <a:t> skeletal muscle</a:t>
            </a:r>
            <a:r>
              <a:rPr lang="en" sz="1600"/>
              <a:t> results in movement of bones. </a:t>
            </a:r>
            <a:endParaRPr/>
          </a:p>
          <a:p>
            <a:pPr indent="-330200" lvl="0" marL="457200" rtl="0" algn="l">
              <a:lnSpc>
                <a:spcPct val="115000"/>
              </a:lnSpc>
              <a:spcBef>
                <a:spcPts val="0"/>
              </a:spcBef>
              <a:spcAft>
                <a:spcPts val="0"/>
              </a:spcAft>
              <a:buSzPts val="1600"/>
              <a:buFont typeface="Arial"/>
              <a:buChar char="➔"/>
            </a:pPr>
            <a:r>
              <a:rPr lang="en" sz="1600"/>
              <a:t>Muscles are typically paired so that one set of muscles produces flexion of a joint, and a different set produces extension of a joint</a:t>
            </a:r>
            <a:endParaRPr/>
          </a:p>
          <a:p>
            <a:pPr indent="0" lvl="0" marL="0" rtl="0" algn="l">
              <a:lnSpc>
                <a:spcPct val="115000"/>
              </a:lnSpc>
              <a:spcBef>
                <a:spcPts val="0"/>
              </a:spcBef>
              <a:spcAft>
                <a:spcPts val="0"/>
              </a:spcAft>
              <a:buSzPts val="1600"/>
              <a:buFont typeface="Arial"/>
              <a:buNone/>
            </a:pPr>
            <a:r>
              <a:t/>
            </a:r>
            <a:endParaRPr sz="1600"/>
          </a:p>
          <a:p>
            <a:pPr indent="0" lvl="0" marL="0" rtl="0" algn="l">
              <a:lnSpc>
                <a:spcPct val="115000"/>
              </a:lnSpc>
              <a:spcBef>
                <a:spcPts val="0"/>
              </a:spcBef>
              <a:spcAft>
                <a:spcPts val="0"/>
              </a:spcAft>
              <a:buSzPts val="1600"/>
              <a:buFont typeface="Arial"/>
              <a:buNone/>
            </a:pPr>
            <a:r>
              <a:t/>
            </a:r>
            <a:endParaRPr sz="1600"/>
          </a:p>
        </p:txBody>
      </p:sp>
      <p:sp>
        <p:nvSpPr>
          <p:cNvPr id="317" name="Google Shape;317;p35"/>
          <p:cNvSpPr txBox="1"/>
          <p:nvPr>
            <p:ph type="title"/>
          </p:nvPr>
        </p:nvSpPr>
        <p:spPr>
          <a:xfrm>
            <a:off x="311700" y="2050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Muscular System</a:t>
            </a:r>
            <a:endParaRPr/>
          </a:p>
        </p:txBody>
      </p:sp>
      <p:pic>
        <p:nvPicPr>
          <p:cNvPr id="318" name="Google Shape;318;p35"/>
          <p:cNvPicPr preferRelativeResize="0"/>
          <p:nvPr/>
        </p:nvPicPr>
        <p:blipFill rotWithShape="1">
          <a:blip r:embed="rId3">
            <a:alphaModFix/>
          </a:blip>
          <a:srcRect b="0" l="0" r="0" t="0"/>
          <a:stretch/>
        </p:blipFill>
        <p:spPr>
          <a:xfrm>
            <a:off x="5701100" y="386074"/>
            <a:ext cx="3442901" cy="2754324"/>
          </a:xfrm>
          <a:prstGeom prst="rect">
            <a:avLst/>
          </a:prstGeom>
          <a:noFill/>
          <a:ln>
            <a:noFill/>
          </a:ln>
        </p:spPr>
      </p:pic>
      <p:sp>
        <p:nvSpPr>
          <p:cNvPr id="319" name="Google Shape;319;p35"/>
          <p:cNvSpPr txBox="1"/>
          <p:nvPr/>
        </p:nvSpPr>
        <p:spPr>
          <a:xfrm>
            <a:off x="311700" y="3140400"/>
            <a:ext cx="8210700" cy="1700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600" u="none" cap="none" strike="noStrike">
                <a:solidFill>
                  <a:schemeClr val="dk2"/>
                </a:solidFill>
                <a:latin typeface="Arial"/>
                <a:ea typeface="Arial"/>
                <a:cs typeface="Arial"/>
                <a:sym typeface="Arial"/>
              </a:rPr>
              <a:t>Contraction of</a:t>
            </a:r>
            <a:r>
              <a:rPr b="1" i="0" lang="en" sz="1600" u="none" cap="none" strike="noStrike">
                <a:solidFill>
                  <a:schemeClr val="dk2"/>
                </a:solidFill>
                <a:latin typeface="Arial"/>
                <a:ea typeface="Arial"/>
                <a:cs typeface="Arial"/>
                <a:sym typeface="Arial"/>
              </a:rPr>
              <a:t> smooth muscles </a:t>
            </a:r>
            <a:r>
              <a:rPr b="0" i="0" lang="en" sz="1600" u="none" cap="none" strike="noStrike">
                <a:solidFill>
                  <a:schemeClr val="dk2"/>
                </a:solidFill>
                <a:latin typeface="Arial"/>
                <a:ea typeface="Arial"/>
                <a:cs typeface="Arial"/>
                <a:sym typeface="Arial"/>
              </a:rPr>
              <a:t>leads to movement within the organs of the body.</a:t>
            </a:r>
            <a:endParaRPr/>
          </a:p>
          <a:p>
            <a:pPr indent="-330200" lvl="0" marL="457200" marR="0" rtl="0" algn="l">
              <a:lnSpc>
                <a:spcPct val="115000"/>
              </a:lnSpc>
              <a:spcBef>
                <a:spcPts val="0"/>
              </a:spcBef>
              <a:spcAft>
                <a:spcPts val="0"/>
              </a:spcAft>
              <a:buClr>
                <a:schemeClr val="dk2"/>
              </a:buClr>
              <a:buSzPts val="1600"/>
              <a:buFont typeface="Arial"/>
              <a:buChar char="➔"/>
            </a:pPr>
            <a:r>
              <a:rPr b="0" i="0" lang="en" sz="1600" u="none" cap="none" strike="noStrike">
                <a:solidFill>
                  <a:schemeClr val="dk2"/>
                </a:solidFill>
                <a:latin typeface="Arial"/>
                <a:ea typeface="Arial"/>
                <a:cs typeface="Arial"/>
                <a:sym typeface="Arial"/>
              </a:rPr>
              <a:t>Smooth muscle inside the wall of the intestines moves the food being digested along the gastrointestinal tract toward the anus, also called peristalsis</a:t>
            </a:r>
            <a:endParaRPr/>
          </a:p>
          <a:p>
            <a:pPr indent="0" lvl="0" marL="0" marR="0" rtl="0" algn="l">
              <a:lnSpc>
                <a:spcPct val="115000"/>
              </a:lnSpc>
              <a:spcBef>
                <a:spcPts val="0"/>
              </a:spcBef>
              <a:spcAft>
                <a:spcPts val="0"/>
              </a:spcAft>
              <a:buClr>
                <a:schemeClr val="dk1"/>
              </a:buClr>
              <a:buSzPts val="16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600" u="none" cap="none" strike="noStrike">
                <a:solidFill>
                  <a:schemeClr val="dk2"/>
                </a:solidFill>
                <a:latin typeface="Arial"/>
                <a:ea typeface="Arial"/>
                <a:cs typeface="Arial"/>
                <a:sym typeface="Arial"/>
              </a:rPr>
              <a:t>Contraction of </a:t>
            </a:r>
            <a:r>
              <a:rPr b="1" i="0" lang="en" sz="1600" u="none" cap="none" strike="noStrike">
                <a:solidFill>
                  <a:schemeClr val="dk2"/>
                </a:solidFill>
                <a:latin typeface="Arial"/>
                <a:ea typeface="Arial"/>
                <a:cs typeface="Arial"/>
                <a:sym typeface="Arial"/>
              </a:rPr>
              <a:t>cardiac muscle</a:t>
            </a:r>
            <a:r>
              <a:rPr b="0" i="0" lang="en" sz="1600" u="none" cap="none" strike="noStrike">
                <a:solidFill>
                  <a:schemeClr val="dk2"/>
                </a:solidFill>
                <a:latin typeface="Arial"/>
                <a:ea typeface="Arial"/>
                <a:cs typeface="Arial"/>
                <a:sym typeface="Arial"/>
              </a:rPr>
              <a:t> causes the pumping action of the heart that moves blood through the cardiovascular system.</a:t>
            </a:r>
            <a:endParaRPr/>
          </a:p>
          <a:p>
            <a:pPr indent="0" lvl="0" marL="0" marR="0" rtl="0" algn="l">
              <a:lnSpc>
                <a:spcPct val="115000"/>
              </a:lnSpc>
              <a:spcBef>
                <a:spcPts val="0"/>
              </a:spcBef>
              <a:spcAft>
                <a:spcPts val="0"/>
              </a:spcAft>
              <a:buClr>
                <a:schemeClr val="dk1"/>
              </a:buClr>
              <a:buSzPts val="16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Reproductive System </a:t>
            </a:r>
            <a:endParaRPr/>
          </a:p>
        </p:txBody>
      </p:sp>
      <p:pic>
        <p:nvPicPr>
          <p:cNvPr id="325" name="Google Shape;325;p36"/>
          <p:cNvPicPr preferRelativeResize="0"/>
          <p:nvPr/>
        </p:nvPicPr>
        <p:blipFill rotWithShape="1">
          <a:blip r:embed="rId3">
            <a:alphaModFix/>
          </a:blip>
          <a:srcRect b="0" l="0" r="0" t="0"/>
          <a:stretch/>
        </p:blipFill>
        <p:spPr>
          <a:xfrm>
            <a:off x="1164612" y="1155025"/>
            <a:ext cx="6814774" cy="36345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Male Reproductive System </a:t>
            </a:r>
            <a:endParaRPr/>
          </a:p>
        </p:txBody>
      </p:sp>
      <p:sp>
        <p:nvSpPr>
          <p:cNvPr id="331" name="Google Shape;331;p37"/>
          <p:cNvSpPr txBox="1"/>
          <p:nvPr>
            <p:ph idx="1" type="body"/>
          </p:nvPr>
        </p:nvSpPr>
        <p:spPr>
          <a:xfrm>
            <a:off x="311700" y="1152475"/>
            <a:ext cx="4500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Testes: </a:t>
            </a:r>
            <a:r>
              <a:rPr lang="en"/>
              <a:t>produces sperm and secretes testosterone</a:t>
            </a:r>
            <a:endParaRPr/>
          </a:p>
          <a:p>
            <a:pPr indent="0" lvl="0" marL="0" rtl="0" algn="l">
              <a:lnSpc>
                <a:spcPct val="115000"/>
              </a:lnSpc>
              <a:spcBef>
                <a:spcPts val="1600"/>
              </a:spcBef>
              <a:spcAft>
                <a:spcPts val="0"/>
              </a:spcAft>
              <a:buSzPts val="1800"/>
              <a:buFont typeface="Arial"/>
              <a:buNone/>
            </a:pPr>
            <a:r>
              <a:rPr b="1" lang="en"/>
              <a:t>Epididymis: </a:t>
            </a:r>
            <a:r>
              <a:rPr lang="en"/>
              <a:t>stores sperm</a:t>
            </a:r>
            <a:endParaRPr/>
          </a:p>
          <a:p>
            <a:pPr indent="0" lvl="0" marL="0" rtl="0" algn="l">
              <a:lnSpc>
                <a:spcPct val="115000"/>
              </a:lnSpc>
              <a:spcBef>
                <a:spcPts val="1600"/>
              </a:spcBef>
              <a:spcAft>
                <a:spcPts val="0"/>
              </a:spcAft>
              <a:buSzPts val="1800"/>
              <a:buFont typeface="Arial"/>
              <a:buNone/>
            </a:pPr>
            <a:r>
              <a:rPr b="1" lang="en"/>
              <a:t>Vas deferens: </a:t>
            </a:r>
            <a:r>
              <a:rPr lang="en"/>
              <a:t>transports sperm to urethra</a:t>
            </a:r>
            <a:endParaRPr/>
          </a:p>
          <a:p>
            <a:pPr indent="0" lvl="0" marL="0" rtl="0" algn="l">
              <a:lnSpc>
                <a:spcPct val="115000"/>
              </a:lnSpc>
              <a:spcBef>
                <a:spcPts val="1600"/>
              </a:spcBef>
              <a:spcAft>
                <a:spcPts val="0"/>
              </a:spcAft>
              <a:buSzPts val="1800"/>
              <a:buFont typeface="Arial"/>
              <a:buNone/>
            </a:pPr>
            <a:r>
              <a:rPr b="1" lang="en"/>
              <a:t>Prostate gland and seminal vesicles: </a:t>
            </a:r>
            <a:r>
              <a:rPr lang="en"/>
              <a:t>secretes fluid for semen</a:t>
            </a:r>
            <a:endParaRPr/>
          </a:p>
          <a:p>
            <a:pPr indent="0" lvl="0" marL="0" rtl="0" algn="l">
              <a:lnSpc>
                <a:spcPct val="115000"/>
              </a:lnSpc>
              <a:spcBef>
                <a:spcPts val="1600"/>
              </a:spcBef>
              <a:spcAft>
                <a:spcPts val="0"/>
              </a:spcAft>
              <a:buSzPts val="1800"/>
              <a:buFont typeface="Arial"/>
              <a:buNone/>
            </a:pPr>
            <a:r>
              <a:t/>
            </a:r>
            <a:endParaRPr b="1"/>
          </a:p>
        </p:txBody>
      </p:sp>
      <p:pic>
        <p:nvPicPr>
          <p:cNvPr id="332" name="Google Shape;332;p37"/>
          <p:cNvPicPr preferRelativeResize="0"/>
          <p:nvPr/>
        </p:nvPicPr>
        <p:blipFill rotWithShape="1">
          <a:blip r:embed="rId3">
            <a:alphaModFix/>
          </a:blip>
          <a:srcRect b="0" l="0" r="48056" t="0"/>
          <a:stretch/>
        </p:blipFill>
        <p:spPr>
          <a:xfrm>
            <a:off x="4812593" y="1043400"/>
            <a:ext cx="3539725" cy="3634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Planes and Directional Terms cont. </a:t>
            </a:r>
            <a:endParaRPr/>
          </a:p>
        </p:txBody>
      </p:sp>
      <p:sp>
        <p:nvSpPr>
          <p:cNvPr id="77" name="Google Shape;77;p4"/>
          <p:cNvSpPr txBox="1"/>
          <p:nvPr>
            <p:ph idx="1" type="body"/>
          </p:nvPr>
        </p:nvSpPr>
        <p:spPr>
          <a:xfrm>
            <a:off x="311700" y="1152475"/>
            <a:ext cx="353265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sz="2000"/>
              <a:t>Anterior</a:t>
            </a:r>
            <a:r>
              <a:rPr b="1" lang="en" sz="2000"/>
              <a:t>: </a:t>
            </a:r>
            <a:r>
              <a:rPr lang="en" sz="2000"/>
              <a:t>front of body</a:t>
            </a:r>
            <a:endParaRPr sz="2000"/>
          </a:p>
          <a:p>
            <a:pPr indent="0" lvl="0" marL="0" rtl="0" algn="l">
              <a:lnSpc>
                <a:spcPct val="115000"/>
              </a:lnSpc>
              <a:spcBef>
                <a:spcPts val="0"/>
              </a:spcBef>
              <a:spcAft>
                <a:spcPts val="0"/>
              </a:spcAft>
              <a:buSzPts val="1800"/>
              <a:buFont typeface="Arial"/>
              <a:buNone/>
            </a:pPr>
            <a:r>
              <a:rPr b="1" lang="en" sz="2000"/>
              <a:t>Posterior</a:t>
            </a:r>
            <a:r>
              <a:rPr b="1" lang="en" sz="2000"/>
              <a:t>: </a:t>
            </a:r>
            <a:r>
              <a:rPr lang="en" sz="2000"/>
              <a:t>back of body</a:t>
            </a:r>
            <a:endParaRPr sz="2000"/>
          </a:p>
          <a:p>
            <a:pPr indent="0" lvl="0" marL="0" rtl="0" algn="l">
              <a:lnSpc>
                <a:spcPct val="115000"/>
              </a:lnSpc>
              <a:spcBef>
                <a:spcPts val="1600"/>
              </a:spcBef>
              <a:spcAft>
                <a:spcPts val="0"/>
              </a:spcAft>
              <a:buSzPts val="1800"/>
              <a:buFont typeface="Arial"/>
              <a:buNone/>
            </a:pPr>
            <a:r>
              <a:rPr b="1" lang="en" sz="2000"/>
              <a:t>Superior:</a:t>
            </a:r>
            <a:r>
              <a:rPr lang="en" sz="2000"/>
              <a:t> near patient’s head</a:t>
            </a:r>
            <a:r>
              <a:rPr lang="en" sz="2000"/>
              <a:t> </a:t>
            </a:r>
            <a:r>
              <a:rPr b="1" lang="en" sz="2000"/>
              <a:t>Inferior:</a:t>
            </a:r>
            <a:r>
              <a:rPr lang="en" sz="2000"/>
              <a:t> near patient’s feet</a:t>
            </a:r>
            <a:endParaRPr sz="2000"/>
          </a:p>
          <a:p>
            <a:pPr indent="0" lvl="0" marL="0" rtl="0" algn="l">
              <a:lnSpc>
                <a:spcPct val="115000"/>
              </a:lnSpc>
              <a:spcBef>
                <a:spcPts val="1600"/>
              </a:spcBef>
              <a:spcAft>
                <a:spcPts val="0"/>
              </a:spcAft>
              <a:buSzPts val="1800"/>
              <a:buFont typeface="Arial"/>
              <a:buNone/>
            </a:pPr>
            <a:r>
              <a:rPr b="1" lang="en" sz="2000"/>
              <a:t>Medial:</a:t>
            </a:r>
            <a:r>
              <a:rPr lang="en" sz="2000"/>
              <a:t> near patient’s midline</a:t>
            </a:r>
            <a:r>
              <a:rPr lang="en" sz="2000"/>
              <a:t> </a:t>
            </a:r>
            <a:r>
              <a:rPr b="1" lang="en" sz="2000"/>
              <a:t>Lateral:</a:t>
            </a:r>
            <a:r>
              <a:rPr lang="en" sz="2000"/>
              <a:t> far from patient’s midline</a:t>
            </a:r>
            <a:endParaRPr sz="2000"/>
          </a:p>
          <a:p>
            <a:pPr indent="0" lvl="0" marL="0" rtl="0" algn="l">
              <a:lnSpc>
                <a:spcPct val="115000"/>
              </a:lnSpc>
              <a:spcBef>
                <a:spcPts val="1000"/>
              </a:spcBef>
              <a:spcAft>
                <a:spcPts val="0"/>
              </a:spcAft>
              <a:buClr>
                <a:schemeClr val="dk1"/>
              </a:buClr>
              <a:buSzPts val="1100"/>
              <a:buFont typeface="Arial"/>
              <a:buNone/>
            </a:pPr>
            <a:r>
              <a:rPr b="1" lang="en" sz="2000"/>
              <a:t>Internal:</a:t>
            </a:r>
            <a:r>
              <a:rPr lang="en" sz="2000"/>
              <a:t> inside of bod</a:t>
            </a:r>
            <a:r>
              <a:rPr lang="en" sz="2000"/>
              <a:t>y </a:t>
            </a:r>
            <a:endParaRPr sz="2000"/>
          </a:p>
          <a:p>
            <a:pPr indent="0" lvl="0" marL="0" rtl="0" algn="l">
              <a:lnSpc>
                <a:spcPct val="115000"/>
              </a:lnSpc>
              <a:spcBef>
                <a:spcPts val="0"/>
              </a:spcBef>
              <a:spcAft>
                <a:spcPts val="0"/>
              </a:spcAft>
              <a:buClr>
                <a:schemeClr val="dk1"/>
              </a:buClr>
              <a:buSzPts val="1100"/>
              <a:buFont typeface="Arial"/>
              <a:buNone/>
            </a:pPr>
            <a:r>
              <a:rPr b="1" lang="en" sz="2000"/>
              <a:t>External:</a:t>
            </a:r>
            <a:r>
              <a:rPr lang="en" sz="2000"/>
              <a:t> outside of body </a:t>
            </a:r>
            <a:endParaRPr sz="2000"/>
          </a:p>
          <a:p>
            <a:pPr indent="0" lvl="0" marL="0" rtl="0" algn="l">
              <a:lnSpc>
                <a:spcPct val="115000"/>
              </a:lnSpc>
              <a:spcBef>
                <a:spcPts val="1600"/>
              </a:spcBef>
              <a:spcAft>
                <a:spcPts val="0"/>
              </a:spcAft>
              <a:buClr>
                <a:schemeClr val="dk1"/>
              </a:buClr>
              <a:buSzPts val="1100"/>
              <a:buFont typeface="Arial"/>
              <a:buNone/>
            </a:pPr>
            <a:r>
              <a:t/>
            </a:r>
            <a:endParaRPr sz="2000"/>
          </a:p>
          <a:p>
            <a:pPr indent="0" lvl="0" marL="0" rtl="0" algn="l">
              <a:lnSpc>
                <a:spcPct val="115000"/>
              </a:lnSpc>
              <a:spcBef>
                <a:spcPts val="1600"/>
              </a:spcBef>
              <a:spcAft>
                <a:spcPts val="0"/>
              </a:spcAft>
              <a:buSzPts val="1800"/>
              <a:buFont typeface="Arial"/>
              <a:buNone/>
            </a:pPr>
            <a:r>
              <a:t/>
            </a:r>
            <a:endParaRPr sz="2000"/>
          </a:p>
        </p:txBody>
      </p:sp>
      <p:sp>
        <p:nvSpPr>
          <p:cNvPr id="78" name="Google Shape;78;p4"/>
          <p:cNvSpPr txBox="1"/>
          <p:nvPr/>
        </p:nvSpPr>
        <p:spPr>
          <a:xfrm>
            <a:off x="4266700" y="4788850"/>
            <a:ext cx="4368000" cy="23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See page 169, figure 6-3 in OEC textbook. </a:t>
            </a:r>
            <a:endParaRPr/>
          </a:p>
        </p:txBody>
      </p:sp>
      <p:pic>
        <p:nvPicPr>
          <p:cNvPr id="79" name="Google Shape;79;p4"/>
          <p:cNvPicPr preferRelativeResize="0"/>
          <p:nvPr/>
        </p:nvPicPr>
        <p:blipFill rotWithShape="1">
          <a:blip r:embed="rId3">
            <a:alphaModFix/>
          </a:blip>
          <a:srcRect b="10063" l="0" r="0" t="0"/>
          <a:stretch/>
        </p:blipFill>
        <p:spPr>
          <a:xfrm>
            <a:off x="4121275" y="1017725"/>
            <a:ext cx="4658850" cy="37711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Female Reproductive System </a:t>
            </a:r>
            <a:endParaRPr/>
          </a:p>
          <a:p>
            <a:pPr indent="0" lvl="0" marL="0" rtl="0" algn="l">
              <a:lnSpc>
                <a:spcPct val="100000"/>
              </a:lnSpc>
              <a:spcBef>
                <a:spcPts val="0"/>
              </a:spcBef>
              <a:spcAft>
                <a:spcPts val="0"/>
              </a:spcAft>
              <a:buSzPts val="2800"/>
              <a:buFont typeface="Arial"/>
              <a:buNone/>
            </a:pPr>
            <a:r>
              <a:t/>
            </a:r>
            <a:endParaRPr u="sng"/>
          </a:p>
        </p:txBody>
      </p:sp>
      <p:sp>
        <p:nvSpPr>
          <p:cNvPr id="338" name="Google Shape;338;p38"/>
          <p:cNvSpPr txBox="1"/>
          <p:nvPr>
            <p:ph idx="1" type="body"/>
          </p:nvPr>
        </p:nvSpPr>
        <p:spPr>
          <a:xfrm>
            <a:off x="311700" y="1152475"/>
            <a:ext cx="40197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Fallopian tube: </a:t>
            </a:r>
            <a:r>
              <a:rPr lang="en"/>
              <a:t>transports ovum to uterus</a:t>
            </a:r>
            <a:endParaRPr/>
          </a:p>
          <a:p>
            <a:pPr indent="0" lvl="0" marL="0" rtl="0" algn="l">
              <a:lnSpc>
                <a:spcPct val="115000"/>
              </a:lnSpc>
              <a:spcBef>
                <a:spcPts val="1600"/>
              </a:spcBef>
              <a:spcAft>
                <a:spcPts val="0"/>
              </a:spcAft>
              <a:buSzPts val="1800"/>
              <a:buFont typeface="Arial"/>
              <a:buNone/>
            </a:pPr>
            <a:r>
              <a:rPr b="1" lang="en"/>
              <a:t>Vaginal vault: </a:t>
            </a:r>
            <a:r>
              <a:rPr lang="en"/>
              <a:t>receives semen during intercourse; birth canal</a:t>
            </a:r>
            <a:endParaRPr/>
          </a:p>
          <a:p>
            <a:pPr indent="0" lvl="0" marL="0" rtl="0" algn="l">
              <a:lnSpc>
                <a:spcPct val="115000"/>
              </a:lnSpc>
              <a:spcBef>
                <a:spcPts val="1600"/>
              </a:spcBef>
              <a:spcAft>
                <a:spcPts val="0"/>
              </a:spcAft>
              <a:buSzPts val="1800"/>
              <a:buFont typeface="Arial"/>
              <a:buNone/>
            </a:pPr>
            <a:r>
              <a:rPr b="1" lang="en"/>
              <a:t>Uterus: </a:t>
            </a:r>
            <a:r>
              <a:rPr lang="en"/>
              <a:t>site of development of fetus</a:t>
            </a:r>
            <a:endParaRPr/>
          </a:p>
          <a:p>
            <a:pPr indent="0" lvl="0" marL="0" rtl="0" algn="l">
              <a:lnSpc>
                <a:spcPct val="115000"/>
              </a:lnSpc>
              <a:spcBef>
                <a:spcPts val="1600"/>
              </a:spcBef>
              <a:spcAft>
                <a:spcPts val="0"/>
              </a:spcAft>
              <a:buSzPts val="1800"/>
              <a:buFont typeface="Arial"/>
              <a:buNone/>
            </a:pPr>
            <a:r>
              <a:rPr b="1" lang="en"/>
              <a:t>Ovary: </a:t>
            </a:r>
            <a:r>
              <a:rPr lang="en"/>
              <a:t>produces ova and secretes estrogen and progesterone </a:t>
            </a:r>
            <a:endParaRPr/>
          </a:p>
        </p:txBody>
      </p:sp>
      <p:pic>
        <p:nvPicPr>
          <p:cNvPr id="339" name="Google Shape;339;p38"/>
          <p:cNvPicPr preferRelativeResize="0"/>
          <p:nvPr/>
        </p:nvPicPr>
        <p:blipFill rotWithShape="1">
          <a:blip r:embed="rId3">
            <a:alphaModFix/>
          </a:blip>
          <a:srcRect b="0" l="47881" r="0" t="0"/>
          <a:stretch/>
        </p:blipFill>
        <p:spPr>
          <a:xfrm>
            <a:off x="4836705" y="1152475"/>
            <a:ext cx="3551749" cy="36345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Lymphatic System </a:t>
            </a:r>
            <a:endParaRPr/>
          </a:p>
        </p:txBody>
      </p:sp>
      <p:sp>
        <p:nvSpPr>
          <p:cNvPr id="345" name="Google Shape;345;p39"/>
          <p:cNvSpPr txBox="1"/>
          <p:nvPr>
            <p:ph idx="1" type="body"/>
          </p:nvPr>
        </p:nvSpPr>
        <p:spPr>
          <a:xfrm>
            <a:off x="311700" y="1152475"/>
            <a:ext cx="3899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Returns interstitial fluid from around cells to bloodstream, transports particulate materials, absorbs fats, produces lymphocytes (white blood cells)</a:t>
            </a:r>
            <a:endParaRPr/>
          </a:p>
          <a:p>
            <a:pPr indent="0" lvl="0" marL="0" rtl="0" algn="l">
              <a:lnSpc>
                <a:spcPct val="115000"/>
              </a:lnSpc>
              <a:spcBef>
                <a:spcPts val="1600"/>
              </a:spcBef>
              <a:spcAft>
                <a:spcPts val="0"/>
              </a:spcAft>
              <a:buSzPts val="1800"/>
              <a:buFont typeface="Arial"/>
              <a:buNone/>
            </a:pPr>
            <a:r>
              <a:rPr b="1" lang="en"/>
              <a:t>Thymus: </a:t>
            </a:r>
            <a:r>
              <a:rPr lang="en"/>
              <a:t>necessary for development of immune system </a:t>
            </a:r>
            <a:endParaRPr/>
          </a:p>
          <a:p>
            <a:pPr indent="0" lvl="0" marL="0" rtl="0" algn="l">
              <a:lnSpc>
                <a:spcPct val="115000"/>
              </a:lnSpc>
              <a:spcBef>
                <a:spcPts val="1600"/>
              </a:spcBef>
              <a:spcAft>
                <a:spcPts val="0"/>
              </a:spcAft>
              <a:buSzPts val="1800"/>
              <a:buFont typeface="Arial"/>
              <a:buNone/>
            </a:pPr>
            <a:r>
              <a:rPr b="1" lang="en"/>
              <a:t>Tonsil: </a:t>
            </a:r>
            <a:r>
              <a:rPr lang="en"/>
              <a:t>protects against pathogens in pharynx</a:t>
            </a:r>
            <a:endParaRPr/>
          </a:p>
          <a:p>
            <a:pPr indent="0" lvl="0" marL="0" rtl="0" algn="l">
              <a:lnSpc>
                <a:spcPct val="115000"/>
              </a:lnSpc>
              <a:spcBef>
                <a:spcPts val="1600"/>
              </a:spcBef>
              <a:spcAft>
                <a:spcPts val="0"/>
              </a:spcAft>
              <a:buSzPts val="1800"/>
              <a:buFont typeface="Arial"/>
              <a:buNone/>
            </a:pPr>
            <a:r>
              <a:t/>
            </a:r>
            <a:endParaRPr/>
          </a:p>
        </p:txBody>
      </p:sp>
      <p:pic>
        <p:nvPicPr>
          <p:cNvPr id="346" name="Google Shape;346;p39"/>
          <p:cNvPicPr preferRelativeResize="0"/>
          <p:nvPr/>
        </p:nvPicPr>
        <p:blipFill rotWithShape="1">
          <a:blip r:embed="rId3">
            <a:alphaModFix/>
          </a:blip>
          <a:srcRect b="0" l="0" r="0" t="0"/>
          <a:stretch/>
        </p:blipFill>
        <p:spPr>
          <a:xfrm>
            <a:off x="4397800" y="4"/>
            <a:ext cx="4434496" cy="514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40"/>
          <p:cNvPicPr preferRelativeResize="0"/>
          <p:nvPr/>
        </p:nvPicPr>
        <p:blipFill rotWithShape="1">
          <a:blip r:embed="rId3">
            <a:alphaModFix/>
          </a:blip>
          <a:srcRect b="0" l="0" r="0" t="0"/>
          <a:stretch/>
        </p:blipFill>
        <p:spPr>
          <a:xfrm>
            <a:off x="4397800" y="4"/>
            <a:ext cx="4434496" cy="5143500"/>
          </a:xfrm>
          <a:prstGeom prst="rect">
            <a:avLst/>
          </a:prstGeom>
          <a:noFill/>
          <a:ln>
            <a:noFill/>
          </a:ln>
        </p:spPr>
      </p:pic>
      <p:sp>
        <p:nvSpPr>
          <p:cNvPr id="352" name="Google Shape;352;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Lymphatic System cont.  </a:t>
            </a:r>
            <a:endParaRPr/>
          </a:p>
        </p:txBody>
      </p:sp>
      <p:sp>
        <p:nvSpPr>
          <p:cNvPr id="353" name="Google Shape;353;p40"/>
          <p:cNvSpPr txBox="1"/>
          <p:nvPr>
            <p:ph idx="1" type="body"/>
          </p:nvPr>
        </p:nvSpPr>
        <p:spPr>
          <a:xfrm>
            <a:off x="311700" y="1152475"/>
            <a:ext cx="3899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Lymph node: </a:t>
            </a:r>
            <a:r>
              <a:rPr lang="en"/>
              <a:t>cleanses lymph fluid </a:t>
            </a:r>
            <a:endParaRPr/>
          </a:p>
          <a:p>
            <a:pPr indent="0" lvl="0" marL="0" rtl="0" algn="l">
              <a:lnSpc>
                <a:spcPct val="115000"/>
              </a:lnSpc>
              <a:spcBef>
                <a:spcPts val="1600"/>
              </a:spcBef>
              <a:spcAft>
                <a:spcPts val="0"/>
              </a:spcAft>
              <a:buSzPts val="1800"/>
              <a:buFont typeface="Arial"/>
              <a:buNone/>
            </a:pPr>
            <a:r>
              <a:rPr b="1" lang="en"/>
              <a:t>Spleen: </a:t>
            </a:r>
            <a:r>
              <a:rPr lang="en"/>
              <a:t>cleanses blood and removes old red blood cells</a:t>
            </a:r>
            <a:endParaRPr/>
          </a:p>
          <a:p>
            <a:pPr indent="0" lvl="0" marL="0" rtl="0" algn="l">
              <a:lnSpc>
                <a:spcPct val="115000"/>
              </a:lnSpc>
              <a:spcBef>
                <a:spcPts val="1600"/>
              </a:spcBef>
              <a:spcAft>
                <a:spcPts val="0"/>
              </a:spcAft>
              <a:buSzPts val="1800"/>
              <a:buFont typeface="Arial"/>
              <a:buNone/>
            </a:pPr>
            <a:r>
              <a:rPr b="1" lang="en"/>
              <a:t>Lymphatic vessel: </a:t>
            </a:r>
            <a:r>
              <a:rPr lang="en"/>
              <a:t>t</a:t>
            </a:r>
            <a:r>
              <a:rPr lang="en"/>
              <a:t>ransports lymph fluid</a:t>
            </a:r>
            <a:endParaRPr/>
          </a:p>
          <a:p>
            <a:pPr indent="0" lvl="0" marL="0" rtl="0" algn="l">
              <a:lnSpc>
                <a:spcPct val="115000"/>
              </a:lnSpc>
              <a:spcBef>
                <a:spcPts val="1600"/>
              </a:spcBef>
              <a:spcAft>
                <a:spcPts val="0"/>
              </a:spcAft>
              <a:buSzPts val="1800"/>
              <a:buFont typeface="Arial"/>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Homeostasis </a:t>
            </a:r>
            <a:endParaRPr/>
          </a:p>
        </p:txBody>
      </p:sp>
      <p:sp>
        <p:nvSpPr>
          <p:cNvPr id="359" name="Google Shape;359;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lang="en"/>
              <a:t>Process by which an organism maintains a stable internal environment by adjusting its physiological processes </a:t>
            </a:r>
            <a:endParaRPr/>
          </a:p>
          <a:p>
            <a:pPr indent="0" lvl="0" marL="0" rtl="0" algn="l">
              <a:lnSpc>
                <a:spcPct val="115000"/>
              </a:lnSpc>
              <a:spcBef>
                <a:spcPts val="1600"/>
              </a:spcBef>
              <a:spcAft>
                <a:spcPts val="0"/>
              </a:spcAft>
              <a:buSzPts val="1800"/>
              <a:buFont typeface="Arial"/>
              <a:buNone/>
            </a:pPr>
            <a:r>
              <a:rPr lang="en"/>
              <a:t>All 11 body systems interact to maintain homeostasis</a:t>
            </a:r>
            <a:endParaRPr/>
          </a:p>
          <a:p>
            <a:pPr indent="0" lvl="0" marL="0" rtl="0" algn="l">
              <a:lnSpc>
                <a:spcPct val="115000"/>
              </a:lnSpc>
              <a:spcBef>
                <a:spcPts val="1600"/>
              </a:spcBef>
              <a:spcAft>
                <a:spcPts val="0"/>
              </a:spcAft>
              <a:buSzPts val="1800"/>
              <a:buFont typeface="Arial"/>
              <a:buNone/>
            </a:pPr>
            <a:r>
              <a:rPr lang="en"/>
              <a:t>	Example: nervous and cardiovascular systems maintain steady blood pressure, endocrine and cardiovascular systems maintain blood sugar levels, etc.</a:t>
            </a:r>
            <a:endParaRPr/>
          </a:p>
          <a:p>
            <a:pPr indent="0" lvl="0" marL="0" rtl="0" algn="l">
              <a:lnSpc>
                <a:spcPct val="115000"/>
              </a:lnSpc>
              <a:spcBef>
                <a:spcPts val="1600"/>
              </a:spcBef>
              <a:spcAft>
                <a:spcPts val="0"/>
              </a:spcAft>
              <a:buSzPts val="1800"/>
              <a:buFont typeface="Arial"/>
              <a:buNone/>
            </a:pPr>
            <a:r>
              <a:rPr lang="en"/>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84630626f9_0_9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Test your knowledge!</a:t>
            </a:r>
            <a:r>
              <a:rPr lang="en" u="sng"/>
              <a:t> </a:t>
            </a:r>
            <a:endParaRPr/>
          </a:p>
        </p:txBody>
      </p:sp>
      <p:sp>
        <p:nvSpPr>
          <p:cNvPr id="365" name="Google Shape;365;g284630626f9_0_9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Font typeface="Arial"/>
              <a:buNone/>
            </a:pPr>
            <a:r>
              <a:rPr i="1" lang="en"/>
              <a:t>What do ligaments connect?</a:t>
            </a:r>
            <a:endParaRPr i="1"/>
          </a:p>
          <a:p>
            <a:pPr indent="0" lvl="0" marL="0" rtl="0" algn="l">
              <a:lnSpc>
                <a:spcPct val="115000"/>
              </a:lnSpc>
              <a:spcBef>
                <a:spcPts val="1600"/>
              </a:spcBef>
              <a:spcAft>
                <a:spcPts val="0"/>
              </a:spcAft>
              <a:buSzPts val="1800"/>
              <a:buFont typeface="Arial"/>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2866aa6d619_0_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Test your knowledge! </a:t>
            </a:r>
            <a:endParaRPr/>
          </a:p>
        </p:txBody>
      </p:sp>
      <p:sp>
        <p:nvSpPr>
          <p:cNvPr id="371" name="Google Shape;371;g2866aa6d619_0_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Font typeface="Arial"/>
              <a:buNone/>
            </a:pPr>
            <a:r>
              <a:rPr i="1" lang="en"/>
              <a:t>What do ligaments connect?</a:t>
            </a:r>
            <a:endParaRPr i="1"/>
          </a:p>
          <a:p>
            <a:pPr indent="0" lvl="0" marL="0" rtl="0" algn="l">
              <a:lnSpc>
                <a:spcPct val="115000"/>
              </a:lnSpc>
              <a:spcBef>
                <a:spcPts val="1600"/>
              </a:spcBef>
              <a:spcAft>
                <a:spcPts val="0"/>
              </a:spcAft>
              <a:buSzPts val="1800"/>
              <a:buFont typeface="Arial"/>
              <a:buNone/>
            </a:pPr>
            <a:r>
              <a:rPr b="1" lang="en"/>
              <a:t>Bone to bone</a:t>
            </a:r>
            <a:endParaRPr b="1"/>
          </a:p>
          <a:p>
            <a:pPr indent="0" lvl="0" marL="0" rtl="0" algn="l">
              <a:lnSpc>
                <a:spcPct val="115000"/>
              </a:lnSpc>
              <a:spcBef>
                <a:spcPts val="1600"/>
              </a:spcBef>
              <a:spcAft>
                <a:spcPts val="0"/>
              </a:spcAft>
              <a:buSzPts val="1800"/>
              <a:buFont typeface="Arial"/>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866aa6d619_0_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Test your knowledge! </a:t>
            </a:r>
            <a:endParaRPr/>
          </a:p>
        </p:txBody>
      </p:sp>
      <p:sp>
        <p:nvSpPr>
          <p:cNvPr id="377" name="Google Shape;377;g2866aa6d619_0_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Font typeface="Arial"/>
              <a:buNone/>
            </a:pPr>
            <a:r>
              <a:rPr i="1" lang="en"/>
              <a:t>What do ligaments connect?</a:t>
            </a:r>
            <a:endParaRPr i="1"/>
          </a:p>
          <a:p>
            <a:pPr indent="0" lvl="0" marL="0" rtl="0" algn="l">
              <a:lnSpc>
                <a:spcPct val="115000"/>
              </a:lnSpc>
              <a:spcBef>
                <a:spcPts val="1600"/>
              </a:spcBef>
              <a:spcAft>
                <a:spcPts val="0"/>
              </a:spcAft>
              <a:buSzPts val="1800"/>
              <a:buFont typeface="Arial"/>
              <a:buNone/>
            </a:pPr>
            <a:r>
              <a:rPr b="1" lang="en"/>
              <a:t>Bone to bone</a:t>
            </a:r>
            <a:endParaRPr b="1"/>
          </a:p>
          <a:p>
            <a:pPr indent="0" lvl="0" marL="0" rtl="0" algn="l">
              <a:lnSpc>
                <a:spcPct val="115000"/>
              </a:lnSpc>
              <a:spcBef>
                <a:spcPts val="1600"/>
              </a:spcBef>
              <a:spcAft>
                <a:spcPts val="0"/>
              </a:spcAft>
              <a:buSzPts val="1800"/>
              <a:buFont typeface="Arial"/>
              <a:buNone/>
            </a:pPr>
            <a:r>
              <a:rPr i="1" lang="en"/>
              <a:t>What do tendons connect?</a:t>
            </a:r>
            <a:endParaRPr i="1"/>
          </a:p>
          <a:p>
            <a:pPr indent="0" lvl="0" marL="0" rtl="0" algn="l">
              <a:lnSpc>
                <a:spcPct val="115000"/>
              </a:lnSpc>
              <a:spcBef>
                <a:spcPts val="1600"/>
              </a:spcBef>
              <a:spcAft>
                <a:spcPts val="0"/>
              </a:spcAft>
              <a:buSzPts val="1800"/>
              <a:buFont typeface="Arial"/>
              <a:buNone/>
            </a:pPr>
            <a:r>
              <a:t/>
            </a:r>
            <a:endParaRPr b="1"/>
          </a:p>
          <a:p>
            <a:pPr indent="0" lvl="0" marL="0" rtl="0" algn="l">
              <a:lnSpc>
                <a:spcPct val="115000"/>
              </a:lnSpc>
              <a:spcBef>
                <a:spcPts val="1600"/>
              </a:spcBef>
              <a:spcAft>
                <a:spcPts val="0"/>
              </a:spcAft>
              <a:buSzPts val="1800"/>
              <a:buFont typeface="Arial"/>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2866aa6d619_0_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Test your knowledge! </a:t>
            </a:r>
            <a:endParaRPr/>
          </a:p>
        </p:txBody>
      </p:sp>
      <p:sp>
        <p:nvSpPr>
          <p:cNvPr id="383" name="Google Shape;383;g2866aa6d619_0_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Font typeface="Arial"/>
              <a:buNone/>
            </a:pPr>
            <a:r>
              <a:rPr i="1" lang="en"/>
              <a:t>What do ligaments connect?</a:t>
            </a:r>
            <a:endParaRPr i="1"/>
          </a:p>
          <a:p>
            <a:pPr indent="0" lvl="0" marL="0" rtl="0" algn="l">
              <a:lnSpc>
                <a:spcPct val="115000"/>
              </a:lnSpc>
              <a:spcBef>
                <a:spcPts val="1600"/>
              </a:spcBef>
              <a:spcAft>
                <a:spcPts val="0"/>
              </a:spcAft>
              <a:buSzPts val="1800"/>
              <a:buFont typeface="Arial"/>
              <a:buNone/>
            </a:pPr>
            <a:r>
              <a:rPr b="1" lang="en"/>
              <a:t>Bone to bone</a:t>
            </a:r>
            <a:endParaRPr b="1"/>
          </a:p>
          <a:p>
            <a:pPr indent="0" lvl="0" marL="0" rtl="0" algn="l">
              <a:lnSpc>
                <a:spcPct val="115000"/>
              </a:lnSpc>
              <a:spcBef>
                <a:spcPts val="1600"/>
              </a:spcBef>
              <a:spcAft>
                <a:spcPts val="0"/>
              </a:spcAft>
              <a:buSzPts val="1800"/>
              <a:buFont typeface="Arial"/>
              <a:buNone/>
            </a:pPr>
            <a:r>
              <a:rPr i="1" lang="en"/>
              <a:t>What do tendons connect?</a:t>
            </a:r>
            <a:endParaRPr i="1"/>
          </a:p>
          <a:p>
            <a:pPr indent="0" lvl="0" marL="0" rtl="0" algn="l">
              <a:lnSpc>
                <a:spcPct val="115000"/>
              </a:lnSpc>
              <a:spcBef>
                <a:spcPts val="1600"/>
              </a:spcBef>
              <a:spcAft>
                <a:spcPts val="0"/>
              </a:spcAft>
              <a:buSzPts val="1800"/>
              <a:buFont typeface="Arial"/>
              <a:buNone/>
            </a:pPr>
            <a:r>
              <a:rPr b="1" lang="en"/>
              <a:t>Muscle to bone</a:t>
            </a:r>
            <a:endParaRPr b="1"/>
          </a:p>
          <a:p>
            <a:pPr indent="0" lvl="0" marL="0" rtl="0" algn="l">
              <a:lnSpc>
                <a:spcPct val="115000"/>
              </a:lnSpc>
              <a:spcBef>
                <a:spcPts val="1600"/>
              </a:spcBef>
              <a:spcAft>
                <a:spcPts val="0"/>
              </a:spcAft>
              <a:buSzPts val="18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Planes and Directional Terms cont. </a:t>
            </a:r>
            <a:endParaRPr/>
          </a:p>
        </p:txBody>
      </p:sp>
      <p:pic>
        <p:nvPicPr>
          <p:cNvPr id="85" name="Google Shape;85;p5"/>
          <p:cNvPicPr preferRelativeResize="0"/>
          <p:nvPr/>
        </p:nvPicPr>
        <p:blipFill rotWithShape="1">
          <a:blip r:embed="rId3">
            <a:alphaModFix/>
          </a:blip>
          <a:srcRect b="0" l="0" r="0" t="0"/>
          <a:stretch/>
        </p:blipFill>
        <p:spPr>
          <a:xfrm>
            <a:off x="3844350" y="1095000"/>
            <a:ext cx="5089314" cy="3820974"/>
          </a:xfrm>
          <a:prstGeom prst="rect">
            <a:avLst/>
          </a:prstGeom>
          <a:noFill/>
          <a:ln>
            <a:noFill/>
          </a:ln>
        </p:spPr>
      </p:pic>
      <p:sp>
        <p:nvSpPr>
          <p:cNvPr id="86" name="Google Shape;86;p5"/>
          <p:cNvSpPr txBox="1"/>
          <p:nvPr>
            <p:ph idx="1" type="body"/>
          </p:nvPr>
        </p:nvSpPr>
        <p:spPr>
          <a:xfrm>
            <a:off x="311700" y="1152475"/>
            <a:ext cx="3315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900"/>
              <a:t>Proximal:</a:t>
            </a:r>
            <a:r>
              <a:rPr lang="en" sz="1900"/>
              <a:t> close to “trunk” of body</a:t>
            </a:r>
            <a:endParaRPr sz="1900"/>
          </a:p>
          <a:p>
            <a:pPr indent="0" lvl="0" marL="0" rtl="0" algn="l">
              <a:lnSpc>
                <a:spcPct val="115000"/>
              </a:lnSpc>
              <a:spcBef>
                <a:spcPts val="0"/>
              </a:spcBef>
              <a:spcAft>
                <a:spcPts val="0"/>
              </a:spcAft>
              <a:buClr>
                <a:schemeClr val="dk1"/>
              </a:buClr>
              <a:buSzPts val="1100"/>
              <a:buFont typeface="Arial"/>
              <a:buNone/>
            </a:pPr>
            <a:r>
              <a:rPr b="1" lang="en" sz="1900"/>
              <a:t>Distal: </a:t>
            </a:r>
            <a:r>
              <a:rPr lang="en" sz="1900"/>
              <a:t>far from “trunk and closer to extremities</a:t>
            </a:r>
            <a:endParaRPr sz="1900"/>
          </a:p>
          <a:p>
            <a:pPr indent="0" lvl="0" marL="0" rtl="0" algn="l">
              <a:lnSpc>
                <a:spcPct val="115000"/>
              </a:lnSpc>
              <a:spcBef>
                <a:spcPts val="0"/>
              </a:spcBef>
              <a:spcAft>
                <a:spcPts val="0"/>
              </a:spcAft>
              <a:buClr>
                <a:schemeClr val="dk1"/>
              </a:buClr>
              <a:buSzPts val="1100"/>
              <a:buFont typeface="Arial"/>
              <a:buNone/>
            </a:pPr>
            <a:r>
              <a:t/>
            </a:r>
            <a:endParaRPr sz="1900"/>
          </a:p>
          <a:p>
            <a:pPr indent="0" lvl="0" marL="0" rtl="0" algn="l">
              <a:lnSpc>
                <a:spcPct val="115000"/>
              </a:lnSpc>
              <a:spcBef>
                <a:spcPts val="0"/>
              </a:spcBef>
              <a:spcAft>
                <a:spcPts val="0"/>
              </a:spcAft>
              <a:buSzPts val="1800"/>
              <a:buFont typeface="Arial"/>
              <a:buNone/>
            </a:pPr>
            <a:r>
              <a:rPr b="1" lang="en" sz="1900"/>
              <a:t>Superficial: </a:t>
            </a:r>
            <a:r>
              <a:rPr lang="en" sz="1900"/>
              <a:t>near surface of body</a:t>
            </a:r>
            <a:endParaRPr sz="1900"/>
          </a:p>
          <a:p>
            <a:pPr indent="0" lvl="0" marL="0" rtl="0" algn="l">
              <a:lnSpc>
                <a:spcPct val="115000"/>
              </a:lnSpc>
              <a:spcBef>
                <a:spcPts val="0"/>
              </a:spcBef>
              <a:spcAft>
                <a:spcPts val="0"/>
              </a:spcAft>
              <a:buSzPts val="1800"/>
              <a:buFont typeface="Arial"/>
              <a:buNone/>
            </a:pPr>
            <a:r>
              <a:rPr b="1" lang="en" sz="1900"/>
              <a:t>Deep:</a:t>
            </a:r>
            <a:r>
              <a:rPr lang="en" sz="1900"/>
              <a:t> far from surface of body</a:t>
            </a:r>
            <a:endParaRPr sz="1900"/>
          </a:p>
          <a:p>
            <a:pPr indent="0" lvl="0" marL="0" rtl="0" algn="l">
              <a:lnSpc>
                <a:spcPct val="115000"/>
              </a:lnSpc>
              <a:spcBef>
                <a:spcPts val="1600"/>
              </a:spcBef>
              <a:spcAft>
                <a:spcPts val="0"/>
              </a:spcAft>
              <a:buClr>
                <a:schemeClr val="dk1"/>
              </a:buClr>
              <a:buSzPts val="1100"/>
              <a:buFont typeface="Arial"/>
              <a:buNone/>
            </a:pPr>
            <a:r>
              <a:rPr b="1" lang="en" sz="1900"/>
              <a:t>Right</a:t>
            </a:r>
            <a:endParaRPr sz="1900"/>
          </a:p>
          <a:p>
            <a:pPr indent="0" lvl="0" marL="0" rtl="0" algn="l">
              <a:lnSpc>
                <a:spcPct val="115000"/>
              </a:lnSpc>
              <a:spcBef>
                <a:spcPts val="0"/>
              </a:spcBef>
              <a:spcAft>
                <a:spcPts val="0"/>
              </a:spcAft>
              <a:buClr>
                <a:schemeClr val="dk1"/>
              </a:buClr>
              <a:buSzPts val="1100"/>
              <a:buFont typeface="Arial"/>
              <a:buNone/>
            </a:pPr>
            <a:r>
              <a:rPr b="1" lang="en" sz="1900"/>
              <a:t>Left</a:t>
            </a:r>
            <a:r>
              <a:rPr lang="en" sz="1900"/>
              <a:t> </a:t>
            </a:r>
            <a:endParaRPr sz="1900"/>
          </a:p>
          <a:p>
            <a:pPr indent="0" lvl="0" marL="0" rtl="0" algn="l">
              <a:lnSpc>
                <a:spcPct val="115000"/>
              </a:lnSpc>
              <a:spcBef>
                <a:spcPts val="1600"/>
              </a:spcBef>
              <a:spcAft>
                <a:spcPts val="0"/>
              </a:spcAft>
              <a:buSzPts val="1800"/>
              <a:buFont typeface="Arial"/>
              <a:buNone/>
            </a:pPr>
            <a:r>
              <a:t/>
            </a:r>
            <a:endParaRPr sz="1900"/>
          </a:p>
          <a:p>
            <a:pPr indent="0" lvl="0" marL="0" rtl="0" algn="l">
              <a:lnSpc>
                <a:spcPct val="115000"/>
              </a:lnSpc>
              <a:spcBef>
                <a:spcPts val="1600"/>
              </a:spcBef>
              <a:spcAft>
                <a:spcPts val="0"/>
              </a:spcAft>
              <a:buSzPts val="1800"/>
              <a:buFont typeface="Arial"/>
              <a:buNone/>
            </a:pPr>
            <a:r>
              <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Terms for Motion 	</a:t>
            </a:r>
            <a:endParaRPr/>
          </a:p>
        </p:txBody>
      </p:sp>
      <p:sp>
        <p:nvSpPr>
          <p:cNvPr id="92" name="Google Shape;92;p6"/>
          <p:cNvSpPr txBox="1"/>
          <p:nvPr>
            <p:ph idx="1" type="body"/>
          </p:nvPr>
        </p:nvSpPr>
        <p:spPr>
          <a:xfrm>
            <a:off x="311700" y="1152475"/>
            <a:ext cx="63345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sz="1500"/>
              <a:t>Flexion </a:t>
            </a:r>
            <a:r>
              <a:rPr lang="en" sz="1500"/>
              <a:t>(bending or flexing movement) → E.g. Bending knee or making a fist </a:t>
            </a:r>
            <a:endParaRPr sz="1500"/>
          </a:p>
          <a:p>
            <a:pPr indent="0" lvl="0" marL="0" rtl="0" algn="l">
              <a:lnSpc>
                <a:spcPct val="115000"/>
              </a:lnSpc>
              <a:spcBef>
                <a:spcPts val="0"/>
              </a:spcBef>
              <a:spcAft>
                <a:spcPts val="0"/>
              </a:spcAft>
              <a:buSzPts val="1800"/>
              <a:buFont typeface="Arial"/>
              <a:buNone/>
            </a:pPr>
            <a:r>
              <a:rPr b="1" lang="en" sz="1500"/>
              <a:t>Extension </a:t>
            </a:r>
            <a:r>
              <a:rPr lang="en" sz="1500"/>
              <a:t>(straightening movement) → E.g. Straightening arm </a:t>
            </a:r>
            <a:endParaRPr sz="1500"/>
          </a:p>
          <a:p>
            <a:pPr indent="0" lvl="0" marL="0" rtl="0" algn="l">
              <a:lnSpc>
                <a:spcPct val="115000"/>
              </a:lnSpc>
              <a:spcBef>
                <a:spcPts val="1600"/>
              </a:spcBef>
              <a:spcAft>
                <a:spcPts val="0"/>
              </a:spcAft>
              <a:buSzPts val="1800"/>
              <a:buFont typeface="Arial"/>
              <a:buNone/>
            </a:pPr>
            <a:r>
              <a:rPr lang="en" sz="1500"/>
              <a:t>	With prefix </a:t>
            </a:r>
            <a:r>
              <a:rPr b="1" i="1" lang="en" sz="1500"/>
              <a:t>hyper - </a:t>
            </a:r>
            <a:r>
              <a:rPr lang="en" sz="1500"/>
              <a:t>→ Movement beyond normal range of motion </a:t>
            </a:r>
            <a:endParaRPr sz="1500"/>
          </a:p>
          <a:p>
            <a:pPr indent="0" lvl="0" marL="0" rtl="0" algn="l">
              <a:lnSpc>
                <a:spcPct val="115000"/>
              </a:lnSpc>
              <a:spcBef>
                <a:spcPts val="1600"/>
              </a:spcBef>
              <a:spcAft>
                <a:spcPts val="0"/>
              </a:spcAft>
              <a:buSzPts val="1800"/>
              <a:buFont typeface="Arial"/>
              <a:buNone/>
            </a:pPr>
            <a:r>
              <a:rPr b="1" lang="en" sz="1500"/>
              <a:t>Abduction </a:t>
            </a:r>
            <a:r>
              <a:rPr lang="en" sz="1500"/>
              <a:t>(moving extremity away from midline)                                </a:t>
            </a:r>
            <a:endParaRPr sz="1500"/>
          </a:p>
          <a:p>
            <a:pPr indent="0" lvl="0" marL="0" rtl="0" algn="l">
              <a:lnSpc>
                <a:spcPct val="115000"/>
              </a:lnSpc>
              <a:spcBef>
                <a:spcPts val="1600"/>
              </a:spcBef>
              <a:spcAft>
                <a:spcPts val="0"/>
              </a:spcAft>
              <a:buSzPts val="1800"/>
              <a:buFont typeface="Arial"/>
              <a:buNone/>
            </a:pPr>
            <a:r>
              <a:rPr b="1" lang="en" sz="1500"/>
              <a:t>Adduction </a:t>
            </a:r>
            <a:r>
              <a:rPr lang="en" sz="1500"/>
              <a:t>(moving extremity toward the midline) </a:t>
            </a:r>
            <a:endParaRPr sz="1500"/>
          </a:p>
          <a:p>
            <a:pPr indent="0" lvl="0" marL="0" rtl="0" algn="l">
              <a:lnSpc>
                <a:spcPct val="115000"/>
              </a:lnSpc>
              <a:spcBef>
                <a:spcPts val="1600"/>
              </a:spcBef>
              <a:spcAft>
                <a:spcPts val="0"/>
              </a:spcAft>
              <a:buSzPts val="1800"/>
              <a:buFont typeface="Arial"/>
              <a:buNone/>
            </a:pPr>
            <a:r>
              <a:t/>
            </a:r>
            <a:endParaRPr sz="1500"/>
          </a:p>
          <a:p>
            <a:pPr indent="0" lvl="0" marL="0" rtl="0" algn="l">
              <a:lnSpc>
                <a:spcPct val="115000"/>
              </a:lnSpc>
              <a:spcBef>
                <a:spcPts val="1600"/>
              </a:spcBef>
              <a:spcAft>
                <a:spcPts val="0"/>
              </a:spcAft>
              <a:buSzPts val="1800"/>
              <a:buFont typeface="Arial"/>
              <a:buNone/>
            </a:pPr>
            <a:r>
              <a:rPr lang="en" sz="1500"/>
              <a:t>	</a:t>
            </a:r>
            <a:endParaRPr sz="1500"/>
          </a:p>
          <a:p>
            <a:pPr indent="0" lvl="0" marL="0" rtl="0" algn="l">
              <a:lnSpc>
                <a:spcPct val="115000"/>
              </a:lnSpc>
              <a:spcBef>
                <a:spcPts val="1600"/>
              </a:spcBef>
              <a:spcAft>
                <a:spcPts val="0"/>
              </a:spcAft>
              <a:buSzPts val="1800"/>
              <a:buFont typeface="Arial"/>
              <a:buNone/>
            </a:pPr>
            <a:r>
              <a:t/>
            </a:r>
            <a:endParaRPr sz="1500"/>
          </a:p>
          <a:p>
            <a:pPr indent="457200" lvl="0" marL="0" rtl="0" algn="l">
              <a:lnSpc>
                <a:spcPct val="115000"/>
              </a:lnSpc>
              <a:spcBef>
                <a:spcPts val="1600"/>
              </a:spcBef>
              <a:spcAft>
                <a:spcPts val="0"/>
              </a:spcAft>
              <a:buSzPts val="1800"/>
              <a:buFont typeface="Arial"/>
              <a:buNone/>
            </a:pPr>
            <a:r>
              <a:rPr b="1" lang="en" sz="1500"/>
              <a:t> </a:t>
            </a:r>
            <a:endParaRPr sz="1500"/>
          </a:p>
        </p:txBody>
      </p:sp>
      <p:pic>
        <p:nvPicPr>
          <p:cNvPr id="93" name="Google Shape;93;p6"/>
          <p:cNvPicPr preferRelativeResize="0"/>
          <p:nvPr/>
        </p:nvPicPr>
        <p:blipFill>
          <a:blip r:embed="rId3">
            <a:alphaModFix/>
          </a:blip>
          <a:stretch>
            <a:fillRect/>
          </a:stretch>
        </p:blipFill>
        <p:spPr>
          <a:xfrm>
            <a:off x="6474300" y="891625"/>
            <a:ext cx="2573826" cy="3471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Terms of Position</a:t>
            </a:r>
            <a:endParaRPr/>
          </a:p>
        </p:txBody>
      </p:sp>
      <p:sp>
        <p:nvSpPr>
          <p:cNvPr id="99" name="Google Shape;99;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Normal anatomical position </a:t>
            </a:r>
            <a:r>
              <a:rPr lang="en"/>
              <a:t>(standing erect, arms at sides, palms forward)</a:t>
            </a:r>
            <a:endParaRPr/>
          </a:p>
          <a:p>
            <a:pPr indent="0" lvl="0" marL="0" rtl="0" algn="l">
              <a:lnSpc>
                <a:spcPct val="115000"/>
              </a:lnSpc>
              <a:spcBef>
                <a:spcPts val="1600"/>
              </a:spcBef>
              <a:spcAft>
                <a:spcPts val="0"/>
              </a:spcAft>
              <a:buSzPts val="1800"/>
              <a:buFont typeface="Arial"/>
              <a:buNone/>
            </a:pPr>
            <a:r>
              <a:rPr b="1" lang="en"/>
              <a:t>Supine </a:t>
            </a:r>
            <a:r>
              <a:rPr lang="en"/>
              <a:t>(flat on back, face up)</a:t>
            </a:r>
            <a:endParaRPr/>
          </a:p>
          <a:p>
            <a:pPr indent="0" lvl="0" marL="0" rtl="0" algn="l">
              <a:lnSpc>
                <a:spcPct val="115000"/>
              </a:lnSpc>
              <a:spcBef>
                <a:spcPts val="1600"/>
              </a:spcBef>
              <a:spcAft>
                <a:spcPts val="0"/>
              </a:spcAft>
              <a:buSzPts val="1800"/>
              <a:buFont typeface="Arial"/>
              <a:buNone/>
            </a:pPr>
            <a:r>
              <a:rPr b="1" lang="en"/>
              <a:t>Prone </a:t>
            </a:r>
            <a:r>
              <a:rPr lang="en"/>
              <a:t>(flat on stomach, face to the side)</a:t>
            </a:r>
            <a:endParaRPr/>
          </a:p>
          <a:p>
            <a:pPr indent="0" lvl="0" marL="0" rtl="0" algn="l">
              <a:lnSpc>
                <a:spcPct val="115000"/>
              </a:lnSpc>
              <a:spcBef>
                <a:spcPts val="1600"/>
              </a:spcBef>
              <a:spcAft>
                <a:spcPts val="0"/>
              </a:spcAft>
              <a:buSzPts val="1800"/>
              <a:buFont typeface="Arial"/>
              <a:buNone/>
            </a:pPr>
            <a:r>
              <a:rPr b="1" lang="en"/>
              <a:t>Right or left lateral recumbent -                                                                   position / Recovery position </a:t>
            </a:r>
            <a:r>
              <a:rPr lang="en"/>
              <a:t>(lying on side)  </a:t>
            </a:r>
            <a:endParaRPr/>
          </a:p>
        </p:txBody>
      </p:sp>
      <p:pic>
        <p:nvPicPr>
          <p:cNvPr id="100" name="Google Shape;100;p7"/>
          <p:cNvPicPr preferRelativeResize="0"/>
          <p:nvPr/>
        </p:nvPicPr>
        <p:blipFill rotWithShape="1">
          <a:blip r:embed="rId3">
            <a:alphaModFix/>
          </a:blip>
          <a:srcRect b="0" l="0" r="0" t="0"/>
          <a:stretch/>
        </p:blipFill>
        <p:spPr>
          <a:xfrm>
            <a:off x="5871250" y="1641900"/>
            <a:ext cx="2363218" cy="1498150"/>
          </a:xfrm>
          <a:prstGeom prst="rect">
            <a:avLst/>
          </a:prstGeom>
          <a:noFill/>
          <a:ln>
            <a:noFill/>
          </a:ln>
        </p:spPr>
      </p:pic>
      <p:pic>
        <p:nvPicPr>
          <p:cNvPr id="101" name="Google Shape;101;p7"/>
          <p:cNvPicPr preferRelativeResize="0"/>
          <p:nvPr/>
        </p:nvPicPr>
        <p:blipFill rotWithShape="1">
          <a:blip r:embed="rId4">
            <a:alphaModFix/>
          </a:blip>
          <a:srcRect b="0" l="0" r="0" t="0"/>
          <a:stretch/>
        </p:blipFill>
        <p:spPr>
          <a:xfrm>
            <a:off x="5871250" y="3347367"/>
            <a:ext cx="2248925" cy="1498149"/>
          </a:xfrm>
          <a:prstGeom prst="rect">
            <a:avLst/>
          </a:prstGeom>
          <a:noFill/>
          <a:ln>
            <a:noFill/>
          </a:ln>
        </p:spPr>
      </p:pic>
      <p:cxnSp>
        <p:nvCxnSpPr>
          <p:cNvPr id="102" name="Google Shape;102;p7"/>
          <p:cNvCxnSpPr/>
          <p:nvPr/>
        </p:nvCxnSpPr>
        <p:spPr>
          <a:xfrm flipH="1" rot="10800000">
            <a:off x="3598850" y="1878925"/>
            <a:ext cx="2139000" cy="20400"/>
          </a:xfrm>
          <a:prstGeom prst="straightConnector1">
            <a:avLst/>
          </a:prstGeom>
          <a:noFill/>
          <a:ln cap="flat" cmpd="sng" w="9525">
            <a:solidFill>
              <a:schemeClr val="dk2"/>
            </a:solidFill>
            <a:prstDash val="solid"/>
            <a:round/>
            <a:headEnd len="sm" w="sm" type="none"/>
            <a:tailEnd len="lg" w="lg" type="triangle"/>
          </a:ln>
        </p:spPr>
      </p:cxnSp>
      <p:cxnSp>
        <p:nvCxnSpPr>
          <p:cNvPr id="103" name="Google Shape;103;p7"/>
          <p:cNvCxnSpPr/>
          <p:nvPr/>
        </p:nvCxnSpPr>
        <p:spPr>
          <a:xfrm>
            <a:off x="4612575" y="2467025"/>
            <a:ext cx="1155600" cy="273600"/>
          </a:xfrm>
          <a:prstGeom prst="straightConnector1">
            <a:avLst/>
          </a:prstGeom>
          <a:noFill/>
          <a:ln cap="flat" cmpd="sng" w="9525">
            <a:solidFill>
              <a:schemeClr val="dk2"/>
            </a:solidFill>
            <a:prstDash val="solid"/>
            <a:round/>
            <a:headEnd len="sm" w="sm" type="none"/>
            <a:tailEnd len="lg" w="lg" type="triangle"/>
          </a:ln>
        </p:spPr>
      </p:cxnSp>
      <p:cxnSp>
        <p:nvCxnSpPr>
          <p:cNvPr id="104" name="Google Shape;104;p7"/>
          <p:cNvCxnSpPr/>
          <p:nvPr/>
        </p:nvCxnSpPr>
        <p:spPr>
          <a:xfrm>
            <a:off x="5007950" y="3278025"/>
            <a:ext cx="851400" cy="507000"/>
          </a:xfrm>
          <a:prstGeom prst="straightConnector1">
            <a:avLst/>
          </a:prstGeom>
          <a:noFill/>
          <a:ln cap="flat" cmpd="sng" w="9525">
            <a:solidFill>
              <a:schemeClr val="dk2"/>
            </a:solidFill>
            <a:prstDash val="solid"/>
            <a:round/>
            <a:headEnd len="sm" w="sm" type="none"/>
            <a:tailEnd len="lg" w="lg"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Terms of Position cont. </a:t>
            </a:r>
            <a:endParaRPr/>
          </a:p>
        </p:txBody>
      </p:sp>
      <p:sp>
        <p:nvSpPr>
          <p:cNvPr id="110" name="Google Shape;110;p8"/>
          <p:cNvSpPr txBox="1"/>
          <p:nvPr>
            <p:ph idx="1" type="body"/>
          </p:nvPr>
        </p:nvSpPr>
        <p:spPr>
          <a:xfrm>
            <a:off x="311700" y="1142325"/>
            <a:ext cx="49935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Semi-Fowler position </a:t>
            </a:r>
            <a:r>
              <a:rPr lang="en"/>
              <a:t>(lying on back with upper body elevated at 45 to 60 degree angle)</a:t>
            </a:r>
            <a:endParaRPr/>
          </a:p>
          <a:p>
            <a:pPr indent="0" lvl="0" marL="0" rtl="0" algn="l">
              <a:lnSpc>
                <a:spcPct val="115000"/>
              </a:lnSpc>
              <a:spcBef>
                <a:spcPts val="1600"/>
              </a:spcBef>
              <a:spcAft>
                <a:spcPts val="0"/>
              </a:spcAft>
              <a:buSzPts val="1800"/>
              <a:buFont typeface="Arial"/>
              <a:buNone/>
            </a:pPr>
            <a:r>
              <a:rPr b="1" lang="en"/>
              <a:t>High fowler position </a:t>
            </a:r>
            <a:r>
              <a:rPr lang="en"/>
              <a:t>(lying on back with upper body elevated at 90 degree angle at the waist)</a:t>
            </a:r>
            <a:endParaRPr/>
          </a:p>
          <a:p>
            <a:pPr indent="0" lvl="0" marL="0" rtl="0" algn="l">
              <a:lnSpc>
                <a:spcPct val="115000"/>
              </a:lnSpc>
              <a:spcBef>
                <a:spcPts val="1600"/>
              </a:spcBef>
              <a:spcAft>
                <a:spcPts val="0"/>
              </a:spcAft>
              <a:buSzPts val="1800"/>
              <a:buFont typeface="Arial"/>
              <a:buNone/>
            </a:pPr>
            <a:r>
              <a:rPr b="1" lang="en"/>
              <a:t>Trendelenburg position </a:t>
            </a:r>
            <a:r>
              <a:rPr lang="en"/>
              <a:t>(lying on back, forming an inclined plane with feet elevated above head)</a:t>
            </a:r>
            <a:endParaRPr/>
          </a:p>
          <a:p>
            <a:pPr indent="0" lvl="0" marL="0" rtl="0" algn="l">
              <a:lnSpc>
                <a:spcPct val="115000"/>
              </a:lnSpc>
              <a:spcBef>
                <a:spcPts val="1600"/>
              </a:spcBef>
              <a:spcAft>
                <a:spcPts val="0"/>
              </a:spcAft>
              <a:buSzPts val="1800"/>
              <a:buFont typeface="Arial"/>
              <a:buNone/>
            </a:pPr>
            <a:r>
              <a:t/>
            </a:r>
            <a:endParaRPr/>
          </a:p>
        </p:txBody>
      </p:sp>
      <p:pic>
        <p:nvPicPr>
          <p:cNvPr id="111" name="Google Shape;111;p8"/>
          <p:cNvPicPr preferRelativeResize="0"/>
          <p:nvPr/>
        </p:nvPicPr>
        <p:blipFill rotWithShape="1">
          <a:blip r:embed="rId3">
            <a:alphaModFix/>
          </a:blip>
          <a:srcRect b="0" l="0" r="0" t="16366"/>
          <a:stretch/>
        </p:blipFill>
        <p:spPr>
          <a:xfrm>
            <a:off x="5305174" y="936625"/>
            <a:ext cx="3527124" cy="2212400"/>
          </a:xfrm>
          <a:prstGeom prst="rect">
            <a:avLst/>
          </a:prstGeom>
          <a:noFill/>
          <a:ln>
            <a:noFill/>
          </a:ln>
        </p:spPr>
      </p:pic>
      <p:cxnSp>
        <p:nvCxnSpPr>
          <p:cNvPr id="112" name="Google Shape;112;p8"/>
          <p:cNvCxnSpPr/>
          <p:nvPr/>
        </p:nvCxnSpPr>
        <p:spPr>
          <a:xfrm flipH="1" rot="10800000">
            <a:off x="5068775" y="1443375"/>
            <a:ext cx="1095000" cy="9900"/>
          </a:xfrm>
          <a:prstGeom prst="straightConnector1">
            <a:avLst/>
          </a:prstGeom>
          <a:noFill/>
          <a:ln cap="flat" cmpd="sng" w="9525">
            <a:solidFill>
              <a:schemeClr val="dk2"/>
            </a:solidFill>
            <a:prstDash val="solid"/>
            <a:round/>
            <a:headEnd len="sm" w="sm" type="none"/>
            <a:tailEnd len="lg" w="lg" type="triangle"/>
          </a:ln>
        </p:spPr>
      </p:cxnSp>
      <p:cxnSp>
        <p:nvCxnSpPr>
          <p:cNvPr id="113" name="Google Shape;113;p8"/>
          <p:cNvCxnSpPr/>
          <p:nvPr/>
        </p:nvCxnSpPr>
        <p:spPr>
          <a:xfrm flipH="1" rot="10800000">
            <a:off x="5305175" y="2396050"/>
            <a:ext cx="980100" cy="10500"/>
          </a:xfrm>
          <a:prstGeom prst="straightConnector1">
            <a:avLst/>
          </a:prstGeom>
          <a:noFill/>
          <a:ln cap="flat" cmpd="sng" w="9525">
            <a:solidFill>
              <a:schemeClr val="dk2"/>
            </a:solidFill>
            <a:prstDash val="solid"/>
            <a:round/>
            <a:headEnd len="sm" w="sm" type="none"/>
            <a:tailEnd len="lg" w="lg" type="triangle"/>
          </a:ln>
        </p:spPr>
      </p:cxnSp>
      <p:pic>
        <p:nvPicPr>
          <p:cNvPr id="114" name="Google Shape;114;p8"/>
          <p:cNvPicPr preferRelativeResize="0"/>
          <p:nvPr/>
        </p:nvPicPr>
        <p:blipFill rotWithShape="1">
          <a:blip r:embed="rId4">
            <a:alphaModFix/>
          </a:blip>
          <a:srcRect b="0" l="0" r="0" t="0"/>
          <a:stretch/>
        </p:blipFill>
        <p:spPr>
          <a:xfrm>
            <a:off x="6081600" y="3359324"/>
            <a:ext cx="2296649" cy="1626800"/>
          </a:xfrm>
          <a:prstGeom prst="rect">
            <a:avLst/>
          </a:prstGeom>
          <a:noFill/>
          <a:ln>
            <a:noFill/>
          </a:ln>
        </p:spPr>
      </p:pic>
      <p:cxnSp>
        <p:nvCxnSpPr>
          <p:cNvPr id="115" name="Google Shape;115;p8"/>
          <p:cNvCxnSpPr/>
          <p:nvPr/>
        </p:nvCxnSpPr>
        <p:spPr>
          <a:xfrm>
            <a:off x="4937100" y="3441075"/>
            <a:ext cx="993300" cy="708900"/>
          </a:xfrm>
          <a:prstGeom prst="straightConnector1">
            <a:avLst/>
          </a:prstGeom>
          <a:noFill/>
          <a:ln cap="flat" cmpd="sng" w="9525">
            <a:solidFill>
              <a:schemeClr val="dk2"/>
            </a:solidFill>
            <a:prstDash val="solid"/>
            <a:round/>
            <a:headEnd len="sm" w="sm" type="none"/>
            <a:tailEnd len="lg" w="lg"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Font typeface="Arial"/>
              <a:buNone/>
            </a:pPr>
            <a:r>
              <a:rPr lang="en" u="sng"/>
              <a:t>Body Cavities </a:t>
            </a:r>
            <a:endParaRPr/>
          </a:p>
        </p:txBody>
      </p:sp>
      <p:sp>
        <p:nvSpPr>
          <p:cNvPr id="121" name="Google Shape;121;p9"/>
          <p:cNvSpPr txBox="1"/>
          <p:nvPr>
            <p:ph idx="1" type="body"/>
          </p:nvPr>
        </p:nvSpPr>
        <p:spPr>
          <a:xfrm>
            <a:off x="311700" y="1152475"/>
            <a:ext cx="4554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Font typeface="Arial"/>
              <a:buNone/>
            </a:pPr>
            <a:r>
              <a:rPr b="1" lang="en"/>
              <a:t>Cranial cavity: </a:t>
            </a:r>
            <a:r>
              <a:rPr lang="en"/>
              <a:t>inside skull, contains brain and membranes that surround it</a:t>
            </a:r>
            <a:endParaRPr/>
          </a:p>
          <a:p>
            <a:pPr indent="0" lvl="0" marL="0" rtl="0" algn="l">
              <a:lnSpc>
                <a:spcPct val="115000"/>
              </a:lnSpc>
              <a:spcBef>
                <a:spcPts val="1600"/>
              </a:spcBef>
              <a:spcAft>
                <a:spcPts val="0"/>
              </a:spcAft>
              <a:buSzPts val="1800"/>
              <a:buFont typeface="Arial"/>
              <a:buNone/>
            </a:pPr>
            <a:r>
              <a:rPr b="1" lang="en"/>
              <a:t>Spinal cavity: </a:t>
            </a:r>
            <a:r>
              <a:rPr lang="en"/>
              <a:t>canal formed by vertebrae extending from bottom of skull to tailbone, contains spinal cord and membranes that surround it</a:t>
            </a:r>
            <a:endParaRPr/>
          </a:p>
          <a:p>
            <a:pPr indent="0" lvl="0" marL="0" rtl="0" algn="l">
              <a:lnSpc>
                <a:spcPct val="115000"/>
              </a:lnSpc>
              <a:spcBef>
                <a:spcPts val="1600"/>
              </a:spcBef>
              <a:spcAft>
                <a:spcPts val="0"/>
              </a:spcAft>
              <a:buSzPts val="1800"/>
              <a:buFont typeface="Arial"/>
              <a:buNone/>
            </a:pPr>
            <a:r>
              <a:rPr b="1" lang="en"/>
              <a:t>Thoracic (chest) cavity</a:t>
            </a:r>
            <a:r>
              <a:rPr lang="en"/>
              <a:t>: </a:t>
            </a:r>
            <a:r>
              <a:rPr lang="en"/>
              <a:t>“trunk” of body between diaphragm and neck, contains lungs, heart, and great vessels; protected by rib cage, sternum, and upper spine</a:t>
            </a:r>
            <a:endParaRPr/>
          </a:p>
          <a:p>
            <a:pPr indent="0" lvl="0" marL="0" rtl="0" algn="l">
              <a:lnSpc>
                <a:spcPct val="115000"/>
              </a:lnSpc>
              <a:spcBef>
                <a:spcPts val="1600"/>
              </a:spcBef>
              <a:spcAft>
                <a:spcPts val="0"/>
              </a:spcAft>
              <a:buSzPts val="1800"/>
              <a:buFont typeface="Arial"/>
              <a:buNone/>
            </a:pPr>
            <a:r>
              <a:t/>
            </a:r>
            <a:endParaRPr/>
          </a:p>
        </p:txBody>
      </p:sp>
      <p:pic>
        <p:nvPicPr>
          <p:cNvPr id="122" name="Google Shape;122;p9"/>
          <p:cNvPicPr preferRelativeResize="0"/>
          <p:nvPr/>
        </p:nvPicPr>
        <p:blipFill rotWithShape="1">
          <a:blip r:embed="rId3">
            <a:alphaModFix/>
          </a:blip>
          <a:srcRect b="0" l="0" r="0" t="0"/>
          <a:stretch/>
        </p:blipFill>
        <p:spPr>
          <a:xfrm>
            <a:off x="5018400" y="619250"/>
            <a:ext cx="3608624" cy="4360875"/>
          </a:xfrm>
          <a:prstGeom prst="rect">
            <a:avLst/>
          </a:prstGeom>
          <a:noFill/>
          <a:ln>
            <a:noFill/>
          </a:ln>
        </p:spPr>
      </p:pic>
      <p:cxnSp>
        <p:nvCxnSpPr>
          <p:cNvPr id="123" name="Google Shape;123;p9"/>
          <p:cNvCxnSpPr/>
          <p:nvPr/>
        </p:nvCxnSpPr>
        <p:spPr>
          <a:xfrm flipH="1" rot="10800000">
            <a:off x="4825475" y="1007125"/>
            <a:ext cx="1642200" cy="405600"/>
          </a:xfrm>
          <a:prstGeom prst="straightConnector1">
            <a:avLst/>
          </a:prstGeom>
          <a:noFill/>
          <a:ln cap="flat" cmpd="sng" w="9525">
            <a:solidFill>
              <a:schemeClr val="dk2"/>
            </a:solidFill>
            <a:prstDash val="solid"/>
            <a:round/>
            <a:headEnd len="sm" w="sm" type="none"/>
            <a:tailEnd len="lg" w="lg" type="triangle"/>
          </a:ln>
        </p:spPr>
      </p:cxnSp>
      <p:cxnSp>
        <p:nvCxnSpPr>
          <p:cNvPr id="124" name="Google Shape;124;p9"/>
          <p:cNvCxnSpPr/>
          <p:nvPr/>
        </p:nvCxnSpPr>
        <p:spPr>
          <a:xfrm>
            <a:off x="4653125" y="2406200"/>
            <a:ext cx="1439400" cy="101400"/>
          </a:xfrm>
          <a:prstGeom prst="straightConnector1">
            <a:avLst/>
          </a:prstGeom>
          <a:noFill/>
          <a:ln cap="flat" cmpd="sng" w="9525">
            <a:solidFill>
              <a:schemeClr val="dk2"/>
            </a:solidFill>
            <a:prstDash val="solid"/>
            <a:round/>
            <a:headEnd len="sm" w="sm" type="none"/>
            <a:tailEnd len="lg" w="lg" type="triangle"/>
          </a:ln>
        </p:spPr>
      </p:cxnSp>
      <p:cxnSp>
        <p:nvCxnSpPr>
          <p:cNvPr id="125" name="Google Shape;125;p9"/>
          <p:cNvCxnSpPr/>
          <p:nvPr/>
        </p:nvCxnSpPr>
        <p:spPr>
          <a:xfrm flipH="1" rot="10800000">
            <a:off x="4612575" y="2690050"/>
            <a:ext cx="1966800" cy="1023900"/>
          </a:xfrm>
          <a:prstGeom prst="straightConnector1">
            <a:avLst/>
          </a:prstGeom>
          <a:noFill/>
          <a:ln cap="flat" cmpd="sng" w="9525">
            <a:solidFill>
              <a:schemeClr val="dk2"/>
            </a:solidFill>
            <a:prstDash val="solid"/>
            <a:round/>
            <a:headEnd len="sm" w="sm" type="none"/>
            <a:tailEnd len="lg" w="lg" type="triangle"/>
          </a:ln>
        </p:spPr>
      </p:cxn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