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4" r:id="rId9"/>
    <p:sldId id="265" r:id="rId10"/>
    <p:sldId id="272" r:id="rId11"/>
    <p:sldId id="268" r:id="rId12"/>
    <p:sldId id="269" r:id="rId13"/>
    <p:sldId id="270" r:id="rId14"/>
    <p:sldId id="271" r:id="rId15"/>
    <p:sldId id="267" r:id="rId16"/>
    <p:sldId id="266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>
        <p:scale>
          <a:sx n="82" d="100"/>
          <a:sy n="82" d="100"/>
        </p:scale>
        <p:origin x="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522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1810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8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05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644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997FA7E-6000-4819-97E2-1233C756A3D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230C210-8DA8-48C1-B160-D1DAAE9ED2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1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7gzmoqmL7g?rel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635" y="2208120"/>
            <a:ext cx="8361229" cy="2098226"/>
          </a:xfrm>
        </p:spPr>
        <p:txBody>
          <a:bodyPr/>
          <a:lstStyle/>
          <a:p>
            <a:r>
              <a:rPr lang="en-US" sz="4800" dirty="0" smtClean="0"/>
              <a:t>Chapter 5: </a:t>
            </a:r>
            <a:br>
              <a:rPr lang="en-US" sz="4800" dirty="0" smtClean="0"/>
            </a:br>
            <a:r>
              <a:rPr lang="en-US" sz="4800" dirty="0" smtClean="0"/>
              <a:t>Moving, Lifting, and Transporting Patients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7656" y="4777689"/>
            <a:ext cx="6831673" cy="1086237"/>
          </a:xfrm>
        </p:spPr>
        <p:txBody>
          <a:bodyPr/>
          <a:lstStyle/>
          <a:p>
            <a:r>
              <a:rPr lang="en-US" dirty="0" smtClean="0"/>
              <a:t>By Trevor Hopkins and Sam </a:t>
            </a:r>
            <a:r>
              <a:rPr lang="en-US" dirty="0" err="1" smtClean="0"/>
              <a:t>Scatchard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7gzmoqmL7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551077"/>
            <a:ext cx="9878879" cy="55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Extremity Lift:</a:t>
            </a:r>
            <a:endParaRPr lang="en-US" dirty="0"/>
          </a:p>
        </p:txBody>
      </p:sp>
      <p:pic>
        <p:nvPicPr>
          <p:cNvPr id="4" name="Content Placeholder 6" descr="AAJSBEA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1" r="-5301"/>
          <a:stretch>
            <a:fillRect/>
          </a:stretch>
        </p:blipFill>
        <p:spPr>
          <a:xfrm>
            <a:off x="4361132" y="1825625"/>
            <a:ext cx="64373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Direct-ground Lift:</a:t>
            </a:r>
            <a:endParaRPr lang="en-US" dirty="0"/>
          </a:p>
        </p:txBody>
      </p:sp>
      <p:pic>
        <p:nvPicPr>
          <p:cNvPr id="4" name="Content Placeholder 7" descr="AAJSBEW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r="-2469"/>
          <a:stretch>
            <a:fillRect/>
          </a:stretch>
        </p:blipFill>
        <p:spPr>
          <a:xfrm>
            <a:off x="4554861" y="1825625"/>
            <a:ext cx="64373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7064"/>
            <a:ext cx="9601200" cy="3581400"/>
          </a:xfrm>
        </p:spPr>
        <p:txBody>
          <a:bodyPr/>
          <a:lstStyle/>
          <a:p>
            <a:r>
              <a:rPr lang="en-US" dirty="0" smtClean="0"/>
              <a:t>BEAN/BEAM Lift:</a:t>
            </a:r>
            <a:endParaRPr lang="en-US" dirty="0"/>
          </a:p>
        </p:txBody>
      </p:sp>
      <p:pic>
        <p:nvPicPr>
          <p:cNvPr id="4" name="Content Placeholder 6" descr="AAJSBEZ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" r="-8681"/>
          <a:stretch>
            <a:fillRect/>
          </a:stretch>
        </p:blipFill>
        <p:spPr>
          <a:xfrm>
            <a:off x="238112" y="2329320"/>
            <a:ext cx="6437312" cy="4114800"/>
          </a:xfrm>
          <a:prstGeom prst="rect">
            <a:avLst/>
          </a:prstGeom>
        </p:spPr>
      </p:pic>
      <p:pic>
        <p:nvPicPr>
          <p:cNvPr id="5" name="Content Placeholder 7" descr="AAJSBFA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" r="-8681"/>
          <a:stretch>
            <a:fillRect/>
          </a:stretch>
        </p:blipFill>
        <p:spPr>
          <a:xfrm>
            <a:off x="5785213" y="2329320"/>
            <a:ext cx="64373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Draw-Sheet Lift:</a:t>
            </a:r>
          </a:p>
          <a:p>
            <a:pPr lvl="1"/>
            <a:r>
              <a:rPr lang="en-US" dirty="0" smtClean="0"/>
              <a:t>Position a sheet underneath the patient</a:t>
            </a:r>
          </a:p>
          <a:p>
            <a:pPr lvl="1"/>
            <a:r>
              <a:rPr lang="en-US" dirty="0" smtClean="0"/>
              <a:t>Lift the patient using the sheet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properly positioned in transport device</a:t>
            </a:r>
          </a:p>
          <a:p>
            <a:r>
              <a:rPr lang="en-US" dirty="0" smtClean="0"/>
              <a:t>Patient is securely fastened into the device</a:t>
            </a:r>
          </a:p>
          <a:p>
            <a:r>
              <a:rPr lang="en-US" dirty="0" smtClean="0"/>
              <a:t>All necessary medical equipment is transported with the patient</a:t>
            </a:r>
          </a:p>
          <a:p>
            <a:r>
              <a:rPr lang="en-US" dirty="0" smtClean="0"/>
              <a:t>Usually transport with injury uphill</a:t>
            </a:r>
          </a:p>
          <a:p>
            <a:pPr lvl="1"/>
            <a:r>
              <a:rPr lang="en-US" dirty="0" smtClean="0"/>
              <a:t>Exceptions:</a:t>
            </a:r>
          </a:p>
          <a:p>
            <a:pPr lvl="2"/>
            <a:r>
              <a:rPr lang="en-US" dirty="0" smtClean="0"/>
              <a:t>Patient is having trouble breathing (head uphill)</a:t>
            </a:r>
          </a:p>
          <a:p>
            <a:pPr lvl="2"/>
            <a:r>
              <a:rPr lang="en-US" dirty="0" smtClean="0"/>
              <a:t>Patient is in shock (head downhill)</a:t>
            </a:r>
          </a:p>
          <a:p>
            <a:pPr lvl="2"/>
            <a:r>
              <a:rPr lang="en-US" dirty="0" smtClean="0"/>
              <a:t>Patient with serious head injury (head uphill)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123"/>
            <a:ext cx="10515600" cy="4351338"/>
          </a:xfrm>
        </p:spPr>
        <p:txBody>
          <a:bodyPr/>
          <a:lstStyle/>
          <a:p>
            <a:r>
              <a:rPr lang="en-US" dirty="0" smtClean="0"/>
              <a:t>Transfer Flat</a:t>
            </a:r>
          </a:p>
          <a:p>
            <a:r>
              <a:rPr lang="en-US" b="1" dirty="0" smtClean="0"/>
              <a:t>Long spine board</a:t>
            </a:r>
          </a:p>
          <a:p>
            <a:r>
              <a:rPr lang="en-US" dirty="0" smtClean="0"/>
              <a:t>Orthopedic stretcher</a:t>
            </a:r>
          </a:p>
          <a:p>
            <a:r>
              <a:rPr lang="en-US" dirty="0" smtClean="0"/>
              <a:t>Portable stretcher</a:t>
            </a:r>
          </a:p>
          <a:p>
            <a:r>
              <a:rPr lang="en-US" dirty="0" smtClean="0"/>
              <a:t>Basket stretcher</a:t>
            </a:r>
          </a:p>
          <a:p>
            <a:r>
              <a:rPr lang="en-US" dirty="0" smtClean="0"/>
              <a:t>Short spine board</a:t>
            </a:r>
          </a:p>
          <a:p>
            <a:r>
              <a:rPr lang="en-US" dirty="0" smtClean="0"/>
              <a:t>Sitting lifting device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56" y="2479728"/>
            <a:ext cx="6718175" cy="21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Safety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16" y="1690688"/>
            <a:ext cx="4762500" cy="2562225"/>
          </a:xfrm>
        </p:spPr>
      </p:pic>
      <p:sp>
        <p:nvSpPr>
          <p:cNvPr id="10" name="TextBox 9"/>
          <p:cNvSpPr txBox="1"/>
          <p:nvPr/>
        </p:nvSpPr>
        <p:spPr>
          <a:xfrm>
            <a:off x="914399" y="1566701"/>
            <a:ext cx="99111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Landing zone (LZ) selection: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100ft x 100ft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Flat, no more than 8</a:t>
            </a:r>
            <a:r>
              <a:rPr lang="en-US" altLang="en-US" sz="2800" dirty="0" smtClean="0"/>
              <a:t>° </a:t>
            </a:r>
            <a:r>
              <a:rPr lang="en-US" sz="2800" dirty="0" smtClean="0"/>
              <a:t>slope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Control access by pedestrians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Never approach from rear or front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Approach from downhill side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***DHART (Dartmouth-Hitchcock Advanced Response Team)</a:t>
            </a:r>
          </a:p>
        </p:txBody>
      </p:sp>
    </p:spTree>
    <p:extLst>
      <p:ext uri="{BB962C8B-B14F-4D97-AF65-F5344CB8AC3E}">
        <p14:creationId xmlns:p14="http://schemas.microsoft.com/office/powerpoint/2010/main" val="9350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body mechanics</a:t>
            </a:r>
          </a:p>
          <a:p>
            <a:r>
              <a:rPr lang="en-US" dirty="0" smtClean="0"/>
              <a:t>Introduce proper patient positioning during transport </a:t>
            </a:r>
          </a:p>
          <a:p>
            <a:r>
              <a:rPr lang="en-US" dirty="0" smtClean="0"/>
              <a:t>Describe and demonstrate a power lift</a:t>
            </a:r>
          </a:p>
          <a:p>
            <a:r>
              <a:rPr lang="en-US" dirty="0" smtClean="0"/>
              <a:t>Describe guidelines for safely moving a patient</a:t>
            </a:r>
          </a:p>
          <a:p>
            <a:r>
              <a:rPr lang="en-US" dirty="0" smtClean="0"/>
              <a:t>Describe methods of moving patients (urgent vs. non-urgent moves)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5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Semi-Fowler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72" y="2969299"/>
            <a:ext cx="6184855" cy="2958804"/>
          </a:xfrm>
        </p:spPr>
      </p:pic>
      <p:sp>
        <p:nvSpPr>
          <p:cNvPr id="5" name="TextBox 4"/>
          <p:cNvSpPr txBox="1"/>
          <p:nvPr/>
        </p:nvSpPr>
        <p:spPr>
          <a:xfrm>
            <a:off x="1208867" y="2276801"/>
            <a:ext cx="939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Used for: Patients who are conscious with no serious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6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High-Fowler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07" y="2626963"/>
            <a:ext cx="6297710" cy="3364249"/>
          </a:xfrm>
        </p:spPr>
      </p:pic>
      <p:sp>
        <p:nvSpPr>
          <p:cNvPr id="5" name="TextBox 4"/>
          <p:cNvSpPr txBox="1"/>
          <p:nvPr/>
        </p:nvSpPr>
        <p:spPr>
          <a:xfrm>
            <a:off x="1061634" y="1917839"/>
            <a:ext cx="871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Used for: Patients with severe breathing problems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1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Rothberg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0054"/>
            <a:ext cx="9601200" cy="3581400"/>
          </a:xfrm>
        </p:spPr>
        <p:txBody>
          <a:bodyPr/>
          <a:lstStyle/>
          <a:p>
            <a:r>
              <a:rPr lang="en-US" dirty="0" smtClean="0"/>
              <a:t>Upper body at 45</a:t>
            </a:r>
            <a:r>
              <a:rPr lang="en-US" altLang="en-US" dirty="0" smtClean="0"/>
              <a:t>° and legs raised with flexion at knees and hip</a:t>
            </a:r>
          </a:p>
          <a:p>
            <a:r>
              <a:rPr lang="en-US" dirty="0" smtClean="0"/>
              <a:t>Used for: Patients with chest pain or heart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13" y="2640522"/>
            <a:ext cx="5503190" cy="41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Supine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for: Patients who have suspected spinal injury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60" y="2902702"/>
            <a:ext cx="6655230" cy="33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Trendelenberg</a:t>
            </a:r>
            <a:r>
              <a:rPr lang="en-US" dirty="0" smtClean="0"/>
              <a:t>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28" y="3057772"/>
            <a:ext cx="6306638" cy="2555848"/>
          </a:xfrm>
        </p:spPr>
      </p:pic>
      <p:sp>
        <p:nvSpPr>
          <p:cNvPr id="5" name="TextBox 4"/>
          <p:cNvSpPr txBox="1"/>
          <p:nvPr/>
        </p:nvSpPr>
        <p:spPr>
          <a:xfrm>
            <a:off x="1371600" y="2091516"/>
            <a:ext cx="559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Used for: Patients in shock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1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Urgent Move: Hazard is present or patient position prevents urgent care</a:t>
            </a:r>
          </a:p>
          <a:p>
            <a:pPr lvl="1"/>
            <a:r>
              <a:rPr lang="en-US" dirty="0" smtClean="0"/>
              <a:t>Usually moved less than 100 feet</a:t>
            </a:r>
          </a:p>
          <a:p>
            <a:pPr lvl="1"/>
            <a:r>
              <a:rPr lang="en-US" dirty="0" smtClean="0"/>
              <a:t>Usually a drag (Shoulder drag, Under-arm wrist drag, blanket-drag, feet drag)</a:t>
            </a:r>
          </a:p>
          <a:p>
            <a:r>
              <a:rPr lang="en-US" dirty="0" smtClean="0"/>
              <a:t>Non-Urgent Move: Patient is moved in a controlled fashion</a:t>
            </a:r>
          </a:p>
          <a:p>
            <a:pPr lvl="1"/>
            <a:r>
              <a:rPr lang="en-US" dirty="0" smtClean="0"/>
              <a:t>Human Crutch</a:t>
            </a:r>
          </a:p>
          <a:p>
            <a:pPr lvl="1"/>
            <a:r>
              <a:rPr lang="en-US" dirty="0" smtClean="0"/>
              <a:t>Two-Person assist</a:t>
            </a:r>
          </a:p>
          <a:p>
            <a:pPr lvl="1"/>
            <a:r>
              <a:rPr lang="en-US" dirty="0" smtClean="0"/>
              <a:t>Chair-carry</a:t>
            </a:r>
          </a:p>
          <a:p>
            <a:pPr lvl="1"/>
            <a:r>
              <a:rPr lang="en-US" dirty="0" smtClean="0"/>
              <a:t>Fore and aft carry</a:t>
            </a:r>
          </a:p>
          <a:p>
            <a:pPr lvl="1"/>
            <a:r>
              <a:rPr lang="en-US" dirty="0" smtClean="0"/>
              <a:t>Back carries</a:t>
            </a:r>
          </a:p>
          <a:p>
            <a:pPr lvl="1"/>
            <a:r>
              <a:rPr lang="en-US" dirty="0" smtClean="0"/>
              <a:t>Improvised carries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8837" cy="4351338"/>
          </a:xfrm>
        </p:spPr>
        <p:txBody>
          <a:bodyPr/>
          <a:lstStyle/>
          <a:p>
            <a:r>
              <a:rPr lang="en-US" dirty="0" smtClean="0"/>
              <a:t>Use a power grip</a:t>
            </a:r>
          </a:p>
          <a:p>
            <a:r>
              <a:rPr lang="en-US" dirty="0" smtClean="0"/>
              <a:t>Keep back straight</a:t>
            </a:r>
          </a:p>
          <a:p>
            <a:r>
              <a:rPr lang="en-US" dirty="0" smtClean="0"/>
              <a:t>Lift with legs with knees bent</a:t>
            </a:r>
          </a:p>
          <a:p>
            <a:r>
              <a:rPr lang="en-US" dirty="0" smtClean="0"/>
              <a:t>Keep shoulders centered over spine</a:t>
            </a:r>
            <a:endParaRPr lang="en-US" dirty="0"/>
          </a:p>
        </p:txBody>
      </p:sp>
      <p:pic>
        <p:nvPicPr>
          <p:cNvPr id="4" name="Picture 3" descr="AAJSBDE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46" y="291378"/>
            <a:ext cx="4601410" cy="30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AJSBDD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43" y="3562821"/>
            <a:ext cx="4580713" cy="30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2889" y="4471261"/>
            <a:ext cx="5610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which scenario are the patrollers demonstrating proper body mechanics? 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8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103</TotalTime>
  <Words>361</Words>
  <Application>Microsoft Office PowerPoint</Application>
  <PresentationFormat>Widescreen</PresentationFormat>
  <Paragraphs>71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Wingdings</vt:lpstr>
      <vt:lpstr>Crop</vt:lpstr>
      <vt:lpstr>Chapter 5:  Moving, Lifting, and Transporting Patients</vt:lpstr>
      <vt:lpstr>Important Objectives</vt:lpstr>
      <vt:lpstr>Semi-Fowler Position</vt:lpstr>
      <vt:lpstr>High-Fowler Position</vt:lpstr>
      <vt:lpstr>Rothberg Position</vt:lpstr>
      <vt:lpstr>Supine Position</vt:lpstr>
      <vt:lpstr>Trendelenberg Position</vt:lpstr>
      <vt:lpstr>Moving a Patient</vt:lpstr>
      <vt:lpstr>Body Mechanics</vt:lpstr>
      <vt:lpstr>PowerPoint Presentation</vt:lpstr>
      <vt:lpstr>Types of Lifts</vt:lpstr>
      <vt:lpstr>Types of Lifts</vt:lpstr>
      <vt:lpstr>Types of Lifts</vt:lpstr>
      <vt:lpstr>Types of Lifts</vt:lpstr>
      <vt:lpstr>Packaging a Patient</vt:lpstr>
      <vt:lpstr>Devices and Equipment</vt:lpstr>
      <vt:lpstr>Helicopter Safety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Moving, Lifting, and Transporting Patients</dc:title>
  <dc:creator>Trevor Hopkins</dc:creator>
  <cp:lastModifiedBy>Trevor Hopkins</cp:lastModifiedBy>
  <cp:revision>29</cp:revision>
  <dcterms:created xsi:type="dcterms:W3CDTF">2017-11-19T19:44:43Z</dcterms:created>
  <dcterms:modified xsi:type="dcterms:W3CDTF">2017-11-19T21:28:09Z</dcterms:modified>
</cp:coreProperties>
</file>