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9"/>
  </p:notesMasterIdLst>
  <p:sldIdLst>
    <p:sldId id="263" r:id="rId2"/>
    <p:sldId id="264" r:id="rId3"/>
    <p:sldId id="265" r:id="rId4"/>
    <p:sldId id="266" r:id="rId5"/>
    <p:sldId id="267" r:id="rId6"/>
    <p:sldId id="268" r:id="rId7"/>
    <p:sldId id="269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7037" autoAdjust="0"/>
  </p:normalViewPr>
  <p:slideViewPr>
    <p:cSldViewPr snapToGrid="0" snapToObjects="1">
      <p:cViewPr varScale="1">
        <p:scale>
          <a:sx n="97" d="100"/>
          <a:sy n="97" d="100"/>
        </p:scale>
        <p:origin x="208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1BDDD-E7A7-DA41-B8EF-6C708352A99F}" type="datetimeFigureOut">
              <a:rPr lang="en-US" smtClean="0"/>
              <a:t>9/16/19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3E0C1B-6746-A945-8573-9B62B189F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002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rial" charset="0"/>
                <a:ea typeface="ＭＳ Ｐゴシック" charset="0"/>
                <a:cs typeface="Arial" charset="0"/>
              </a:rPr>
              <a:t>Prioritize patients</a:t>
            </a: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 for treatment according to severity and likelihood to survive (Primary triage)</a:t>
            </a:r>
          </a:p>
          <a:p>
            <a:r>
              <a:rPr lang="en-US" b="1" dirty="0">
                <a:latin typeface="Arial" charset="0"/>
                <a:ea typeface="ＭＳ Ｐゴシック" charset="0"/>
                <a:cs typeface="Arial" charset="0"/>
              </a:rPr>
              <a:t>Provide minimal care</a:t>
            </a: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 (open the airway, control life-threatening bleeding)</a:t>
            </a:r>
          </a:p>
          <a:p>
            <a:r>
              <a:rPr lang="en-US" b="1" dirty="0">
                <a:latin typeface="Arial" charset="0"/>
                <a:ea typeface="ＭＳ Ｐゴシック" charset="0"/>
                <a:cs typeface="Arial" charset="0"/>
              </a:rPr>
              <a:t>Move patients to the treatment area</a:t>
            </a:r>
          </a:p>
          <a:p>
            <a:r>
              <a:rPr lang="en-US" b="1" dirty="0">
                <a:latin typeface="Arial" charset="0"/>
                <a:ea typeface="ＭＳ Ｐゴシック" charset="0"/>
                <a:cs typeface="Arial" charset="0"/>
              </a:rPr>
              <a:t>Identify, collect, and sort patients</a:t>
            </a:r>
          </a:p>
          <a:p>
            <a:r>
              <a:rPr lang="en-US" b="1" dirty="0">
                <a:latin typeface="Arial" charset="0"/>
                <a:ea typeface="ＭＳ Ｐゴシック" charset="0"/>
                <a:cs typeface="Arial" charset="0"/>
              </a:rPr>
              <a:t>“make sure</a:t>
            </a:r>
            <a:r>
              <a:rPr lang="en-US" b="1" baseline="0" dirty="0">
                <a:latin typeface="Arial" charset="0"/>
                <a:ea typeface="ＭＳ Ｐゴシック" charset="0"/>
                <a:cs typeface="Arial" charset="0"/>
              </a:rPr>
              <a:t> that the scene is safe, so you do not create more casualties</a:t>
            </a:r>
            <a:endParaRPr lang="en-US" b="1" dirty="0">
              <a:latin typeface="Arial" charset="0"/>
              <a:ea typeface="ＭＳ Ｐゴシック" charset="0"/>
              <a:cs typeface="Arial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E0C1B-6746-A945-8573-9B62B189FD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484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Immediate Delayed Minimal Expectant</a:t>
            </a:r>
          </a:p>
          <a:p>
            <a:r>
              <a:rPr lang="en-US" dirty="0"/>
              <a:t>-triage system that separate people</a:t>
            </a:r>
            <a:r>
              <a:rPr lang="en-US" baseline="0" dirty="0"/>
              <a:t> based off injury severity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E0C1B-6746-A945-8573-9B62B189FD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286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Uncomplicated c-spine = not presenting neurological symptoms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E0C1B-6746-A945-8573-9B62B189FD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48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E0C1B-6746-A945-8573-9B62B189FD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877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Separate seriously injured</a:t>
            </a:r>
            <a:r>
              <a:rPr lang="en-US" baseline="0" dirty="0"/>
              <a:t> patients from non seriously injured patient</a:t>
            </a:r>
            <a:endParaRPr lang="en-US" dirty="0"/>
          </a:p>
          <a:p>
            <a:r>
              <a:rPr lang="en-US" dirty="0"/>
              <a:t>30-2-can do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E0C1B-6746-A945-8573-9B62B189FD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682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9/16/19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9D21D778-B565-4D7E-94D7-64010A445B68}" type="datetimeFigureOut">
              <a:rPr lang="en-US" smtClean="0"/>
              <a:pPr algn="r" eaLnBrk="1" latinLnBrk="0" hangingPunct="1"/>
              <a:t>9/16/19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latinLnBrk="0" hangingPunct="1"/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C6B1FF6-39B9-40F5-8B67-33C6354A3D4F}" type="slidenum">
              <a:rPr kumimoji="0" lang="en-US" smtClean="0"/>
              <a:pPr algn="ctr" eaLnBrk="1" latinLnBrk="0" hangingPunct="1"/>
              <a:t>‹#›</a:t>
            </a:fld>
            <a:endParaRPr kumimoji="0" lang="en-US" sz="1600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9/16/19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C6B1FF6-39B9-40F5-8B67-33C6354A3D4F}" type="slidenum">
              <a:rPr kumimoji="0" lang="en-US" smtClean="0"/>
              <a:pPr algn="ctr" eaLnBrk="1" latinLnBrk="0" hangingPunct="1"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9/16/19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9/16/19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algn="r" eaLnBrk="1" latinLnBrk="0" hangingPunct="1"/>
            <a:fld id="{9D21D778-B565-4D7E-94D7-64010A445B68}" type="datetimeFigureOut">
              <a:rPr lang="en-US" smtClean="0"/>
              <a:pPr algn="r" eaLnBrk="1" latinLnBrk="0" hangingPunct="1"/>
              <a:t>9/16/19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algn="ctr" eaLnBrk="1" latinLnBrk="0" hangingPunct="1"/>
            <a:fld id="{2C6B1FF6-39B9-40F5-8B67-33C6354A3D4F}" type="slidenum">
              <a:rPr kumimoji="0" lang="en-US" smtClean="0"/>
              <a:pPr algn="ctr" eaLnBrk="1" latinLnBrk="0" hangingPunct="1"/>
              <a:t>‹#›</a:t>
            </a:fld>
            <a:endParaRPr kumimoji="0" lang="en-US" sz="1600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.m4a"/><Relationship Id="rId7" Type="http://schemas.openxmlformats.org/officeDocument/2006/relationships/image" Target="../media/image3.gi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Triage</a:t>
            </a:r>
            <a:r>
              <a:rPr lang="en-US" dirty="0"/>
              <a:t> is the process of </a:t>
            </a:r>
            <a:r>
              <a:rPr lang="en-US" i="1" dirty="0"/>
              <a:t>prioritizing</a:t>
            </a:r>
            <a:r>
              <a:rPr lang="en-US" dirty="0"/>
              <a:t> patients for treatment and transportation based on their clinical </a:t>
            </a:r>
            <a:r>
              <a:rPr lang="en-US" i="1" dirty="0"/>
              <a:t>signs and symptoms</a:t>
            </a:r>
          </a:p>
          <a:p>
            <a:pPr>
              <a:lnSpc>
                <a:spcPct val="150000"/>
              </a:lnSpc>
            </a:pPr>
            <a:r>
              <a:rPr lang="en-US" dirty="0"/>
              <a:t>Triage is performed during a </a:t>
            </a:r>
            <a:r>
              <a:rPr lang="en-US" b="1" dirty="0"/>
              <a:t>Multiple Casualty Incident (MCI)</a:t>
            </a:r>
          </a:p>
          <a:p>
            <a:pPr>
              <a:lnSpc>
                <a:spcPct val="150000"/>
              </a:lnSpc>
            </a:pPr>
            <a:r>
              <a:rPr lang="en-US" i="1" dirty="0"/>
              <a:t>“</a:t>
            </a:r>
            <a:r>
              <a:rPr lang="en-US" b="1" dirty="0"/>
              <a:t>Do the most good for the most people.”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8E0675-3D8B-4639-B93E-13567491B8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5691" y="8217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8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ID-ME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6" name="Picture 5" descr="triage2.gi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878" y="-257665"/>
            <a:ext cx="5211214" cy="694828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EF4090-B77A-465D-AF88-D6ADCF863A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15688" y="833893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2E3027-D1C6-46D6-8568-BB0E4CE1E3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36135" y="15588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3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2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Immediate- RED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752" y="1527047"/>
            <a:ext cx="8503920" cy="4840931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Vital signs and injuries so severe that the patient will die unless they receive medical treatment within </a:t>
            </a:r>
            <a:r>
              <a:rPr lang="en-US" i="1" dirty="0"/>
              <a:t>two hours</a:t>
            </a:r>
            <a:endParaRPr lang="en-US" dirty="0"/>
          </a:p>
          <a:p>
            <a:pPr lvl="1"/>
            <a:r>
              <a:rPr lang="en-US" dirty="0"/>
              <a:t>A head injury with AMS</a:t>
            </a:r>
          </a:p>
          <a:p>
            <a:pPr lvl="1"/>
            <a:r>
              <a:rPr lang="en-US" dirty="0"/>
              <a:t>Severe Respiratory distress</a:t>
            </a:r>
          </a:p>
          <a:p>
            <a:pPr lvl="1"/>
            <a:r>
              <a:rPr lang="en-US" dirty="0"/>
              <a:t>Tension pneumothorax</a:t>
            </a:r>
          </a:p>
          <a:p>
            <a:pPr lvl="1"/>
            <a:r>
              <a:rPr lang="en-US" dirty="0"/>
              <a:t>Extensive 2</a:t>
            </a:r>
            <a:r>
              <a:rPr lang="en-US" baseline="30000" dirty="0"/>
              <a:t>nd</a:t>
            </a:r>
            <a:r>
              <a:rPr lang="en-US" dirty="0"/>
              <a:t> or 3</a:t>
            </a:r>
            <a:r>
              <a:rPr lang="en-US" baseline="30000" dirty="0"/>
              <a:t>rd</a:t>
            </a:r>
            <a:r>
              <a:rPr lang="en-US" dirty="0"/>
              <a:t> degree burns</a:t>
            </a:r>
          </a:p>
          <a:p>
            <a:pPr lvl="1"/>
            <a:r>
              <a:rPr lang="en-US" dirty="0"/>
              <a:t>Uncontrolled bleeding</a:t>
            </a:r>
          </a:p>
          <a:p>
            <a:pPr lvl="1"/>
            <a:r>
              <a:rPr lang="en-US" dirty="0"/>
              <a:t>Decompensated shock</a:t>
            </a:r>
          </a:p>
          <a:p>
            <a:pPr lvl="1"/>
            <a:r>
              <a:rPr lang="en-US" dirty="0"/>
              <a:t>Extensive thoracic, abdominal, or pelvic injuries</a:t>
            </a:r>
          </a:p>
          <a:p>
            <a:pPr lvl="1"/>
            <a:r>
              <a:rPr lang="en-US" dirty="0"/>
              <a:t>Amputation above elbow or knee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CE5EEC-AF1B-4CA8-941C-4BC4FF7EFE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7080" y="7760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0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Delayed- YELLOW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Needs medical attention but will </a:t>
            </a:r>
            <a:r>
              <a:rPr lang="en-US" i="1" dirty="0"/>
              <a:t>not rapidly deteriorate if treatment is delayed up to 4 hours</a:t>
            </a:r>
          </a:p>
          <a:p>
            <a:pPr lvl="1"/>
            <a:r>
              <a:rPr lang="en-US" dirty="0"/>
              <a:t>Moderate shortness of breath</a:t>
            </a:r>
          </a:p>
          <a:p>
            <a:pPr lvl="1"/>
            <a:r>
              <a:rPr lang="en-US" dirty="0"/>
              <a:t>Compensated shock</a:t>
            </a:r>
          </a:p>
          <a:p>
            <a:pPr lvl="1"/>
            <a:r>
              <a:rPr lang="en-US" dirty="0"/>
              <a:t>Moderate to severe bleeding that is controlled</a:t>
            </a:r>
          </a:p>
          <a:p>
            <a:pPr lvl="1"/>
            <a:r>
              <a:rPr lang="en-US" dirty="0"/>
              <a:t>Penetrating injury without compromised airway</a:t>
            </a:r>
          </a:p>
          <a:p>
            <a:pPr lvl="1"/>
            <a:r>
              <a:rPr lang="en-US" dirty="0"/>
              <a:t>Open fractures</a:t>
            </a:r>
          </a:p>
          <a:p>
            <a:pPr lvl="1"/>
            <a:r>
              <a:rPr lang="en-US" dirty="0"/>
              <a:t>Uncomplicated cervical spine injury</a:t>
            </a:r>
          </a:p>
          <a:p>
            <a:pPr lvl="1"/>
            <a:r>
              <a:rPr lang="en-US" dirty="0"/>
              <a:t>Severe abdominal pain with stable vital signs</a:t>
            </a:r>
          </a:p>
          <a:p>
            <a:pPr lvl="1"/>
            <a:r>
              <a:rPr lang="en-US" i="1" dirty="0"/>
              <a:t>Unable to walk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DC4E17-33D6-4F54-B4C7-9231D09CD9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50978" y="926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3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1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8000"/>
                </a:solidFill>
              </a:rPr>
              <a:t>Minimal- GREEN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Could potentially go untreated for days</a:t>
            </a:r>
          </a:p>
          <a:p>
            <a:pPr lvl="1"/>
            <a:r>
              <a:rPr lang="en-US" dirty="0"/>
              <a:t>Mild respiratory distress</a:t>
            </a:r>
          </a:p>
          <a:p>
            <a:pPr lvl="1"/>
            <a:r>
              <a:rPr lang="en-US" dirty="0"/>
              <a:t>Closed fractures or dislocation with accompanying shock</a:t>
            </a:r>
          </a:p>
          <a:p>
            <a:pPr lvl="1"/>
            <a:r>
              <a:rPr lang="en-US" dirty="0"/>
              <a:t>Minor to moderate bleeding</a:t>
            </a:r>
          </a:p>
          <a:p>
            <a:pPr lvl="1"/>
            <a:r>
              <a:rPr lang="en-US" dirty="0"/>
              <a:t>Burns involving less than 20% of the body and not involving the head, face, or joints</a:t>
            </a:r>
          </a:p>
          <a:p>
            <a:pPr lvl="1"/>
            <a:r>
              <a:rPr lang="en-US" dirty="0"/>
              <a:t>Isolated penetrating injury</a:t>
            </a:r>
          </a:p>
          <a:p>
            <a:pPr lvl="1"/>
            <a:r>
              <a:rPr lang="en-US" dirty="0"/>
              <a:t>Frostbite</a:t>
            </a:r>
          </a:p>
          <a:p>
            <a:pPr lvl="1"/>
            <a:r>
              <a:rPr lang="en-US" dirty="0"/>
              <a:t>Strains and sprains</a:t>
            </a:r>
          </a:p>
          <a:p>
            <a:pPr lvl="1"/>
            <a:r>
              <a:rPr lang="en-US" dirty="0"/>
              <a:t>Minor head injury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AF7566-E7B7-4AA0-A8CF-C69DA9B5EC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40810" y="93918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35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Expectant- BLACK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Already dead or expected to die</a:t>
            </a:r>
          </a:p>
          <a:p>
            <a:pPr lvl="1"/>
            <a:r>
              <a:rPr lang="en-US" dirty="0"/>
              <a:t>Cardiac Arrest</a:t>
            </a:r>
          </a:p>
          <a:p>
            <a:pPr lvl="1"/>
            <a:r>
              <a:rPr lang="en-US" dirty="0"/>
              <a:t>Severe head or brain injury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or 3</a:t>
            </a:r>
            <a:r>
              <a:rPr lang="en-US" baseline="30000" dirty="0"/>
              <a:t>rd</a:t>
            </a:r>
            <a:r>
              <a:rPr lang="en-US" dirty="0"/>
              <a:t> degree burn involving more than 70% of the body (recall rule of nines)</a:t>
            </a:r>
          </a:p>
          <a:p>
            <a:pPr lvl="1"/>
            <a:r>
              <a:rPr lang="en-US" dirty="0"/>
              <a:t>Irreversible Shock</a:t>
            </a:r>
          </a:p>
          <a:p>
            <a:pPr lvl="1"/>
            <a:r>
              <a:rPr lang="en-US" dirty="0"/>
              <a:t>Gunshot wound to the head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A1B2F85-5EA0-4909-A22E-EFCE04F51F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73860" y="9045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1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Triage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b="1" dirty="0"/>
              <a:t>S</a:t>
            </a:r>
            <a:r>
              <a:rPr lang="en-US" sz="3600" dirty="0"/>
              <a:t>imple</a:t>
            </a:r>
          </a:p>
          <a:p>
            <a:pPr marL="0" indent="0" algn="ctr">
              <a:buNone/>
            </a:pPr>
            <a:r>
              <a:rPr lang="en-US" sz="3600" b="1" dirty="0"/>
              <a:t>T</a:t>
            </a:r>
            <a:r>
              <a:rPr lang="en-US" sz="3600" dirty="0"/>
              <a:t>riage</a:t>
            </a:r>
          </a:p>
          <a:p>
            <a:pPr marL="0" indent="0" algn="ctr">
              <a:buNone/>
            </a:pPr>
            <a:r>
              <a:rPr lang="en-US" sz="3600" b="1" dirty="0"/>
              <a:t>A</a:t>
            </a:r>
            <a:r>
              <a:rPr lang="en-US" sz="3600" dirty="0"/>
              <a:t>nd</a:t>
            </a:r>
          </a:p>
          <a:p>
            <a:pPr marL="0" indent="0" algn="ctr">
              <a:buNone/>
            </a:pPr>
            <a:r>
              <a:rPr lang="en-US" sz="3600" b="1" dirty="0"/>
              <a:t>R</a:t>
            </a:r>
            <a:r>
              <a:rPr lang="en-US" sz="3600" dirty="0"/>
              <a:t>apid</a:t>
            </a:r>
          </a:p>
          <a:p>
            <a:pPr marL="0" indent="0" algn="ctr">
              <a:buNone/>
            </a:pPr>
            <a:r>
              <a:rPr lang="en-US" sz="3600" b="1" dirty="0"/>
              <a:t>T</a:t>
            </a:r>
            <a:r>
              <a:rPr lang="en-US" sz="3600" dirty="0"/>
              <a:t>ransport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B7358E-63E4-4BE0-A661-6FBA232D6F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1658" y="98580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1363</TotalTime>
  <Words>340</Words>
  <Application>Microsoft Macintosh PowerPoint</Application>
  <PresentationFormat>On-screen Show (4:3)</PresentationFormat>
  <Paragraphs>64</Paragraphs>
  <Slides>7</Slides>
  <Notes>5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News Gothic MT</vt:lpstr>
      <vt:lpstr>Wingdings 2</vt:lpstr>
      <vt:lpstr>Breeze</vt:lpstr>
      <vt:lpstr>Triage</vt:lpstr>
      <vt:lpstr>ID-ME</vt:lpstr>
      <vt:lpstr>Immediate- RED</vt:lpstr>
      <vt:lpstr>Delayed- YELLOW</vt:lpstr>
      <vt:lpstr>Minimal- GREEN</vt:lpstr>
      <vt:lpstr>Expectant- BLACK</vt:lpstr>
      <vt:lpstr>START Triage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Incident Command and Triage</dc:title>
  <dc:creator>Sophie Leiter</dc:creator>
  <cp:lastModifiedBy>Daley, Caroline</cp:lastModifiedBy>
  <cp:revision>26</cp:revision>
  <dcterms:created xsi:type="dcterms:W3CDTF">2015-11-29T21:00:00Z</dcterms:created>
  <dcterms:modified xsi:type="dcterms:W3CDTF">2019-09-16T18:14:52Z</dcterms:modified>
</cp:coreProperties>
</file>