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9"/>
  </p:notesMasterIdLst>
  <p:sldIdLst>
    <p:sldId id="256" r:id="rId2"/>
    <p:sldId id="257" r:id="rId3"/>
    <p:sldId id="258" r:id="rId4"/>
    <p:sldId id="259" r:id="rId5"/>
    <p:sldId id="260" r:id="rId6"/>
    <p:sldId id="261" r:id="rId7"/>
    <p:sldId id="262"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7117" autoAdjust="0"/>
  </p:normalViewPr>
  <p:slideViewPr>
    <p:cSldViewPr snapToGrid="0" snapToObjects="1">
      <p:cViewPr varScale="1">
        <p:scale>
          <a:sx n="97" d="100"/>
          <a:sy n="97" d="100"/>
        </p:scale>
        <p:origin x="2080"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81BDDD-E7A7-DA41-B8EF-6C708352A99F}"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3E0C1B-6746-A945-8573-9B62B189FD57}" type="slidenum">
              <a:rPr lang="en-US" smtClean="0"/>
              <a:t>‹#›</a:t>
            </a:fld>
            <a:endParaRPr lang="en-US"/>
          </a:p>
        </p:txBody>
      </p:sp>
    </p:spTree>
    <p:extLst>
      <p:ext uri="{BB962C8B-B14F-4D97-AF65-F5344CB8AC3E}">
        <p14:creationId xmlns:p14="http://schemas.microsoft.com/office/powerpoint/2010/main" val="12870029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in</a:t>
            </a:r>
            <a:r>
              <a:rPr lang="en-US" baseline="0" dirty="0"/>
              <a:t> a response to 9/11 terrorist attacks </a:t>
            </a:r>
          </a:p>
          <a:p>
            <a:r>
              <a:rPr lang="en-US" dirty="0"/>
              <a:t>-Let </a:t>
            </a:r>
            <a:r>
              <a:rPr lang="en-US" dirty="0" err="1"/>
              <a:t>recuers</a:t>
            </a:r>
            <a:r>
              <a:rPr lang="en-US" dirty="0"/>
              <a:t> from different agencies respond in a coordinated</a:t>
            </a:r>
            <a:r>
              <a:rPr lang="en-US" baseline="0" dirty="0"/>
              <a:t> fashion after an incident</a:t>
            </a:r>
          </a:p>
          <a:p>
            <a:r>
              <a:rPr lang="en-US" dirty="0"/>
              <a:t>-sets up</a:t>
            </a:r>
            <a:r>
              <a:rPr lang="en-US" baseline="0" dirty="0"/>
              <a:t> a </a:t>
            </a:r>
            <a:r>
              <a:rPr lang="en-US" baseline="0" dirty="0" err="1"/>
              <a:t>heirarchy</a:t>
            </a:r>
            <a:r>
              <a:rPr lang="en-US" baseline="0" dirty="0"/>
              <a:t> of response and standardization of roles</a:t>
            </a:r>
            <a:endParaRPr lang="en-US" dirty="0"/>
          </a:p>
        </p:txBody>
      </p:sp>
      <p:sp>
        <p:nvSpPr>
          <p:cNvPr id="4" name="Slide Number Placeholder 3"/>
          <p:cNvSpPr>
            <a:spLocks noGrp="1"/>
          </p:cNvSpPr>
          <p:nvPr>
            <p:ph type="sldNum" sz="quarter" idx="10"/>
          </p:nvPr>
        </p:nvSpPr>
        <p:spPr/>
        <p:txBody>
          <a:bodyPr/>
          <a:lstStyle/>
          <a:p>
            <a:fld id="{E43E0C1B-6746-A945-8573-9B62B189FD57}" type="slidenum">
              <a:rPr lang="en-US" smtClean="0"/>
              <a:t>3</a:t>
            </a:fld>
            <a:endParaRPr lang="en-US"/>
          </a:p>
        </p:txBody>
      </p:sp>
    </p:spTree>
    <p:extLst>
      <p:ext uri="{BB962C8B-B14F-4D97-AF65-F5344CB8AC3E}">
        <p14:creationId xmlns:p14="http://schemas.microsoft.com/office/powerpoint/2010/main" val="363234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rescue organizations</a:t>
            </a:r>
            <a:r>
              <a:rPr lang="en-US" baseline="0" dirty="0"/>
              <a:t> in the US have to adhere to</a:t>
            </a:r>
          </a:p>
          <a:p>
            <a:r>
              <a:rPr lang="en-US" baseline="0" dirty="0"/>
              <a:t>-</a:t>
            </a:r>
            <a:r>
              <a:rPr lang="en-US" dirty="0">
                <a:latin typeface="Arial" charset="0"/>
                <a:ea typeface="ＭＳ Ｐゴシック" charset="0"/>
                <a:cs typeface="Arial" charset="0"/>
              </a:rPr>
              <a:t>method for managing an incident, regardless of its cause, size, scope, or complexity</a:t>
            </a:r>
            <a:endParaRPr lang="en-US" dirty="0"/>
          </a:p>
        </p:txBody>
      </p:sp>
      <p:sp>
        <p:nvSpPr>
          <p:cNvPr id="4" name="Slide Number Placeholder 3"/>
          <p:cNvSpPr>
            <a:spLocks noGrp="1"/>
          </p:cNvSpPr>
          <p:nvPr>
            <p:ph type="sldNum" sz="quarter" idx="10"/>
          </p:nvPr>
        </p:nvSpPr>
        <p:spPr/>
        <p:txBody>
          <a:bodyPr/>
          <a:lstStyle/>
          <a:p>
            <a:fld id="{E43E0C1B-6746-A945-8573-9B62B189FD57}" type="slidenum">
              <a:rPr lang="en-US" smtClean="0"/>
              <a:t>4</a:t>
            </a:fld>
            <a:endParaRPr lang="en-US"/>
          </a:p>
        </p:txBody>
      </p:sp>
    </p:spTree>
    <p:extLst>
      <p:ext uri="{BB962C8B-B14F-4D97-AF65-F5344CB8AC3E}">
        <p14:creationId xmlns:p14="http://schemas.microsoft.com/office/powerpoint/2010/main" val="1070456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US" b="1" dirty="0">
                <a:latin typeface="Arial" charset="0"/>
                <a:ea typeface="ＭＳ Ｐゴシック" charset="0"/>
                <a:cs typeface="Arial" charset="0"/>
              </a:rPr>
              <a:t>Incident Command Staff</a:t>
            </a:r>
          </a:p>
          <a:p>
            <a:pPr marL="228600" indent="-228600"/>
            <a:r>
              <a:rPr lang="en-US" dirty="0">
                <a:latin typeface="Arial" charset="0"/>
                <a:ea typeface="ＭＳ Ｐゴシック" charset="0"/>
                <a:cs typeface="Arial" charset="0"/>
              </a:rPr>
              <a:t>If needed, Incident Command can be expanded to include up to three additional positions that can assist the IC. These positions include: </a:t>
            </a:r>
          </a:p>
          <a:p>
            <a:pPr marL="228600" indent="-228600">
              <a:buFontTx/>
              <a:buChar char="•"/>
            </a:pPr>
            <a:r>
              <a:rPr lang="en-US" dirty="0">
                <a:latin typeface="Arial" charset="0"/>
                <a:ea typeface="ＭＳ Ｐゴシック" charset="0"/>
                <a:cs typeface="Arial" charset="0"/>
              </a:rPr>
              <a:t>Public Information Officer, who serves as the primary source for incident-related information and media relations.</a:t>
            </a:r>
          </a:p>
          <a:p>
            <a:pPr marL="228600" indent="-228600">
              <a:buFontTx/>
              <a:buChar char="•"/>
            </a:pPr>
            <a:r>
              <a:rPr lang="en-US" dirty="0">
                <a:latin typeface="Arial" charset="0"/>
                <a:ea typeface="ＭＳ Ｐゴシック" charset="0"/>
                <a:cs typeface="Arial" charset="0"/>
              </a:rPr>
              <a:t>Safety Officer, who is responsible for the health and safety of all incident workers and for assessing incident hazards.</a:t>
            </a:r>
          </a:p>
          <a:p>
            <a:pPr marL="228600" indent="-228600">
              <a:buFontTx/>
              <a:buChar char="•"/>
            </a:pPr>
            <a:r>
              <a:rPr lang="en-US" dirty="0">
                <a:latin typeface="Arial" charset="0"/>
                <a:ea typeface="ＭＳ Ｐゴシック" charset="0"/>
                <a:cs typeface="Arial" charset="0"/>
              </a:rPr>
              <a:t>Liaison Officer, who serves as the primary contact with all rescue organizations that are assisting on the incident. This includes coordinating efforts with local, state, and federal organizations and officials.</a:t>
            </a:r>
          </a:p>
          <a:p>
            <a:endParaRPr lang="en-US" dirty="0"/>
          </a:p>
        </p:txBody>
      </p:sp>
      <p:sp>
        <p:nvSpPr>
          <p:cNvPr id="4" name="Slide Number Placeholder 3"/>
          <p:cNvSpPr>
            <a:spLocks noGrp="1"/>
          </p:cNvSpPr>
          <p:nvPr>
            <p:ph type="sldNum" sz="quarter" idx="10"/>
          </p:nvPr>
        </p:nvSpPr>
        <p:spPr/>
        <p:txBody>
          <a:bodyPr/>
          <a:lstStyle/>
          <a:p>
            <a:fld id="{E43E0C1B-6746-A945-8573-9B62B189FD57}" type="slidenum">
              <a:rPr lang="en-US" smtClean="0"/>
              <a:t>5</a:t>
            </a:fld>
            <a:endParaRPr lang="en-US"/>
          </a:p>
        </p:txBody>
      </p:sp>
    </p:spTree>
    <p:extLst>
      <p:ext uri="{BB962C8B-B14F-4D97-AF65-F5344CB8AC3E}">
        <p14:creationId xmlns:p14="http://schemas.microsoft.com/office/powerpoint/2010/main" val="1418103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Char char="•"/>
            </a:pPr>
            <a:r>
              <a:rPr lang="en-US" dirty="0">
                <a:latin typeface="Arial" charset="0"/>
                <a:ea typeface="ＭＳ Ｐゴシック" charset="0"/>
                <a:cs typeface="Arial" charset="0"/>
              </a:rPr>
              <a:t>A </a:t>
            </a:r>
            <a:r>
              <a:rPr lang="en-US" b="1" dirty="0">
                <a:latin typeface="Arial" charset="0"/>
                <a:ea typeface="ＭＳ Ｐゴシック" charset="0"/>
                <a:cs typeface="Arial" charset="0"/>
              </a:rPr>
              <a:t>strike team</a:t>
            </a:r>
            <a:r>
              <a:rPr lang="en-US" dirty="0">
                <a:latin typeface="Arial" charset="0"/>
                <a:ea typeface="ＭＳ Ｐゴシック" charset="0"/>
                <a:cs typeface="Arial" charset="0"/>
              </a:rPr>
              <a:t> consists of resources of the same type (e.g., a group of Nordic Patrollers or river guides) and is managed by a strike team leader. </a:t>
            </a:r>
          </a:p>
          <a:p>
            <a:pPr marL="228600" indent="-228600">
              <a:buFontTx/>
              <a:buChar char="•"/>
            </a:pPr>
            <a:r>
              <a:rPr lang="en-US" dirty="0">
                <a:latin typeface="Arial" charset="0"/>
                <a:ea typeface="ＭＳ Ｐゴシック" charset="0"/>
                <a:cs typeface="Arial" charset="0"/>
              </a:rPr>
              <a:t>A</a:t>
            </a:r>
            <a:r>
              <a:rPr lang="en-US" b="1" dirty="0">
                <a:latin typeface="Arial" charset="0"/>
                <a:ea typeface="ＭＳ Ｐゴシック" charset="0"/>
                <a:cs typeface="Arial" charset="0"/>
              </a:rPr>
              <a:t> task force</a:t>
            </a:r>
            <a:r>
              <a:rPr lang="en-US" dirty="0">
                <a:latin typeface="Arial" charset="0"/>
                <a:ea typeface="ＭＳ Ｐゴシック" charset="0"/>
                <a:cs typeface="Arial" charset="0"/>
              </a:rPr>
              <a:t> is a combination of different resources (e.g., a sheriff</a:t>
            </a:r>
            <a:r>
              <a:rPr lang="ja-JP" altLang="en-US" dirty="0">
                <a:latin typeface="Arial" charset="0"/>
                <a:ea typeface="ＭＳ Ｐゴシック" charset="0"/>
                <a:cs typeface="Arial" charset="0"/>
              </a:rPr>
              <a:t>’</a:t>
            </a:r>
            <a:r>
              <a:rPr lang="en-US" altLang="ja-JP" dirty="0">
                <a:latin typeface="Arial" charset="0"/>
                <a:ea typeface="ＭＳ Ｐゴシック" charset="0"/>
                <a:cs typeface="Arial" charset="0"/>
              </a:rPr>
              <a:t>s deputy, an NSP alpine patrol, and a search &amp; rescue team) with common communications and is managed by a task force leader. </a:t>
            </a:r>
            <a:endParaRPr lang="en-US" dirty="0">
              <a:latin typeface="Arial" charset="0"/>
              <a:ea typeface="ＭＳ Ｐゴシック" charset="0"/>
              <a:cs typeface="Arial" charset="0"/>
            </a:endParaRPr>
          </a:p>
          <a:p>
            <a:endParaRPr lang="en-US" dirty="0"/>
          </a:p>
        </p:txBody>
      </p:sp>
      <p:sp>
        <p:nvSpPr>
          <p:cNvPr id="4" name="Slide Number Placeholder 3"/>
          <p:cNvSpPr>
            <a:spLocks noGrp="1"/>
          </p:cNvSpPr>
          <p:nvPr>
            <p:ph type="sldNum" sz="quarter" idx="10"/>
          </p:nvPr>
        </p:nvSpPr>
        <p:spPr/>
        <p:txBody>
          <a:bodyPr/>
          <a:lstStyle/>
          <a:p>
            <a:fld id="{E43E0C1B-6746-A945-8573-9B62B189FD57}" type="slidenum">
              <a:rPr lang="en-US" smtClean="0"/>
              <a:t>6</a:t>
            </a:fld>
            <a:endParaRPr lang="en-US"/>
          </a:p>
        </p:txBody>
      </p:sp>
    </p:spTree>
    <p:extLst>
      <p:ext uri="{BB962C8B-B14F-4D97-AF65-F5344CB8AC3E}">
        <p14:creationId xmlns:p14="http://schemas.microsoft.com/office/powerpoint/2010/main" val="3764891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as OEC, we can either be assigned command chief or operations </a:t>
            </a:r>
            <a:endParaRPr lang="en-US" dirty="0"/>
          </a:p>
        </p:txBody>
      </p:sp>
      <p:sp>
        <p:nvSpPr>
          <p:cNvPr id="4" name="Slide Number Placeholder 3"/>
          <p:cNvSpPr>
            <a:spLocks noGrp="1"/>
          </p:cNvSpPr>
          <p:nvPr>
            <p:ph type="sldNum" sz="quarter" idx="10"/>
          </p:nvPr>
        </p:nvSpPr>
        <p:spPr/>
        <p:txBody>
          <a:bodyPr/>
          <a:lstStyle/>
          <a:p>
            <a:fld id="{E43E0C1B-6746-A945-8573-9B62B189FD57}" type="slidenum">
              <a:rPr lang="en-US" smtClean="0"/>
              <a:t>7</a:t>
            </a:fld>
            <a:endParaRPr lang="en-US"/>
          </a:p>
        </p:txBody>
      </p:sp>
    </p:spTree>
    <p:extLst>
      <p:ext uri="{BB962C8B-B14F-4D97-AF65-F5344CB8AC3E}">
        <p14:creationId xmlns:p14="http://schemas.microsoft.com/office/powerpoint/2010/main" val="754359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9/16/19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9/16/19</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9/16/19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9/16/19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9/16/19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pPr algn="r" eaLnBrk="1" latinLnBrk="0" hangingPunct="1"/>
            <a:fld id="{9D21D778-B565-4D7E-94D7-64010A445B68}" type="datetimeFigureOut">
              <a:rPr lang="en-US" smtClean="0"/>
              <a:pPr algn="r" eaLnBrk="1" latinLnBrk="0" hangingPunct="1"/>
              <a:t>9/16/19</a:t>
            </a:fld>
            <a:endParaRPr lang="en-US" sz="1400" dirty="0">
              <a:solidFill>
                <a:srgbClr val="FFFFFF"/>
              </a:solidFill>
            </a:endParaRPr>
          </a:p>
        </p:txBody>
      </p:sp>
      <p:sp>
        <p:nvSpPr>
          <p:cNvPr id="5" name="Footer Placeholder 4"/>
          <p:cNvSpPr>
            <a:spLocks noGrp="1"/>
          </p:cNvSpPr>
          <p:nvPr>
            <p:ph type="ftr" sz="quarter" idx="11"/>
          </p:nvPr>
        </p:nvSpPr>
        <p:spPr/>
        <p:txBody>
          <a:bodyPr/>
          <a:lstStyle/>
          <a:p>
            <a:pPr algn="l" eaLnBrk="1" latinLnBrk="0" hangingPunct="1"/>
            <a:endParaRPr kumimoji="0" lang="en-US" dirty="0">
              <a:solidFill>
                <a:srgbClr val="FFFFFF"/>
              </a:solidFill>
            </a:endParaRPr>
          </a:p>
        </p:txBody>
      </p:sp>
      <p:sp>
        <p:nvSpPr>
          <p:cNvPr id="6" name="Slide Number Placeholder 5"/>
          <p:cNvSpPr>
            <a:spLocks noGrp="1"/>
          </p:cNvSpPr>
          <p:nvPr>
            <p:ph type="sldNum" sz="quarter" idx="12"/>
          </p:nvPr>
        </p:nvSpPr>
        <p:spPr/>
        <p:txBody>
          <a:bodyPr/>
          <a:lstStyle/>
          <a:p>
            <a:pPr algn="ctr" eaLnBrk="1" latinLnBrk="0" hangingPunct="1"/>
            <a:fld id="{2C6B1FF6-39B9-40F5-8B67-33C6354A3D4F}" type="slidenum">
              <a:rPr kumimoji="0" lang="en-US" smtClean="0"/>
              <a:pPr algn="ctr" eaLnBrk="1" latinLnBrk="0" hangingPunct="1"/>
              <a:t>‹#›</a:t>
            </a:fld>
            <a:endParaRPr kumimoji="0" lang="en-US" sz="1600" dirty="0">
              <a:solidFill>
                <a:schemeClr val="accent3">
                  <a:shade val="75000"/>
                </a:schemeClr>
              </a:solidFill>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9/16/19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9/16/19</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9/16/19</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pPr algn="ctr" eaLnBrk="1" latinLnBrk="0" hangingPunct="1"/>
            <a:fld id="{2C6B1FF6-39B9-40F5-8B67-33C6354A3D4F}" type="slidenum">
              <a:rPr kumimoji="0" lang="en-US" smtClean="0"/>
              <a:pPr algn="ctr" eaLnBrk="1" latinLnBrk="0" hangingPunct="1"/>
              <a:t>‹#›</a:t>
            </a:fld>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9/16/19</a:t>
            </a:fld>
            <a:endParaRPr lang="en-US"/>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9/16/19</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9/16/19</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algn="r" eaLnBrk="1" latinLnBrk="0" hangingPunct="1"/>
            <a:fld id="{9D21D778-B565-4D7E-94D7-64010A445B68}" type="datetimeFigureOut">
              <a:rPr lang="en-US" smtClean="0"/>
              <a:pPr algn="r" eaLnBrk="1" latinLnBrk="0" hangingPunct="1"/>
              <a:t>9/16/19</a:t>
            </a:fld>
            <a:endParaRPr lang="en-US" sz="1400" dirty="0">
              <a:solidFill>
                <a:srgbClr val="FFFFFF"/>
              </a:solidFill>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algn="l" eaLnBrk="1" latinLnBrk="0" hangingPunct="1"/>
            <a:endParaRPr kumimoji="0" lang="en-US" dirty="0">
              <a:solidFill>
                <a:srgbClr val="FFFFFF"/>
              </a:solidFill>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algn="ctr" eaLnBrk="1" latinLnBrk="0" hangingPunct="1"/>
            <a:fld id="{2C6B1FF6-39B9-40F5-8B67-33C6354A3D4F}" type="slidenum">
              <a:rPr kumimoji="0" lang="en-US" smtClean="0"/>
              <a:pPr algn="ctr" eaLnBrk="1" latinLnBrk="0" hangingPunct="1"/>
              <a:t>‹#›</a:t>
            </a:fld>
            <a:endParaRPr kumimoji="0" lang="en-US" sz="1600" dirty="0">
              <a:solidFill>
                <a:schemeClr val="accent3">
                  <a:shade val="75000"/>
                </a:scheme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Incident Command and Triage</a:t>
            </a:r>
          </a:p>
        </p:txBody>
      </p:sp>
      <p:pic>
        <p:nvPicPr>
          <p:cNvPr id="4" name="Picture 3"/>
          <p:cNvPicPr>
            <a:picLocks noChangeAspect="1"/>
          </p:cNvPicPr>
          <p:nvPr/>
        </p:nvPicPr>
        <p:blipFill>
          <a:blip r:embed="rId4"/>
          <a:stretch>
            <a:fillRect/>
          </a:stretch>
        </p:blipFill>
        <p:spPr>
          <a:xfrm>
            <a:off x="2723257" y="3248866"/>
            <a:ext cx="3626420" cy="2719815"/>
          </a:xfrm>
          <a:prstGeom prst="rect">
            <a:avLst/>
          </a:prstGeom>
        </p:spPr>
      </p:pic>
      <p:pic>
        <p:nvPicPr>
          <p:cNvPr id="2" name="Recorded Sound">
            <a:hlinkClick r:id="" action="ppaction://media"/>
            <a:extLst>
              <a:ext uri="{FF2B5EF4-FFF2-40B4-BE49-F238E27FC236}">
                <a16:creationId xmlns:a16="http://schemas.microsoft.com/office/drawing/2014/main" id="{AC811095-164E-4CDB-AD4B-BB2CBC6D3A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15760" y="2819400"/>
            <a:ext cx="406400" cy="406400"/>
          </a:xfrm>
          <a:prstGeom prst="rect">
            <a:avLst/>
          </a:prstGeom>
        </p:spPr>
      </p:pic>
    </p:spTree>
    <p:extLst>
      <p:ext uri="{BB962C8B-B14F-4D97-AF65-F5344CB8AC3E}">
        <p14:creationId xmlns:p14="http://schemas.microsoft.com/office/powerpoint/2010/main" val="388165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Describe Incident Command System</a:t>
            </a:r>
          </a:p>
          <a:p>
            <a:r>
              <a:rPr lang="en-US" dirty="0"/>
              <a:t>Describe primary responsibilities of five functional areas of the incident command system</a:t>
            </a:r>
          </a:p>
          <a:p>
            <a:r>
              <a:rPr lang="en-US" dirty="0"/>
              <a:t>Describe and demonstrate how to use ID-ME system</a:t>
            </a:r>
          </a:p>
          <a:p>
            <a:r>
              <a:rPr lang="en-US" dirty="0"/>
              <a:t>Describe and demonstrate how to use the START system of triage</a:t>
            </a:r>
          </a:p>
        </p:txBody>
      </p:sp>
      <p:pic>
        <p:nvPicPr>
          <p:cNvPr id="5" name="Recorded Sound">
            <a:hlinkClick r:id="" action="ppaction://media"/>
            <a:extLst>
              <a:ext uri="{FF2B5EF4-FFF2-40B4-BE49-F238E27FC236}">
                <a16:creationId xmlns:a16="http://schemas.microsoft.com/office/drawing/2014/main" id="{99F121F1-76B9-46D9-A443-60F6B635C3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88480" y="856887"/>
            <a:ext cx="406400" cy="406400"/>
          </a:xfrm>
          <a:prstGeom prst="rect">
            <a:avLst/>
          </a:prstGeom>
        </p:spPr>
      </p:pic>
    </p:spTree>
    <p:extLst>
      <p:ext uri="{BB962C8B-B14F-4D97-AF65-F5344CB8AC3E}">
        <p14:creationId xmlns:p14="http://schemas.microsoft.com/office/powerpoint/2010/main" val="334582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274320" lvl="2" indent="-274320">
              <a:buClr>
                <a:schemeClr val="accent1"/>
              </a:buClr>
              <a:buSzPct val="85000"/>
              <a:buFont typeface="Wingdings 2"/>
              <a:buChar char=""/>
            </a:pPr>
            <a:r>
              <a:rPr lang="en-US" sz="2800" b="1" dirty="0"/>
              <a:t>National Incident Management System:  </a:t>
            </a:r>
            <a:r>
              <a:rPr lang="en-US" dirty="0"/>
              <a:t>Created by a 2003 federal mandate to create :</a:t>
            </a:r>
          </a:p>
          <a:p>
            <a:pPr marL="548640" lvl="3" indent="-274320">
              <a:buClr>
                <a:schemeClr val="accent1"/>
              </a:buClr>
              <a:buSzPct val="85000"/>
              <a:buFont typeface="Wingdings 2"/>
              <a:buChar char=""/>
            </a:pPr>
            <a:r>
              <a:rPr lang="en-US" dirty="0"/>
              <a:t>“</a:t>
            </a:r>
            <a:r>
              <a:rPr lang="en-US" i="1" dirty="0"/>
              <a:t>a consistent nationwide approach for federal, state, tribal, and local governments to work effectively and efficiently together to prepare for, prevent, respond to, and recover from domestic incidents, regardless of cause, size, or complexity</a:t>
            </a:r>
            <a:r>
              <a:rPr lang="en-US" dirty="0"/>
              <a:t>”</a:t>
            </a:r>
          </a:p>
          <a:p>
            <a:pPr lvl="2"/>
            <a:r>
              <a:rPr lang="en-US" b="1" dirty="0"/>
              <a:t>Incident: Anything out of the ordinary from day-to-day activities that necessitates a response</a:t>
            </a:r>
          </a:p>
          <a:p>
            <a:r>
              <a:rPr lang="en-US" b="1" dirty="0"/>
              <a:t>Incident Command System (ICS)</a:t>
            </a:r>
            <a:r>
              <a:rPr lang="en-US" dirty="0"/>
              <a:t>: A formal, organized method for managing an incident, regardless of its cause, size, scope, or complexity.</a:t>
            </a:r>
          </a:p>
          <a:p>
            <a:endParaRPr lang="en-US" dirty="0"/>
          </a:p>
        </p:txBody>
      </p:sp>
      <p:pic>
        <p:nvPicPr>
          <p:cNvPr id="4" name="Recorded Sound">
            <a:hlinkClick r:id="" action="ppaction://media"/>
            <a:extLst>
              <a:ext uri="{FF2B5EF4-FFF2-40B4-BE49-F238E27FC236}">
                <a16:creationId xmlns:a16="http://schemas.microsoft.com/office/drawing/2014/main" id="{CA33C428-73ED-417A-BE3B-602557ABE3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11191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 Functional Areas of the ICS</a:t>
            </a:r>
          </a:p>
        </p:txBody>
      </p:sp>
      <p:sp>
        <p:nvSpPr>
          <p:cNvPr id="3" name="Content Placeholder 2"/>
          <p:cNvSpPr>
            <a:spLocks noGrp="1"/>
          </p:cNvSpPr>
          <p:nvPr>
            <p:ph idx="1"/>
          </p:nvPr>
        </p:nvSpPr>
        <p:spPr/>
        <p:txBody>
          <a:bodyPr/>
          <a:lstStyle/>
          <a:p>
            <a:r>
              <a:rPr lang="en-US" dirty="0"/>
              <a:t>Incident Command</a:t>
            </a:r>
          </a:p>
          <a:p>
            <a:r>
              <a:rPr lang="en-US" dirty="0"/>
              <a:t>Operations Section</a:t>
            </a:r>
          </a:p>
          <a:p>
            <a:r>
              <a:rPr lang="en-US" dirty="0"/>
              <a:t>Planning Section</a:t>
            </a:r>
          </a:p>
          <a:p>
            <a:r>
              <a:rPr lang="en-US" dirty="0"/>
              <a:t>Logistics Section</a:t>
            </a:r>
          </a:p>
          <a:p>
            <a:r>
              <a:rPr lang="en-US" dirty="0"/>
              <a:t>Finance/Administration Section</a:t>
            </a:r>
          </a:p>
        </p:txBody>
      </p:sp>
      <p:pic>
        <p:nvPicPr>
          <p:cNvPr id="5" name="Recorded Sound">
            <a:hlinkClick r:id="" action="ppaction://media"/>
            <a:extLst>
              <a:ext uri="{FF2B5EF4-FFF2-40B4-BE49-F238E27FC236}">
                <a16:creationId xmlns:a16="http://schemas.microsoft.com/office/drawing/2014/main" id="{6FC331E4-1928-45C8-8BC6-885031B24B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80485" y="1115967"/>
            <a:ext cx="406400" cy="406400"/>
          </a:xfrm>
          <a:prstGeom prst="rect">
            <a:avLst/>
          </a:prstGeom>
        </p:spPr>
      </p:pic>
    </p:spTree>
    <p:extLst>
      <p:ext uri="{BB962C8B-B14F-4D97-AF65-F5344CB8AC3E}">
        <p14:creationId xmlns:p14="http://schemas.microsoft.com/office/powerpoint/2010/main" val="79222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Incident Command</a:t>
            </a:r>
          </a:p>
        </p:txBody>
      </p:sp>
      <p:sp>
        <p:nvSpPr>
          <p:cNvPr id="3" name="Content Placeholder 2"/>
          <p:cNvSpPr>
            <a:spLocks noGrp="1"/>
          </p:cNvSpPr>
          <p:nvPr>
            <p:ph idx="1"/>
          </p:nvPr>
        </p:nvSpPr>
        <p:spPr/>
        <p:txBody>
          <a:bodyPr/>
          <a:lstStyle/>
          <a:p>
            <a:r>
              <a:rPr lang="en-US" dirty="0"/>
              <a:t>Managed by the </a:t>
            </a:r>
            <a:r>
              <a:rPr lang="en-US" b="1" dirty="0"/>
              <a:t>Incident Commander</a:t>
            </a:r>
          </a:p>
          <a:p>
            <a:pPr lvl="1"/>
            <a:r>
              <a:rPr lang="en-US" dirty="0"/>
              <a:t>Provides overall leadership</a:t>
            </a:r>
          </a:p>
          <a:p>
            <a:pPr lvl="1"/>
            <a:r>
              <a:rPr lang="en-US" dirty="0"/>
              <a:t>Typically the most senior person among the initial responders.</a:t>
            </a:r>
          </a:p>
          <a:p>
            <a:r>
              <a:rPr lang="en-US" dirty="0"/>
              <a:t>Primary tasks of Incident Commander</a:t>
            </a:r>
          </a:p>
          <a:p>
            <a:pPr lvl="1"/>
            <a:r>
              <a:rPr lang="en-US" dirty="0"/>
              <a:t>Assume command of incident</a:t>
            </a:r>
          </a:p>
          <a:p>
            <a:pPr lvl="1"/>
            <a:r>
              <a:rPr lang="en-US" dirty="0"/>
              <a:t>Establishes Command Post</a:t>
            </a:r>
          </a:p>
          <a:p>
            <a:pPr lvl="1"/>
            <a:r>
              <a:rPr lang="en-US" dirty="0"/>
              <a:t>Provides overall management</a:t>
            </a:r>
          </a:p>
          <a:p>
            <a:pPr lvl="1"/>
            <a:r>
              <a:rPr lang="en-US" dirty="0"/>
              <a:t>Determine incident objectives and strategies</a:t>
            </a:r>
          </a:p>
          <a:p>
            <a:pPr lvl="1"/>
            <a:r>
              <a:rPr lang="en-US" dirty="0"/>
              <a:t>Determine and develop organizational structure</a:t>
            </a:r>
          </a:p>
          <a:p>
            <a:endParaRPr lang="en-US" dirty="0"/>
          </a:p>
        </p:txBody>
      </p:sp>
      <p:pic>
        <p:nvPicPr>
          <p:cNvPr id="4" name="Recorded Sound">
            <a:hlinkClick r:id="" action="ppaction://media"/>
            <a:extLst>
              <a:ext uri="{FF2B5EF4-FFF2-40B4-BE49-F238E27FC236}">
                <a16:creationId xmlns:a16="http://schemas.microsoft.com/office/drawing/2014/main" id="{99D13173-F768-433B-9D58-81A0192A41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8834" y="1193801"/>
            <a:ext cx="406400" cy="406400"/>
          </a:xfrm>
          <a:prstGeom prst="rect">
            <a:avLst/>
          </a:prstGeom>
        </p:spPr>
      </p:pic>
    </p:spTree>
    <p:extLst>
      <p:ext uri="{BB962C8B-B14F-4D97-AF65-F5344CB8AC3E}">
        <p14:creationId xmlns:p14="http://schemas.microsoft.com/office/powerpoint/2010/main" val="189184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Operations</a:t>
            </a:r>
          </a:p>
        </p:txBody>
      </p:sp>
      <p:sp>
        <p:nvSpPr>
          <p:cNvPr id="3" name="Content Placeholder 2"/>
          <p:cNvSpPr>
            <a:spLocks noGrp="1"/>
          </p:cNvSpPr>
          <p:nvPr>
            <p:ph idx="1"/>
          </p:nvPr>
        </p:nvSpPr>
        <p:spPr/>
        <p:txBody>
          <a:bodyPr/>
          <a:lstStyle/>
          <a:p>
            <a:r>
              <a:rPr lang="en-US" dirty="0"/>
              <a:t>Headed by </a:t>
            </a:r>
            <a:r>
              <a:rPr lang="en-US" b="1" dirty="0"/>
              <a:t>Operations Chief</a:t>
            </a:r>
          </a:p>
          <a:p>
            <a:pPr marL="0" indent="0">
              <a:buNone/>
            </a:pPr>
            <a:r>
              <a:rPr lang="en-US" dirty="0"/>
              <a:t>Responsibilities include:</a:t>
            </a:r>
          </a:p>
          <a:p>
            <a:r>
              <a:rPr lang="en-US" dirty="0"/>
              <a:t>Participating in the planning process</a:t>
            </a:r>
          </a:p>
          <a:p>
            <a:r>
              <a:rPr lang="en-US" dirty="0"/>
              <a:t>Reducing immediate hazards</a:t>
            </a:r>
          </a:p>
          <a:p>
            <a:r>
              <a:rPr lang="en-US" dirty="0"/>
              <a:t>Saving lives and property</a:t>
            </a:r>
          </a:p>
          <a:p>
            <a:r>
              <a:rPr lang="en-US" dirty="0"/>
              <a:t>Establishing situational control</a:t>
            </a:r>
          </a:p>
          <a:p>
            <a:r>
              <a:rPr lang="en-US" dirty="0"/>
              <a:t>Restoring the scene to normalcy</a:t>
            </a:r>
          </a:p>
        </p:txBody>
      </p:sp>
      <p:pic>
        <p:nvPicPr>
          <p:cNvPr id="4" name="Recorded Sound">
            <a:hlinkClick r:id="" action="ppaction://media"/>
            <a:extLst>
              <a:ext uri="{FF2B5EF4-FFF2-40B4-BE49-F238E27FC236}">
                <a16:creationId xmlns:a16="http://schemas.microsoft.com/office/drawing/2014/main" id="{E3C5C07A-CBB7-4499-8080-76B1C3388E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90823" y="743397"/>
            <a:ext cx="406400" cy="406400"/>
          </a:xfrm>
          <a:prstGeom prst="rect">
            <a:avLst/>
          </a:prstGeom>
        </p:spPr>
      </p:pic>
    </p:spTree>
    <p:extLst>
      <p:ext uri="{BB962C8B-B14F-4D97-AF65-F5344CB8AC3E}">
        <p14:creationId xmlns:p14="http://schemas.microsoft.com/office/powerpoint/2010/main" val="66884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Logistics, Finance</a:t>
            </a:r>
          </a:p>
        </p:txBody>
      </p:sp>
      <p:sp>
        <p:nvSpPr>
          <p:cNvPr id="3" name="Content Placeholder 2"/>
          <p:cNvSpPr>
            <a:spLocks noGrp="1"/>
          </p:cNvSpPr>
          <p:nvPr>
            <p:ph idx="1"/>
          </p:nvPr>
        </p:nvSpPr>
        <p:spPr/>
        <p:txBody>
          <a:bodyPr/>
          <a:lstStyle/>
          <a:p>
            <a:r>
              <a:rPr lang="en-US" dirty="0"/>
              <a:t>Make sure you’re prepared for an incident</a:t>
            </a:r>
          </a:p>
          <a:p>
            <a:pPr lvl="1"/>
            <a:r>
              <a:rPr lang="en-US" dirty="0"/>
              <a:t>Determine resource needs</a:t>
            </a:r>
          </a:p>
          <a:p>
            <a:pPr lvl="1"/>
            <a:r>
              <a:rPr lang="en-US" dirty="0"/>
              <a:t>Obtain resources and supplies</a:t>
            </a:r>
          </a:p>
          <a:p>
            <a:pPr lvl="1"/>
            <a:r>
              <a:rPr lang="en-US" dirty="0"/>
              <a:t>Documentation and track costs</a:t>
            </a:r>
          </a:p>
        </p:txBody>
      </p:sp>
      <p:pic>
        <p:nvPicPr>
          <p:cNvPr id="4" name="Recorded Sound">
            <a:hlinkClick r:id="" action="ppaction://media"/>
            <a:extLst>
              <a:ext uri="{FF2B5EF4-FFF2-40B4-BE49-F238E27FC236}">
                <a16:creationId xmlns:a16="http://schemas.microsoft.com/office/drawing/2014/main" id="{2620C6EC-DE91-44A0-926C-4A03B560D1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65143" y="1679304"/>
            <a:ext cx="406400" cy="406400"/>
          </a:xfrm>
          <a:prstGeom prst="rect">
            <a:avLst/>
          </a:prstGeom>
        </p:spPr>
      </p:pic>
    </p:spTree>
    <p:extLst>
      <p:ext uri="{BB962C8B-B14F-4D97-AF65-F5344CB8AC3E}">
        <p14:creationId xmlns:p14="http://schemas.microsoft.com/office/powerpoint/2010/main" val="380076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1363</TotalTime>
  <Words>514</Words>
  <Application>Microsoft Macintosh PowerPoint</Application>
  <PresentationFormat>On-screen Show (4:3)</PresentationFormat>
  <Paragraphs>57</Paragraphs>
  <Slides>7</Slides>
  <Notes>5</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News Gothic MT</vt:lpstr>
      <vt:lpstr>Wingdings 2</vt:lpstr>
      <vt:lpstr>Breeze</vt:lpstr>
      <vt:lpstr>Incident Command and Triage</vt:lpstr>
      <vt:lpstr>Objectives</vt:lpstr>
      <vt:lpstr>PowerPoint Presentation</vt:lpstr>
      <vt:lpstr>Five Functional Areas of the ICS</vt:lpstr>
      <vt:lpstr>Incident Command</vt:lpstr>
      <vt:lpstr>Operations</vt:lpstr>
      <vt:lpstr>Planning, Logistics, Finance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Incident Command and Triage</dc:title>
  <dc:creator>Sophie Leiter</dc:creator>
  <cp:lastModifiedBy>Daley, Caroline</cp:lastModifiedBy>
  <cp:revision>26</cp:revision>
  <dcterms:created xsi:type="dcterms:W3CDTF">2015-11-29T21:00:00Z</dcterms:created>
  <dcterms:modified xsi:type="dcterms:W3CDTF">2019-09-16T18:13:22Z</dcterms:modified>
</cp:coreProperties>
</file>