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9"/>
  </p:notesMasterIdLst>
  <p:sldIdLst>
    <p:sldId id="535" r:id="rId3"/>
    <p:sldId id="510" r:id="rId4"/>
    <p:sldId id="542" r:id="rId5"/>
    <p:sldId id="536" r:id="rId6"/>
    <p:sldId id="537" r:id="rId7"/>
    <p:sldId id="511" r:id="rId8"/>
    <p:sldId id="538" r:id="rId9"/>
    <p:sldId id="539" r:id="rId10"/>
    <p:sldId id="461" r:id="rId11"/>
    <p:sldId id="448" r:id="rId12"/>
    <p:sldId id="540" r:id="rId13"/>
    <p:sldId id="541" r:id="rId14"/>
    <p:sldId id="502" r:id="rId15"/>
    <p:sldId id="484" r:id="rId16"/>
    <p:sldId id="327" r:id="rId17"/>
    <p:sldId id="506" r:id="rId1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FFFF9F"/>
    <a:srgbClr val="ACA800"/>
    <a:srgbClr val="FFFFB9"/>
    <a:srgbClr val="FFFFAB"/>
    <a:srgbClr val="2A7596"/>
    <a:srgbClr val="244890"/>
    <a:srgbClr val="254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745" autoAdjust="0"/>
  </p:normalViewPr>
  <p:slideViewPr>
    <p:cSldViewPr>
      <p:cViewPr varScale="1">
        <p:scale>
          <a:sx n="106" d="100"/>
          <a:sy n="106" d="100"/>
        </p:scale>
        <p:origin x="1800" y="16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2" d="100"/>
          <a:sy n="122" d="100"/>
        </p:scale>
        <p:origin x="-40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A3706CD-FB23-43B8-A4DD-DAD9F8D3245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Arial" charset="0"/>
                <a:cs typeface="Arial" charset="0"/>
              </a:defRPr>
            </a:lvl1pPr>
          </a:lstStyle>
          <a:p>
            <a:pPr>
              <a:defRPr/>
            </a:pPr>
            <a:endParaRPr lang="en-US"/>
          </a:p>
        </p:txBody>
      </p:sp>
      <p:sp>
        <p:nvSpPr>
          <p:cNvPr id="31747" name="Rectangle 3">
            <a:extLst>
              <a:ext uri="{FF2B5EF4-FFF2-40B4-BE49-F238E27FC236}">
                <a16:creationId xmlns:a16="http://schemas.microsoft.com/office/drawing/2014/main" id="{2FB931B7-ED12-4936-9725-E1B03529973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fld id="{8C3C93C6-3BEE-4B87-BCDD-753EF83EA7BD}" type="datetime1">
              <a:rPr lang="en-US"/>
              <a:pPr>
                <a:defRPr/>
              </a:pPr>
              <a:t>11/22/19</a:t>
            </a:fld>
            <a:endParaRPr lang="en-US"/>
          </a:p>
        </p:txBody>
      </p:sp>
      <p:sp>
        <p:nvSpPr>
          <p:cNvPr id="3076" name="Rectangle 4">
            <a:extLst>
              <a:ext uri="{FF2B5EF4-FFF2-40B4-BE49-F238E27FC236}">
                <a16:creationId xmlns:a16="http://schemas.microsoft.com/office/drawing/2014/main" id="{32932C7B-78EC-4741-BFD9-94A7475A2C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EFC90769-642B-47E2-AB64-E5EE6D32325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E8DAEAD2-0EAF-4413-8616-AE14F6CCC7E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Arial" charset="0"/>
                <a:cs typeface="Arial" charset="0"/>
              </a:defRPr>
            </a:lvl1pPr>
          </a:lstStyle>
          <a:p>
            <a:pPr>
              <a:defRPr/>
            </a:pPr>
            <a:endParaRPr lang="en-US"/>
          </a:p>
        </p:txBody>
      </p:sp>
      <p:sp>
        <p:nvSpPr>
          <p:cNvPr id="31751" name="Rectangle 7">
            <a:extLst>
              <a:ext uri="{FF2B5EF4-FFF2-40B4-BE49-F238E27FC236}">
                <a16:creationId xmlns:a16="http://schemas.microsoft.com/office/drawing/2014/main" id="{91F36D51-D886-439E-965B-AAAE84F55CA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D65EFB15-B9AF-4FF7-9925-C0D2DCF035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3656C78-59EC-4302-9EA0-40906DF6F89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657CAA8-B16E-470A-8E11-7AEC3DEC42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0601F08-787D-4C7E-A4F9-610EBCD0642C}"/>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7CD355BF-99E6-46EF-A1C2-F07545F6C4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US" altLang="en-US">
                <a:ea typeface="ＭＳ Ｐゴシック" panose="020B0600070205080204" pitchFamily="34" charset="-128"/>
              </a:rPr>
              <a:t>Discussion Points: </a:t>
            </a:r>
          </a:p>
          <a:p>
            <a:pPr marL="228600" indent="-228600" eaLnBrk="1" hangingPunct="1">
              <a:spcBef>
                <a:spcPct val="0"/>
              </a:spcBef>
            </a:pPr>
            <a:r>
              <a:rPr lang="en-US" altLang="en-US">
                <a:ea typeface="ＭＳ Ｐゴシック" panose="020B0600070205080204" pitchFamily="34" charset="-128"/>
              </a:rPr>
              <a:t>What questions would you ask if:</a:t>
            </a:r>
          </a:p>
          <a:p>
            <a:pPr marL="228600" indent="-228600">
              <a:buFontTx/>
              <a:buChar char="•"/>
            </a:pPr>
            <a:r>
              <a:rPr lang="en-US" altLang="en-US">
                <a:ea typeface="ＭＳ Ｐゴシック" panose="020B0600070205080204" pitchFamily="34" charset="-128"/>
              </a:rPr>
              <a:t>If the complaint is related to vaginal bleeding?</a:t>
            </a:r>
          </a:p>
          <a:p>
            <a:pPr marL="228600" indent="-228600">
              <a:buFontTx/>
              <a:buChar char="•"/>
            </a:pPr>
            <a:r>
              <a:rPr lang="en-US" altLang="en-US">
                <a:ea typeface="ＭＳ Ｐゴシック" panose="020B0600070205080204" pitchFamily="34" charset="-128"/>
              </a:rPr>
              <a:t>If the complaint is related to abdominal pain?</a:t>
            </a:r>
          </a:p>
          <a:p>
            <a:pPr marL="228600" indent="-228600">
              <a:buFontTx/>
              <a:buChar char="•"/>
            </a:pPr>
            <a:r>
              <a:rPr lang="en-US" altLang="en-US">
                <a:ea typeface="ＭＳ Ｐゴシック" panose="020B0600070205080204" pitchFamily="34" charset="-128"/>
              </a:rPr>
              <a:t>If the patient is known to be pregnant?</a:t>
            </a:r>
          </a:p>
          <a:p>
            <a:pPr marL="228600" indent="-228600">
              <a:buFontTx/>
              <a:buChar char="•"/>
            </a:pPr>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1B85231-54D8-4FF1-B2E8-F1E97D60C21A}"/>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6CECDD91-F91F-47DE-9341-7A242B871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8EF54B9-32C8-4651-8DB4-71BD84BB3929}"/>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583F2FBD-A14C-464B-AD89-3FED62D375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Discussion Point:</a:t>
            </a:r>
          </a:p>
          <a:p>
            <a:pPr eaLnBrk="1" hangingPunct="1">
              <a:spcBef>
                <a:spcPct val="0"/>
              </a:spcBef>
              <a:buFontTx/>
              <a:buChar char="•"/>
            </a:pPr>
            <a:r>
              <a:rPr lang="en-US" altLang="en-US">
                <a:ea typeface="ＭＳ Ｐゴシック" panose="020B0600070205080204" pitchFamily="34" charset="-128"/>
              </a:rPr>
              <a:t>Describe the management of a pregnant patient with abdominal trauma.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E19545B-5D15-4D46-9BD3-AC77A932024E}"/>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1EAEB0D8-BDD6-400B-9592-A048CF23CC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Discussion Points: </a:t>
            </a:r>
          </a:p>
          <a:p>
            <a:pPr eaLnBrk="1" hangingPunct="1">
              <a:buFontTx/>
              <a:buChar char="•"/>
            </a:pPr>
            <a:r>
              <a:rPr lang="en-US" altLang="en-US">
                <a:ea typeface="ＭＳ Ｐゴシック" panose="020B0600070205080204" pitchFamily="34" charset="-128"/>
              </a:rPr>
              <a:t>What symptoms in this case would make you react quickly?</a:t>
            </a:r>
          </a:p>
          <a:p>
            <a:pPr eaLnBrk="1" hangingPunct="1">
              <a:buFontTx/>
              <a:buChar char="•"/>
            </a:pPr>
            <a:r>
              <a:rPr lang="en-US" altLang="en-US">
                <a:ea typeface="ＭＳ Ｐゴシック" panose="020B0600070205080204" pitchFamily="34" charset="-128"/>
              </a:rPr>
              <a:t>What do you think was the diagnosis?</a:t>
            </a:r>
          </a:p>
          <a:p>
            <a:r>
              <a:rPr lang="en-US" altLang="en-US">
                <a:ea typeface="ＭＳ Ｐゴシック" panose="020B0600070205080204" pitchFamily="34" charset="-128"/>
              </a:rPr>
              <a:t>Two days later, the patient</a:t>
            </a:r>
            <a:r>
              <a:rPr lang="ja-JP" altLang="en-US">
                <a:ea typeface="ＭＳ Ｐゴシック" panose="020B0600070205080204" pitchFamily="34" charset="-128"/>
              </a:rPr>
              <a:t>’</a:t>
            </a:r>
            <a:r>
              <a:rPr lang="en-US" altLang="ja-JP">
                <a:ea typeface="ＭＳ Ｐゴシック" panose="020B0600070205080204" pitchFamily="34" charset="-128"/>
              </a:rPr>
              <a:t>s husband stops by the patrol room to thank you and the other patrollers. He reports that his wife was diagnosed at the hospital with abruptio placenta. She underwent emergency caesarian section with delivery of a 3 pound baby boy who was in the neonatal intensive care unit on a ventilator but is doing well. He tearfully notes that without the prompt care of the patrollers involved and rapid evacuation, that he could have lost not just his wife but his newborn son as well!</a:t>
            </a:r>
          </a:p>
          <a:p>
            <a:pPr eaLnBrk="1" hangingPunct="1"/>
            <a:endParaRPr lang="en-US" altLang="en-US">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73969A3A-9F3A-474C-8B71-77386164C8A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0"/>
              </a:spcBef>
            </a:pPr>
            <a:fld id="{234CA505-3271-4924-A264-5D2CE152D92F}" type="slidenum">
              <a:rPr lang="en-US" altLang="en-US" b="0">
                <a:latin typeface="Arial" panose="020B0604020202020204" pitchFamily="34" charset="0"/>
                <a:cs typeface="Arial" panose="020B0604020202020204" pitchFamily="34" charset="0"/>
              </a:rPr>
              <a:pPr algn="r">
                <a:spcBef>
                  <a:spcPct val="0"/>
                </a:spcBef>
              </a:pPr>
              <a:t>14</a:t>
            </a:fld>
            <a:endParaRPr lang="en-US" altLang="en-US" b="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76D68D4-BAC2-4766-B86A-74D15066AD32}"/>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3C8F32C9-E446-41C4-8A9E-16AD5976A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Discussion Points: </a:t>
            </a:r>
          </a:p>
          <a:p>
            <a:r>
              <a:rPr lang="en-US" altLang="en-US">
                <a:latin typeface="Arial" panose="020B0604020202020204" pitchFamily="34" charset="0"/>
                <a:ea typeface="ＭＳ Ｐゴシック" panose="020B0600070205080204" pitchFamily="34" charset="-128"/>
              </a:rPr>
              <a:t>What unique situations do you have when providing care for a female in each of these scenarios? </a:t>
            </a:r>
          </a:p>
          <a:p>
            <a:pPr>
              <a:buFontTx/>
              <a:buChar char="•"/>
            </a:pPr>
            <a:r>
              <a:rPr lang="en-US" altLang="en-US">
                <a:latin typeface="Arial" panose="020B0604020202020204" pitchFamily="34" charset="0"/>
                <a:ea typeface="ＭＳ Ｐゴシック" panose="020B0600070205080204" pitchFamily="34" charset="-128"/>
              </a:rPr>
              <a:t> vaginal bleeding</a:t>
            </a:r>
          </a:p>
          <a:p>
            <a:pPr>
              <a:buFontTx/>
              <a:buChar char="•"/>
            </a:pPr>
            <a:r>
              <a:rPr lang="en-US" altLang="en-US">
                <a:latin typeface="Arial" panose="020B0604020202020204" pitchFamily="34" charset="0"/>
                <a:ea typeface="ＭＳ Ｐゴシック" panose="020B0600070205080204" pitchFamily="34" charset="-128"/>
              </a:rPr>
              <a:t> normal and abnormal pregnancies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C055CF5-5434-41F8-9B6C-30ABEE0FE85A}"/>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A17926E2-495A-4A0F-BC40-E79C8AA8DC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33AC259-EFA9-4333-9C28-238DFAC9CAD4}"/>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4B160982-6FBC-46A8-B667-6B912A5CA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Discussion Points: </a:t>
            </a:r>
          </a:p>
          <a:p>
            <a:pPr eaLnBrk="1" hangingPunct="1">
              <a:spcBef>
                <a:spcPct val="0"/>
              </a:spcBef>
              <a:buFontTx/>
              <a:buChar char="•"/>
            </a:pPr>
            <a:r>
              <a:rPr lang="en-US" altLang="en-US">
                <a:ea typeface="ＭＳ Ｐゴシック" panose="020B0600070205080204" pitchFamily="34" charset="-128"/>
              </a:rPr>
              <a:t> What is the purpose of the APGAR score?</a:t>
            </a:r>
          </a:p>
          <a:p>
            <a:pPr eaLnBrk="1" hangingPunct="1">
              <a:spcBef>
                <a:spcPct val="0"/>
              </a:spcBef>
              <a:buFontTx/>
              <a:buChar char="•"/>
            </a:pPr>
            <a:r>
              <a:rPr lang="en-US" altLang="en-US">
                <a:ea typeface="ＭＳ Ｐゴシック" panose="020B0600070205080204" pitchFamily="34" charset="-128"/>
              </a:rPr>
              <a:t> Ask students about a newborn</a:t>
            </a:r>
            <a:r>
              <a:rPr lang="ja-JP" altLang="en-US">
                <a:ea typeface="ＭＳ Ｐゴシック" panose="020B0600070205080204" pitchFamily="34" charset="-128"/>
              </a:rPr>
              <a:t>’</a:t>
            </a:r>
            <a:r>
              <a:rPr lang="en-US" altLang="ja-JP">
                <a:ea typeface="ＭＳ Ｐゴシック" panose="020B0600070205080204" pitchFamily="34" charset="-128"/>
              </a:rPr>
              <a:t>s pulse rate. </a:t>
            </a:r>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20AC05D0-0883-46EE-85E6-5D6E1C1159F2}"/>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06F5BCDB-2F97-4B63-9DBB-66DB13CD23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88CE769-E607-4EFD-950B-41451E421FC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E4B5B427-19CD-458A-A54A-D62E0A74BC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680DCBA-F58A-416C-B01F-D1B8BCBB9765}"/>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687CD6BF-57B0-43B4-9DD0-80CBCA9ADA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Discussion Point: </a:t>
            </a:r>
          </a:p>
          <a:p>
            <a:pPr eaLnBrk="1" hangingPunct="1">
              <a:spcBef>
                <a:spcPct val="0"/>
              </a:spcBef>
              <a:buFontTx/>
              <a:buChar char="•"/>
            </a:pPr>
            <a:r>
              <a:rPr lang="en-US" altLang="en-US">
                <a:ea typeface="ＭＳ Ｐゴシック" panose="020B0600070205080204" pitchFamily="34" charset="-128"/>
              </a:rPr>
              <a:t>What symptoms would you have in a patient with possible trauma who is pregnant?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26F8BB5-8FDC-4C88-BEA7-F1309CB97D1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C6FEE6A-49A1-4325-84EA-552BD5398C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4568C90-BD88-4B4D-9584-1CE3CA7E39AB}"/>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59C2DA7-9027-4749-A4E3-B4D81A0408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2FE9C403-8EC1-4FA5-A96A-DF4AB9158FC6}"/>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CD06E464-9487-4F91-9E9C-74174CFD9D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Discussion Points: </a:t>
            </a:r>
          </a:p>
          <a:p>
            <a:pPr>
              <a:buFontTx/>
              <a:buChar char="•"/>
            </a:pPr>
            <a:r>
              <a:rPr lang="en-US" altLang="en-US">
                <a:ea typeface="ＭＳ Ｐゴシック" panose="020B0600070205080204" pitchFamily="34" charset="-128"/>
              </a:rPr>
              <a:t>What are the potential consequences of blunt abdominal trauma during pregnancy? </a:t>
            </a:r>
          </a:p>
          <a:p>
            <a:pPr>
              <a:buFontTx/>
              <a:buChar char="•"/>
            </a:pPr>
            <a:r>
              <a:rPr lang="en-US" altLang="en-US">
                <a:ea typeface="ＭＳ Ｐゴシック" panose="020B0600070205080204" pitchFamily="34" charset="-128"/>
              </a:rPr>
              <a:t>What should you do next? </a:t>
            </a:r>
          </a:p>
        </p:txBody>
      </p:sp>
      <p:sp>
        <p:nvSpPr>
          <p:cNvPr id="83972" name="Slide Number Placeholder 3">
            <a:extLst>
              <a:ext uri="{FF2B5EF4-FFF2-40B4-BE49-F238E27FC236}">
                <a16:creationId xmlns:a16="http://schemas.microsoft.com/office/drawing/2014/main" id="{3AC1C508-EE16-4749-B974-61DC9183135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0"/>
              </a:spcBef>
            </a:pPr>
            <a:fld id="{8207446E-26E8-4D37-BF05-B4CBD43FED14}" type="slidenum">
              <a:rPr lang="en-US" altLang="en-US" b="0">
                <a:latin typeface="Arial" panose="020B0604020202020204" pitchFamily="34" charset="0"/>
                <a:cs typeface="Arial" panose="020B0604020202020204" pitchFamily="34" charset="0"/>
              </a:rPr>
              <a:pPr algn="r">
                <a:spcBef>
                  <a:spcPct val="0"/>
                </a:spcBef>
              </a:pPr>
              <a:t>9</a:t>
            </a:fld>
            <a:endParaRPr lang="en-US" altLang="en-US" b="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C944A88-208E-4E7E-94BC-D684F9963F0F}"/>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EEFF2D39-0ABF-4893-BE9B-1425D28584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7424" y="1905000"/>
            <a:ext cx="6931152" cy="1470025"/>
          </a:xfrm>
        </p:spPr>
        <p:txBody>
          <a:bodyPr anchor="ctr"/>
          <a:lstStyle>
            <a:lvl1pPr>
              <a:defRPr b="0"/>
            </a:lvl1pPr>
          </a:lstStyle>
          <a:p>
            <a:r>
              <a:rPr lang="en-US" dirty="0"/>
              <a:t>Click to edit Master title style</a:t>
            </a:r>
          </a:p>
        </p:txBody>
      </p:sp>
      <p:sp>
        <p:nvSpPr>
          <p:cNvPr id="3" name="Subtitle 2"/>
          <p:cNvSpPr>
            <a:spLocks noGrp="1"/>
          </p:cNvSpPr>
          <p:nvPr>
            <p:ph type="subTitle" idx="1"/>
          </p:nvPr>
        </p:nvSpPr>
        <p:spPr>
          <a:xfrm>
            <a:off x="1752600" y="36576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70233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0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117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512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48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4638"/>
            <a:ext cx="188595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38"/>
            <a:ext cx="550545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24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67E6A0-44F1-4196-A517-5A7FE1D120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8FDAEB-A344-4B38-89A3-A3CE73A11D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CBD5C2-39EF-4886-A630-5D37C847891E}"/>
              </a:ext>
            </a:extLst>
          </p:cNvPr>
          <p:cNvSpPr>
            <a:spLocks noGrp="1" noChangeArrowheads="1"/>
          </p:cNvSpPr>
          <p:nvPr>
            <p:ph type="sldNum" sz="quarter" idx="12"/>
          </p:nvPr>
        </p:nvSpPr>
        <p:spPr>
          <a:ln/>
        </p:spPr>
        <p:txBody>
          <a:bodyPr/>
          <a:lstStyle>
            <a:lvl1pPr>
              <a:defRPr/>
            </a:lvl1pPr>
          </a:lstStyle>
          <a:p>
            <a:pPr>
              <a:defRPr/>
            </a:pPr>
            <a:fld id="{B783EE83-B00F-4E8A-9648-62CCB00C7B0C}" type="slidenum">
              <a:rPr lang="en-US" altLang="en-US"/>
              <a:pPr>
                <a:defRPr/>
              </a:pPr>
              <a:t>‹#›</a:t>
            </a:fld>
            <a:endParaRPr lang="en-US" altLang="en-US"/>
          </a:p>
        </p:txBody>
      </p:sp>
    </p:spTree>
    <p:extLst>
      <p:ext uri="{BB962C8B-B14F-4D97-AF65-F5344CB8AC3E}">
        <p14:creationId xmlns:p14="http://schemas.microsoft.com/office/powerpoint/2010/main" val="169729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229AC2-5DA2-47A4-AD52-E00FE79357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0F6CD2-DD63-4881-ADB7-A4A3EFD80D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0EE953-3B7F-4809-BE82-15406D6CBD5E}"/>
              </a:ext>
            </a:extLst>
          </p:cNvPr>
          <p:cNvSpPr>
            <a:spLocks noGrp="1" noChangeArrowheads="1"/>
          </p:cNvSpPr>
          <p:nvPr>
            <p:ph type="sldNum" sz="quarter" idx="12"/>
          </p:nvPr>
        </p:nvSpPr>
        <p:spPr>
          <a:ln/>
        </p:spPr>
        <p:txBody>
          <a:bodyPr/>
          <a:lstStyle>
            <a:lvl1pPr>
              <a:defRPr/>
            </a:lvl1pPr>
          </a:lstStyle>
          <a:p>
            <a:pPr>
              <a:defRPr/>
            </a:pPr>
            <a:fld id="{D8B6C3DD-A6E4-4780-92D4-BEA82548CF2B}" type="slidenum">
              <a:rPr lang="en-US" altLang="en-US"/>
              <a:pPr>
                <a:defRPr/>
              </a:pPr>
              <a:t>‹#›</a:t>
            </a:fld>
            <a:endParaRPr lang="en-US" altLang="en-US"/>
          </a:p>
        </p:txBody>
      </p:sp>
    </p:spTree>
    <p:extLst>
      <p:ext uri="{BB962C8B-B14F-4D97-AF65-F5344CB8AC3E}">
        <p14:creationId xmlns:p14="http://schemas.microsoft.com/office/powerpoint/2010/main" val="2405976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85CC6A0-91EA-4CCD-BEE7-96EA63EFA4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33C14C-A07E-4A4B-B93A-664B9474B0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E6EF8A-2BD1-47E7-98EB-E3D8BFED4989}"/>
              </a:ext>
            </a:extLst>
          </p:cNvPr>
          <p:cNvSpPr>
            <a:spLocks noGrp="1" noChangeArrowheads="1"/>
          </p:cNvSpPr>
          <p:nvPr>
            <p:ph type="sldNum" sz="quarter" idx="12"/>
          </p:nvPr>
        </p:nvSpPr>
        <p:spPr>
          <a:ln/>
        </p:spPr>
        <p:txBody>
          <a:bodyPr/>
          <a:lstStyle>
            <a:lvl1pPr>
              <a:defRPr/>
            </a:lvl1pPr>
          </a:lstStyle>
          <a:p>
            <a:pPr>
              <a:defRPr/>
            </a:pPr>
            <a:fld id="{60A491D7-12E7-48D4-B308-269B19B89249}" type="slidenum">
              <a:rPr lang="en-US" altLang="en-US"/>
              <a:pPr>
                <a:defRPr/>
              </a:pPr>
              <a:t>‹#›</a:t>
            </a:fld>
            <a:endParaRPr lang="en-US" altLang="en-US"/>
          </a:p>
        </p:txBody>
      </p:sp>
    </p:spTree>
    <p:extLst>
      <p:ext uri="{BB962C8B-B14F-4D97-AF65-F5344CB8AC3E}">
        <p14:creationId xmlns:p14="http://schemas.microsoft.com/office/powerpoint/2010/main" val="232848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5CB47B-BC0A-4F5C-A1C2-A8B922CCAC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2A5DBB-1B78-4A3B-BD9D-68E04FEC30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E443D2-DB08-4EE4-A443-04621A4021A9}"/>
              </a:ext>
            </a:extLst>
          </p:cNvPr>
          <p:cNvSpPr>
            <a:spLocks noGrp="1" noChangeArrowheads="1"/>
          </p:cNvSpPr>
          <p:nvPr>
            <p:ph type="sldNum" sz="quarter" idx="12"/>
          </p:nvPr>
        </p:nvSpPr>
        <p:spPr>
          <a:ln/>
        </p:spPr>
        <p:txBody>
          <a:bodyPr/>
          <a:lstStyle>
            <a:lvl1pPr>
              <a:defRPr/>
            </a:lvl1pPr>
          </a:lstStyle>
          <a:p>
            <a:pPr>
              <a:defRPr/>
            </a:pPr>
            <a:fld id="{19D9F1A3-54C2-4246-9CB4-E09D388B0E95}" type="slidenum">
              <a:rPr lang="en-US" altLang="en-US"/>
              <a:pPr>
                <a:defRPr/>
              </a:pPr>
              <a:t>‹#›</a:t>
            </a:fld>
            <a:endParaRPr lang="en-US" altLang="en-US"/>
          </a:p>
        </p:txBody>
      </p:sp>
    </p:spTree>
    <p:extLst>
      <p:ext uri="{BB962C8B-B14F-4D97-AF65-F5344CB8AC3E}">
        <p14:creationId xmlns:p14="http://schemas.microsoft.com/office/powerpoint/2010/main" val="1538237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012B236-FC2C-4FFA-8430-56218C6F00A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32D45AF-4209-44C8-B581-8AB224A264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673DF42-6333-4F6B-819E-648F819523E9}"/>
              </a:ext>
            </a:extLst>
          </p:cNvPr>
          <p:cNvSpPr>
            <a:spLocks noGrp="1" noChangeArrowheads="1"/>
          </p:cNvSpPr>
          <p:nvPr>
            <p:ph type="sldNum" sz="quarter" idx="12"/>
          </p:nvPr>
        </p:nvSpPr>
        <p:spPr>
          <a:ln/>
        </p:spPr>
        <p:txBody>
          <a:bodyPr/>
          <a:lstStyle>
            <a:lvl1pPr>
              <a:defRPr/>
            </a:lvl1pPr>
          </a:lstStyle>
          <a:p>
            <a:pPr>
              <a:defRPr/>
            </a:pPr>
            <a:fld id="{F5FFB640-0842-40E1-8246-B8EEEB5FC07E}" type="slidenum">
              <a:rPr lang="en-US" altLang="en-US"/>
              <a:pPr>
                <a:defRPr/>
              </a:pPr>
              <a:t>‹#›</a:t>
            </a:fld>
            <a:endParaRPr lang="en-US" altLang="en-US"/>
          </a:p>
        </p:txBody>
      </p:sp>
    </p:spTree>
    <p:extLst>
      <p:ext uri="{BB962C8B-B14F-4D97-AF65-F5344CB8AC3E}">
        <p14:creationId xmlns:p14="http://schemas.microsoft.com/office/powerpoint/2010/main" val="352216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9428" y="3635374"/>
            <a:ext cx="6867144" cy="1755648"/>
          </a:xfrm>
        </p:spPr>
        <p:txBody>
          <a:bodyPr anchor="t"/>
          <a:lstStyle>
            <a:lvl1pPr>
              <a:defRPr sz="4400" b="1"/>
            </a:lvl1pPr>
          </a:lstStyle>
          <a:p>
            <a:r>
              <a:rPr lang="en-US"/>
              <a:t>Click to edit Master title style</a:t>
            </a:r>
          </a:p>
        </p:txBody>
      </p:sp>
      <p:sp>
        <p:nvSpPr>
          <p:cNvPr id="3" name="Subtitle 2"/>
          <p:cNvSpPr>
            <a:spLocks noGrp="1"/>
          </p:cNvSpPr>
          <p:nvPr>
            <p:ph type="subTitle" idx="1"/>
          </p:nvPr>
        </p:nvSpPr>
        <p:spPr>
          <a:xfrm>
            <a:off x="1519428" y="1828800"/>
            <a:ext cx="6867144" cy="1472184"/>
          </a:xfrm>
        </p:spPr>
        <p:txBody>
          <a:bodyPr anchor="ctr" anchorCtr="1"/>
          <a:lstStyle>
            <a:lvl1pPr marL="0" indent="0" algn="ctr">
              <a:buNone/>
              <a:defRPr sz="36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5587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371C4C-3661-4065-BBB7-C5CA77C7A0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BEDCD0C-3A47-475E-8F57-5E98F95F6A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53A9FF1-24C5-49D6-92E8-5DB2B4B3A071}"/>
              </a:ext>
            </a:extLst>
          </p:cNvPr>
          <p:cNvSpPr>
            <a:spLocks noGrp="1" noChangeArrowheads="1"/>
          </p:cNvSpPr>
          <p:nvPr>
            <p:ph type="sldNum" sz="quarter" idx="12"/>
          </p:nvPr>
        </p:nvSpPr>
        <p:spPr>
          <a:ln/>
        </p:spPr>
        <p:txBody>
          <a:bodyPr/>
          <a:lstStyle>
            <a:lvl1pPr>
              <a:defRPr/>
            </a:lvl1pPr>
          </a:lstStyle>
          <a:p>
            <a:pPr>
              <a:defRPr/>
            </a:pPr>
            <a:fld id="{4A052735-C183-44FC-9946-EE5F17DB59A9}" type="slidenum">
              <a:rPr lang="en-US" altLang="en-US"/>
              <a:pPr>
                <a:defRPr/>
              </a:pPr>
              <a:t>‹#›</a:t>
            </a:fld>
            <a:endParaRPr lang="en-US" altLang="en-US"/>
          </a:p>
        </p:txBody>
      </p:sp>
    </p:spTree>
    <p:extLst>
      <p:ext uri="{BB962C8B-B14F-4D97-AF65-F5344CB8AC3E}">
        <p14:creationId xmlns:p14="http://schemas.microsoft.com/office/powerpoint/2010/main" val="3474072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A1CFBC-B1E9-4687-99EB-C6D994E550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F8B6A7E-DCF6-4BB0-AD93-4B91717C3D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28DAD86-D7D1-43C9-B2EA-0C2663087881}"/>
              </a:ext>
            </a:extLst>
          </p:cNvPr>
          <p:cNvSpPr>
            <a:spLocks noGrp="1" noChangeArrowheads="1"/>
          </p:cNvSpPr>
          <p:nvPr>
            <p:ph type="sldNum" sz="quarter" idx="12"/>
          </p:nvPr>
        </p:nvSpPr>
        <p:spPr>
          <a:ln/>
        </p:spPr>
        <p:txBody>
          <a:bodyPr/>
          <a:lstStyle>
            <a:lvl1pPr>
              <a:defRPr/>
            </a:lvl1pPr>
          </a:lstStyle>
          <a:p>
            <a:pPr>
              <a:defRPr/>
            </a:pPr>
            <a:fld id="{84677557-594F-4F89-8867-14F07EB61843}" type="slidenum">
              <a:rPr lang="en-US" altLang="en-US"/>
              <a:pPr>
                <a:defRPr/>
              </a:pPr>
              <a:t>‹#›</a:t>
            </a:fld>
            <a:endParaRPr lang="en-US" altLang="en-US"/>
          </a:p>
        </p:txBody>
      </p:sp>
    </p:spTree>
    <p:extLst>
      <p:ext uri="{BB962C8B-B14F-4D97-AF65-F5344CB8AC3E}">
        <p14:creationId xmlns:p14="http://schemas.microsoft.com/office/powerpoint/2010/main" val="495849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5E3024-A247-431E-917C-474D62BF2B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B3DA37-0885-478D-BCE6-49B0953AD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A46EE5-0079-4345-843B-0C1E66EF0942}"/>
              </a:ext>
            </a:extLst>
          </p:cNvPr>
          <p:cNvSpPr>
            <a:spLocks noGrp="1" noChangeArrowheads="1"/>
          </p:cNvSpPr>
          <p:nvPr>
            <p:ph type="sldNum" sz="quarter" idx="12"/>
          </p:nvPr>
        </p:nvSpPr>
        <p:spPr>
          <a:ln/>
        </p:spPr>
        <p:txBody>
          <a:bodyPr/>
          <a:lstStyle>
            <a:lvl1pPr>
              <a:defRPr/>
            </a:lvl1pPr>
          </a:lstStyle>
          <a:p>
            <a:pPr>
              <a:defRPr/>
            </a:pPr>
            <a:fld id="{EDEDC747-A2BB-4C69-A7D8-6B6EB58E2818}" type="slidenum">
              <a:rPr lang="en-US" altLang="en-US"/>
              <a:pPr>
                <a:defRPr/>
              </a:pPr>
              <a:t>‹#›</a:t>
            </a:fld>
            <a:endParaRPr lang="en-US" altLang="en-US"/>
          </a:p>
        </p:txBody>
      </p:sp>
    </p:spTree>
    <p:extLst>
      <p:ext uri="{BB962C8B-B14F-4D97-AF65-F5344CB8AC3E}">
        <p14:creationId xmlns:p14="http://schemas.microsoft.com/office/powerpoint/2010/main" val="1712633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7F1620-2455-46C7-8226-C8E352C8B0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17B1CB-7B83-4DB1-8F5C-1DDAEE27DC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007B6E1-9C3D-4C34-8EEE-4D63CDF51DB6}"/>
              </a:ext>
            </a:extLst>
          </p:cNvPr>
          <p:cNvSpPr>
            <a:spLocks noGrp="1" noChangeArrowheads="1"/>
          </p:cNvSpPr>
          <p:nvPr>
            <p:ph type="sldNum" sz="quarter" idx="12"/>
          </p:nvPr>
        </p:nvSpPr>
        <p:spPr>
          <a:ln/>
        </p:spPr>
        <p:txBody>
          <a:bodyPr/>
          <a:lstStyle>
            <a:lvl1pPr>
              <a:defRPr/>
            </a:lvl1pPr>
          </a:lstStyle>
          <a:p>
            <a:pPr>
              <a:defRPr/>
            </a:pPr>
            <a:fld id="{05927233-BFF8-47FB-BC05-EBE2B3C16786}" type="slidenum">
              <a:rPr lang="en-US" altLang="en-US"/>
              <a:pPr>
                <a:defRPr/>
              </a:pPr>
              <a:t>‹#›</a:t>
            </a:fld>
            <a:endParaRPr lang="en-US" altLang="en-US"/>
          </a:p>
        </p:txBody>
      </p:sp>
    </p:spTree>
    <p:extLst>
      <p:ext uri="{BB962C8B-B14F-4D97-AF65-F5344CB8AC3E}">
        <p14:creationId xmlns:p14="http://schemas.microsoft.com/office/powerpoint/2010/main" val="3099200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633671-DC3D-4A6E-AC6B-2B5F82A50F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AA688D-0270-4EBC-9409-6604B3121D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4A5F28-2695-49DB-B020-208AA5211729}"/>
              </a:ext>
            </a:extLst>
          </p:cNvPr>
          <p:cNvSpPr>
            <a:spLocks noGrp="1" noChangeArrowheads="1"/>
          </p:cNvSpPr>
          <p:nvPr>
            <p:ph type="sldNum" sz="quarter" idx="12"/>
          </p:nvPr>
        </p:nvSpPr>
        <p:spPr>
          <a:ln/>
        </p:spPr>
        <p:txBody>
          <a:bodyPr/>
          <a:lstStyle>
            <a:lvl1pPr>
              <a:defRPr/>
            </a:lvl1pPr>
          </a:lstStyle>
          <a:p>
            <a:pPr>
              <a:defRPr/>
            </a:pPr>
            <a:fld id="{F21C76C8-9CCC-4F08-8A72-E730FBCCD8AA}" type="slidenum">
              <a:rPr lang="en-US" altLang="en-US"/>
              <a:pPr>
                <a:defRPr/>
              </a:pPr>
              <a:t>‹#›</a:t>
            </a:fld>
            <a:endParaRPr lang="en-US" altLang="en-US"/>
          </a:p>
        </p:txBody>
      </p:sp>
    </p:spTree>
    <p:extLst>
      <p:ext uri="{BB962C8B-B14F-4D97-AF65-F5344CB8AC3E}">
        <p14:creationId xmlns:p14="http://schemas.microsoft.com/office/powerpoint/2010/main" val="1191885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1CC2B6-E34A-4F59-AAD4-169B85BA6F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BA01B9-5818-411C-9BAE-89ED0E7986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0B42C8-60CB-4C1A-9741-FCBA1A048F1B}"/>
              </a:ext>
            </a:extLst>
          </p:cNvPr>
          <p:cNvSpPr>
            <a:spLocks noGrp="1" noChangeArrowheads="1"/>
          </p:cNvSpPr>
          <p:nvPr>
            <p:ph type="sldNum" sz="quarter" idx="12"/>
          </p:nvPr>
        </p:nvSpPr>
        <p:spPr>
          <a:ln/>
        </p:spPr>
        <p:txBody>
          <a:bodyPr/>
          <a:lstStyle>
            <a:lvl1pPr>
              <a:defRPr/>
            </a:lvl1pPr>
          </a:lstStyle>
          <a:p>
            <a:pPr>
              <a:defRPr/>
            </a:pPr>
            <a:fld id="{DDDBD760-419B-40C2-ABF1-C76324D45B86}" type="slidenum">
              <a:rPr lang="en-US" altLang="en-US"/>
              <a:pPr>
                <a:defRPr/>
              </a:pPr>
              <a:t>‹#›</a:t>
            </a:fld>
            <a:endParaRPr lang="en-US" altLang="en-US"/>
          </a:p>
        </p:txBody>
      </p:sp>
    </p:spTree>
    <p:extLst>
      <p:ext uri="{BB962C8B-B14F-4D97-AF65-F5344CB8AC3E}">
        <p14:creationId xmlns:p14="http://schemas.microsoft.com/office/powerpoint/2010/main" val="121847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9428" y="1804416"/>
            <a:ext cx="6867144" cy="1472184"/>
          </a:xfrm>
        </p:spPr>
        <p:txBody>
          <a:bodyPr anchor="ctr"/>
          <a:lstStyle>
            <a:lvl1pPr>
              <a:defRPr sz="3600" b="0"/>
            </a:lvl1pPr>
          </a:lstStyle>
          <a:p>
            <a:r>
              <a:rPr lang="en-US"/>
              <a:t>Click to edit Master title style</a:t>
            </a:r>
          </a:p>
        </p:txBody>
      </p:sp>
      <p:sp>
        <p:nvSpPr>
          <p:cNvPr id="3" name="Subtitle 2"/>
          <p:cNvSpPr>
            <a:spLocks noGrp="1"/>
          </p:cNvSpPr>
          <p:nvPr>
            <p:ph type="subTitle" idx="1"/>
          </p:nvPr>
        </p:nvSpPr>
        <p:spPr>
          <a:xfrm>
            <a:off x="1519428" y="3635374"/>
            <a:ext cx="6867144" cy="1755648"/>
          </a:xfrm>
        </p:spPr>
        <p:txBody>
          <a:bodyPr anchorCtr="1"/>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8035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75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sz="2400"/>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24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9368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002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6002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059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56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362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4A3248-66A3-4EF0-8794-3FA974A766B4}"/>
              </a:ext>
            </a:extLst>
          </p:cNvPr>
          <p:cNvSpPr>
            <a:spLocks noGrp="1" noChangeArrowheads="1"/>
          </p:cNvSpPr>
          <p:nvPr>
            <p:ph type="title"/>
          </p:nvPr>
        </p:nvSpPr>
        <p:spPr bwMode="auto">
          <a:xfrm>
            <a:off x="1066800" y="46038"/>
            <a:ext cx="67818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A03614-59A9-4AB6-A261-C053D46A4E01}"/>
              </a:ext>
            </a:extLst>
          </p:cNvPr>
          <p:cNvSpPr>
            <a:spLocks noGrp="1" noChangeArrowheads="1"/>
          </p:cNvSpPr>
          <p:nvPr>
            <p:ph type="body" idx="1"/>
          </p:nvPr>
        </p:nvSpPr>
        <p:spPr bwMode="auto">
          <a:xfrm>
            <a:off x="1295400" y="1371600"/>
            <a:ext cx="7391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0">
            <a:extLst>
              <a:ext uri="{FF2B5EF4-FFF2-40B4-BE49-F238E27FC236}">
                <a16:creationId xmlns:a16="http://schemas.microsoft.com/office/drawing/2014/main" id="{FF89C9D4-21DC-41A5-B35D-63234C68A8FF}"/>
              </a:ext>
            </a:extLst>
          </p:cNvPr>
          <p:cNvSpPr>
            <a:spLocks noChangeArrowheads="1"/>
          </p:cNvSpPr>
          <p:nvPr/>
        </p:nvSpPr>
        <p:spPr bwMode="auto">
          <a:xfrm>
            <a:off x="0" y="0"/>
            <a:ext cx="990600" cy="6858000"/>
          </a:xfrm>
          <a:prstGeom prst="rect">
            <a:avLst/>
          </a:prstGeom>
          <a:solidFill>
            <a:srgbClr val="244890"/>
          </a:solidFill>
          <a:ln>
            <a:noFill/>
          </a:ln>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b="0">
              <a:solidFill>
                <a:srgbClr val="FFFFFF"/>
              </a:solidFill>
            </a:endParaRPr>
          </a:p>
        </p:txBody>
      </p:sp>
      <p:sp>
        <p:nvSpPr>
          <p:cNvPr id="1029" name="Rectangle 7">
            <a:extLst>
              <a:ext uri="{FF2B5EF4-FFF2-40B4-BE49-F238E27FC236}">
                <a16:creationId xmlns:a16="http://schemas.microsoft.com/office/drawing/2014/main" id="{F5591954-9595-48E7-9917-8812639D79FA}"/>
              </a:ext>
            </a:extLst>
          </p:cNvPr>
          <p:cNvSpPr>
            <a:spLocks noChangeArrowheads="1"/>
          </p:cNvSpPr>
          <p:nvPr/>
        </p:nvSpPr>
        <p:spPr bwMode="auto">
          <a:xfrm>
            <a:off x="5486400" y="6396038"/>
            <a:ext cx="3578225" cy="461962"/>
          </a:xfrm>
          <a:prstGeom prst="rect">
            <a:avLst/>
          </a:prstGeom>
          <a:noFill/>
          <a:ln>
            <a:noFill/>
          </a:ln>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1000" b="0">
                <a:solidFill>
                  <a:srgbClr val="000000"/>
                </a:solidFill>
              </a:rPr>
              <a:t>National Ski Patrol, </a:t>
            </a:r>
            <a:r>
              <a:rPr lang="en-US" altLang="en-US" sz="1000" b="0" i="1">
                <a:solidFill>
                  <a:srgbClr val="000000"/>
                </a:solidFill>
              </a:rPr>
              <a:t>Outdoor Emergency Care, 5</a:t>
            </a:r>
            <a:r>
              <a:rPr lang="en-US" altLang="en-US" sz="1000" b="0" i="1" baseline="30000">
                <a:solidFill>
                  <a:srgbClr val="000000"/>
                </a:solidFill>
              </a:rPr>
              <a:t>th</a:t>
            </a:r>
            <a:r>
              <a:rPr lang="en-US" altLang="en-US" sz="1000" b="0" i="1">
                <a:solidFill>
                  <a:srgbClr val="000000"/>
                </a:solidFill>
              </a:rPr>
              <a:t> </a:t>
            </a:r>
            <a:endParaRPr lang="en-US" altLang="en-US" sz="1000" b="0">
              <a:solidFill>
                <a:srgbClr val="000000"/>
              </a:solidFill>
            </a:endParaRPr>
          </a:p>
          <a:p>
            <a:pPr algn="r">
              <a:defRPr/>
            </a:pPr>
            <a:r>
              <a:rPr lang="en-US" altLang="en-US" sz="1000" b="0">
                <a:solidFill>
                  <a:srgbClr val="000000"/>
                </a:solidFill>
              </a:rPr>
              <a:t>©2012 by Pearson Education, Inc., Upper Saddle River, NJ</a:t>
            </a:r>
          </a:p>
          <a:p>
            <a:pPr algn="r">
              <a:defRPr/>
            </a:pPr>
            <a:endParaRPr lang="en-US" altLang="en-US" sz="1000" b="0">
              <a:solidFill>
                <a:srgbClr val="000000"/>
              </a:solidFill>
            </a:endParaRPr>
          </a:p>
        </p:txBody>
      </p:sp>
      <p:sp>
        <p:nvSpPr>
          <p:cNvPr id="1030" name="Rectangle 10">
            <a:extLst>
              <a:ext uri="{FF2B5EF4-FFF2-40B4-BE49-F238E27FC236}">
                <a16:creationId xmlns:a16="http://schemas.microsoft.com/office/drawing/2014/main" id="{483DC357-3661-4B0A-8F93-94E28387DE52}"/>
              </a:ext>
            </a:extLst>
          </p:cNvPr>
          <p:cNvSpPr>
            <a:spLocks noChangeArrowheads="1"/>
          </p:cNvSpPr>
          <p:nvPr/>
        </p:nvSpPr>
        <p:spPr bwMode="auto">
          <a:xfrm>
            <a:off x="1066800" y="1143000"/>
            <a:ext cx="6781800" cy="76200"/>
          </a:xfrm>
          <a:prstGeom prst="rect">
            <a:avLst/>
          </a:prstGeom>
          <a:solidFill>
            <a:srgbClr val="CC3300"/>
          </a:solidFill>
          <a:ln>
            <a:noFill/>
          </a:ln>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b="0">
              <a:solidFill>
                <a:srgbClr val="FFFFFF"/>
              </a:solidFill>
            </a:endParaRPr>
          </a:p>
        </p:txBody>
      </p:sp>
      <p:pic>
        <p:nvPicPr>
          <p:cNvPr id="1031" name="Picture 11" descr="NSP_CO34shield_flat.jpg">
            <a:extLst>
              <a:ext uri="{FF2B5EF4-FFF2-40B4-BE49-F238E27FC236}">
                <a16:creationId xmlns:a16="http://schemas.microsoft.com/office/drawing/2014/main" id="{EF48EAFD-AEA5-4960-9B1A-9D7F0B398EB9}"/>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56550" y="0"/>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OECcolor.jpg">
            <a:extLst>
              <a:ext uri="{FF2B5EF4-FFF2-40B4-BE49-F238E27FC236}">
                <a16:creationId xmlns:a16="http://schemas.microsoft.com/office/drawing/2014/main" id="{F1090520-7E18-48A3-8A2F-46A7591C62C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634288" y="5562600"/>
            <a:ext cx="1357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1">
            <a:extLst>
              <a:ext uri="{FF2B5EF4-FFF2-40B4-BE49-F238E27FC236}">
                <a16:creationId xmlns:a16="http://schemas.microsoft.com/office/drawing/2014/main" id="{5C8C4809-845D-49C0-B7E5-22B515AF942A}"/>
              </a:ext>
            </a:extLst>
          </p:cNvPr>
          <p:cNvSpPr>
            <a:spLocks noChangeArrowheads="1"/>
          </p:cNvSpPr>
          <p:nvPr userDrawn="1"/>
        </p:nvSpPr>
        <p:spPr bwMode="auto">
          <a:xfrm>
            <a:off x="0" y="6237288"/>
            <a:ext cx="990600" cy="307975"/>
          </a:xfrm>
          <a:prstGeom prst="rect">
            <a:avLst/>
          </a:prstGeom>
          <a:noFill/>
          <a:ln>
            <a:noFill/>
          </a:ln>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1400" b="0">
                <a:solidFill>
                  <a:srgbClr val="FFFFFF"/>
                </a:solidFill>
              </a:rPr>
              <a:t>BRADY</a:t>
            </a:r>
          </a:p>
        </p:txBody>
      </p:sp>
      <p:pic>
        <p:nvPicPr>
          <p:cNvPr id="1034" name="Picture 10" descr="Pearson_Without_Strapline_Blue_RGB_LoRes.png">
            <a:extLst>
              <a:ext uri="{FF2B5EF4-FFF2-40B4-BE49-F238E27FC236}">
                <a16:creationId xmlns:a16="http://schemas.microsoft.com/office/drawing/2014/main" id="{814547F3-57F1-4391-9C92-FD854A4A7CB9}"/>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6513" y="6537325"/>
            <a:ext cx="9144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0" fontAlgn="base" hangingPunct="0">
        <a:spcBef>
          <a:spcPct val="0"/>
        </a:spcBef>
        <a:spcAft>
          <a:spcPct val="0"/>
        </a:spcAft>
        <a:defRPr sz="3600" b="1">
          <a:solidFill>
            <a:schemeClr val="tx2"/>
          </a:solidFill>
          <a:latin typeface="+mj-lt"/>
          <a:ea typeface="ＭＳ Ｐゴシック" charset="0"/>
          <a:cs typeface="+mj-cs"/>
        </a:defRPr>
      </a:lvl1pPr>
      <a:lvl2pPr algn="ctr"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rgbClr val="D71A21"/>
        </a:buClr>
        <a:buSzPct val="68000"/>
        <a:buFont typeface="Webdings" panose="05030102010509060703" pitchFamily="18" charset="2"/>
        <a:buChar char="l"/>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005E9D"/>
        </a:buClr>
        <a:buFont typeface="Verdana" panose="020B0604030504040204" pitchFamily="34" charset="0"/>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5E9D"/>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rgbClr val="005E9D"/>
        </a:buClr>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rgbClr val="005E9D"/>
        </a:buClr>
        <a:buChar char="•"/>
        <a:defRPr sz="2000">
          <a:solidFill>
            <a:schemeClr val="tx1"/>
          </a:solidFill>
          <a:latin typeface="+mn-lt"/>
          <a:ea typeface="Arial" charset="0"/>
          <a:cs typeface="+mn-cs"/>
        </a:defRPr>
      </a:lvl5pPr>
      <a:lvl6pPr marL="2514600" indent="-228600" algn="l" rtl="0" fontAlgn="base">
        <a:spcBef>
          <a:spcPct val="20000"/>
        </a:spcBef>
        <a:spcAft>
          <a:spcPct val="0"/>
        </a:spcAft>
        <a:buClr>
          <a:srgbClr val="005E9D"/>
        </a:buClr>
        <a:buChar char="•"/>
        <a:defRPr sz="2000">
          <a:solidFill>
            <a:schemeClr val="tx1"/>
          </a:solidFill>
          <a:latin typeface="+mn-lt"/>
          <a:cs typeface="+mn-cs"/>
        </a:defRPr>
      </a:lvl6pPr>
      <a:lvl7pPr marL="2971800" indent="-228600" algn="l" rtl="0" fontAlgn="base">
        <a:spcBef>
          <a:spcPct val="20000"/>
        </a:spcBef>
        <a:spcAft>
          <a:spcPct val="0"/>
        </a:spcAft>
        <a:buClr>
          <a:srgbClr val="005E9D"/>
        </a:buClr>
        <a:buChar char="•"/>
        <a:defRPr sz="2000">
          <a:solidFill>
            <a:schemeClr val="tx1"/>
          </a:solidFill>
          <a:latin typeface="+mn-lt"/>
          <a:cs typeface="+mn-cs"/>
        </a:defRPr>
      </a:lvl7pPr>
      <a:lvl8pPr marL="3429000" indent="-228600" algn="l" rtl="0" fontAlgn="base">
        <a:spcBef>
          <a:spcPct val="20000"/>
        </a:spcBef>
        <a:spcAft>
          <a:spcPct val="0"/>
        </a:spcAft>
        <a:buClr>
          <a:srgbClr val="005E9D"/>
        </a:buClr>
        <a:buChar char="•"/>
        <a:defRPr sz="2000">
          <a:solidFill>
            <a:schemeClr val="tx1"/>
          </a:solidFill>
          <a:latin typeface="+mn-lt"/>
          <a:cs typeface="+mn-cs"/>
        </a:defRPr>
      </a:lvl8pPr>
      <a:lvl9pPr marL="3886200" indent="-228600" algn="l" rtl="0" fontAlgn="base">
        <a:spcBef>
          <a:spcPct val="20000"/>
        </a:spcBef>
        <a:spcAft>
          <a:spcPct val="0"/>
        </a:spcAft>
        <a:buClr>
          <a:srgbClr val="005E9D"/>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D85E9B2-6BEB-4242-BE0E-B3F193C0774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858D5FF5-27A5-4D62-875B-8364375AFDA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2880802F-9C67-42A3-9419-D00EDAC9541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Arial" charset="0"/>
              </a:defRPr>
            </a:lvl1pPr>
          </a:lstStyle>
          <a:p>
            <a:pPr>
              <a:defRPr/>
            </a:pPr>
            <a:endParaRPr lang="en-US"/>
          </a:p>
        </p:txBody>
      </p:sp>
      <p:sp>
        <p:nvSpPr>
          <p:cNvPr id="3077" name="Rectangle 5">
            <a:extLst>
              <a:ext uri="{FF2B5EF4-FFF2-40B4-BE49-F238E27FC236}">
                <a16:creationId xmlns:a16="http://schemas.microsoft.com/office/drawing/2014/main" id="{F21AEB4E-BD76-44B9-8553-462CCC05007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Arial" charset="0"/>
              </a:defRPr>
            </a:lvl1pPr>
          </a:lstStyle>
          <a:p>
            <a:pPr>
              <a:defRPr/>
            </a:pPr>
            <a:endParaRPr lang="en-US"/>
          </a:p>
        </p:txBody>
      </p:sp>
      <p:sp>
        <p:nvSpPr>
          <p:cNvPr id="3078" name="Rectangle 6">
            <a:extLst>
              <a:ext uri="{FF2B5EF4-FFF2-40B4-BE49-F238E27FC236}">
                <a16:creationId xmlns:a16="http://schemas.microsoft.com/office/drawing/2014/main" id="{2AE05287-8596-4574-AE4B-FC92B2CD210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DFA203B3-BA1D-4D02-8328-B839C935B4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7">
            <a:extLst>
              <a:ext uri="{FF2B5EF4-FFF2-40B4-BE49-F238E27FC236}">
                <a16:creationId xmlns:a16="http://schemas.microsoft.com/office/drawing/2014/main" id="{3B272E18-E75A-483F-8503-B093874427A0}"/>
              </a:ext>
            </a:extLst>
          </p:cNvPr>
          <p:cNvSpPr>
            <a:spLocks noGrp="1" noChangeArrowheads="1"/>
          </p:cNvSpPr>
          <p:nvPr>
            <p:ph type="title"/>
          </p:nvPr>
        </p:nvSpPr>
        <p:spPr/>
        <p:txBody>
          <a:bodyPr/>
          <a:lstStyle/>
          <a:p>
            <a:r>
              <a:rPr lang="en-US" altLang="en-US">
                <a:ea typeface="ＭＳ Ｐゴシック" panose="020B0600070205080204" pitchFamily="34" charset="-128"/>
              </a:rPr>
              <a:t>Pregnancy</a:t>
            </a:r>
          </a:p>
        </p:txBody>
      </p:sp>
      <p:sp>
        <p:nvSpPr>
          <p:cNvPr id="67587" name="TextBox 6">
            <a:extLst>
              <a:ext uri="{FF2B5EF4-FFF2-40B4-BE49-F238E27FC236}">
                <a16:creationId xmlns:a16="http://schemas.microsoft.com/office/drawing/2014/main" id="{3C30012D-B533-499E-9FE8-59DDE5074F54}"/>
              </a:ext>
            </a:extLst>
          </p:cNvPr>
          <p:cNvSpPr txBox="1">
            <a:spLocks noChangeArrowheads="1"/>
          </p:cNvSpPr>
          <p:nvPr/>
        </p:nvSpPr>
        <p:spPr bwMode="auto">
          <a:xfrm>
            <a:off x="7673975" y="5257800"/>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pic>
        <p:nvPicPr>
          <p:cNvPr id="67588" name="Content Placeholder 5" descr="AAFWBFH0.jpg">
            <a:extLst>
              <a:ext uri="{FF2B5EF4-FFF2-40B4-BE49-F238E27FC236}">
                <a16:creationId xmlns:a16="http://schemas.microsoft.com/office/drawing/2014/main" id="{44D8A962-D1E7-4B51-8FCB-2C0891FD94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738" r="-4738"/>
          <a:stretch>
            <a:fillRect/>
          </a:stretch>
        </p:blipFill>
        <p:spPr>
          <a:xfrm>
            <a:off x="1487488" y="1524000"/>
            <a:ext cx="6437312" cy="41148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9">
            <a:extLst>
              <a:ext uri="{FF2B5EF4-FFF2-40B4-BE49-F238E27FC236}">
                <a16:creationId xmlns:a16="http://schemas.microsoft.com/office/drawing/2014/main" id="{820472C6-F4B7-4491-8C17-C9CF9961BE9E}"/>
              </a:ext>
            </a:extLst>
          </p:cNvPr>
          <p:cNvSpPr>
            <a:spLocks noGrp="1" noChangeArrowheads="1"/>
          </p:cNvSpPr>
          <p:nvPr>
            <p:ph type="title"/>
          </p:nvPr>
        </p:nvSpPr>
        <p:spPr/>
        <p:txBody>
          <a:bodyPr/>
          <a:lstStyle/>
          <a:p>
            <a:r>
              <a:rPr lang="en-US" altLang="en-US">
                <a:ea typeface="ＭＳ Ｐゴシック" panose="020B0600070205080204" pitchFamily="34" charset="-128"/>
              </a:rPr>
              <a:t>Assessment</a:t>
            </a:r>
          </a:p>
        </p:txBody>
      </p:sp>
      <p:sp>
        <p:nvSpPr>
          <p:cNvPr id="84995" name="Content Placeholder 1">
            <a:extLst>
              <a:ext uri="{FF2B5EF4-FFF2-40B4-BE49-F238E27FC236}">
                <a16:creationId xmlns:a16="http://schemas.microsoft.com/office/drawing/2014/main" id="{76340922-0D35-4317-BDD4-1516B06BAA92}"/>
              </a:ext>
            </a:extLst>
          </p:cNvPr>
          <p:cNvSpPr>
            <a:spLocks noGrp="1" noChangeArrowheads="1"/>
          </p:cNvSpPr>
          <p:nvPr>
            <p:ph idx="1"/>
          </p:nvPr>
        </p:nvSpPr>
        <p:spPr/>
        <p:txBody>
          <a:bodyPr/>
          <a:lstStyle/>
          <a:p>
            <a:r>
              <a:rPr lang="en-US" altLang="en-US">
                <a:ea typeface="ＭＳ Ｐゴシック" panose="020B0600070205080204" pitchFamily="34" charset="-128"/>
              </a:rPr>
              <a:t>ABCD</a:t>
            </a:r>
            <a:r>
              <a:rPr lang="ja-JP" altLang="en-US">
                <a:ea typeface="ＭＳ Ｐゴシック" panose="020B0600070205080204" pitchFamily="34" charset="-128"/>
              </a:rPr>
              <a:t>’</a:t>
            </a:r>
            <a:r>
              <a:rPr lang="en-US" altLang="ja-JP">
                <a:ea typeface="ＭＳ Ｐゴシック" panose="020B0600070205080204" pitchFamily="34" charset="-128"/>
              </a:rPr>
              <a:t>s</a:t>
            </a:r>
          </a:p>
          <a:p>
            <a:r>
              <a:rPr lang="en-US" altLang="en-US">
                <a:ea typeface="ＭＳ Ｐゴシック" panose="020B0600070205080204" pitchFamily="34" charset="-128"/>
              </a:rPr>
              <a:t>SAMPLE </a:t>
            </a:r>
          </a:p>
          <a:p>
            <a:r>
              <a:rPr lang="en-US" altLang="en-US">
                <a:ea typeface="ＭＳ Ｐゴシック" panose="020B0600070205080204" pitchFamily="34" charset="-128"/>
              </a:rPr>
              <a:t>OPQRST </a:t>
            </a:r>
          </a:p>
        </p:txBody>
      </p:sp>
      <p:sp>
        <p:nvSpPr>
          <p:cNvPr id="84996" name="TextBox 6">
            <a:extLst>
              <a:ext uri="{FF2B5EF4-FFF2-40B4-BE49-F238E27FC236}">
                <a16:creationId xmlns:a16="http://schemas.microsoft.com/office/drawing/2014/main" id="{5067DA23-3D02-4E69-9063-ED4089CC1754}"/>
              </a:ext>
            </a:extLst>
          </p:cNvPr>
          <p:cNvSpPr txBox="1">
            <a:spLocks noChangeArrowheads="1"/>
          </p:cNvSpPr>
          <p:nvPr/>
        </p:nvSpPr>
        <p:spPr bwMode="auto">
          <a:xfrm>
            <a:off x="7673975" y="5257800"/>
            <a:ext cx="1470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9">
            <a:extLst>
              <a:ext uri="{FF2B5EF4-FFF2-40B4-BE49-F238E27FC236}">
                <a16:creationId xmlns:a16="http://schemas.microsoft.com/office/drawing/2014/main" id="{FA33911B-5510-46B4-8354-BF969F7661A9}"/>
              </a:ext>
            </a:extLst>
          </p:cNvPr>
          <p:cNvSpPr>
            <a:spLocks noGrp="1" noChangeArrowheads="1"/>
          </p:cNvSpPr>
          <p:nvPr>
            <p:ph type="title"/>
          </p:nvPr>
        </p:nvSpPr>
        <p:spPr/>
        <p:txBody>
          <a:bodyPr/>
          <a:lstStyle/>
          <a:p>
            <a:r>
              <a:rPr lang="en-US" altLang="en-US">
                <a:ea typeface="ＭＳ Ｐゴシック" panose="020B0600070205080204" pitchFamily="34" charset="-128"/>
              </a:rPr>
              <a:t>Assessment</a:t>
            </a:r>
          </a:p>
        </p:txBody>
      </p:sp>
      <p:sp>
        <p:nvSpPr>
          <p:cNvPr id="87043" name="Content Placeholder 1">
            <a:extLst>
              <a:ext uri="{FF2B5EF4-FFF2-40B4-BE49-F238E27FC236}">
                <a16:creationId xmlns:a16="http://schemas.microsoft.com/office/drawing/2014/main" id="{315DB213-AABB-4026-B479-23E2009D2F08}"/>
              </a:ext>
            </a:extLst>
          </p:cNvPr>
          <p:cNvSpPr>
            <a:spLocks noGrp="1" noChangeArrowheads="1"/>
          </p:cNvSpPr>
          <p:nvPr>
            <p:ph idx="1"/>
          </p:nvPr>
        </p:nvSpPr>
        <p:spPr/>
        <p:txBody>
          <a:bodyPr/>
          <a:lstStyle/>
          <a:p>
            <a:r>
              <a:rPr lang="en-US" altLang="en-US">
                <a:ea typeface="ＭＳ Ｐゴシック" panose="020B0600070205080204" pitchFamily="34" charset="-128"/>
              </a:rPr>
              <a:t>If abdominal pain is present in a pregnant woman</a:t>
            </a:r>
          </a:p>
          <a:p>
            <a:pPr lvl="1"/>
            <a:r>
              <a:rPr lang="en-US" altLang="en-US">
                <a:ea typeface="Arial" panose="020B0604020202020204" pitchFamily="34" charset="0"/>
              </a:rPr>
              <a:t>Determine the quality</a:t>
            </a:r>
          </a:p>
          <a:p>
            <a:pPr lvl="1"/>
            <a:r>
              <a:rPr lang="en-US" altLang="en-US">
                <a:ea typeface="Arial" panose="020B0604020202020204" pitchFamily="34" charset="0"/>
              </a:rPr>
              <a:t>Location</a:t>
            </a:r>
          </a:p>
          <a:p>
            <a:pPr lvl="1"/>
            <a:r>
              <a:rPr lang="en-US" altLang="en-US">
                <a:ea typeface="Arial" panose="020B0604020202020204" pitchFamily="34" charset="0"/>
              </a:rPr>
              <a:t>Timing </a:t>
            </a:r>
          </a:p>
          <a:p>
            <a:pPr lvl="1"/>
            <a:r>
              <a:rPr lang="en-US" altLang="en-US">
                <a:ea typeface="Arial" panose="020B0604020202020204" pitchFamily="34" charset="0"/>
              </a:rPr>
              <a:t>If back pain is present</a:t>
            </a:r>
          </a:p>
          <a:p>
            <a:pPr lvl="1"/>
            <a:r>
              <a:rPr lang="en-US" altLang="en-US">
                <a:ea typeface="Arial" panose="020B0604020202020204" pitchFamily="34" charset="0"/>
              </a:rPr>
              <a:t>Privacy</a:t>
            </a:r>
          </a:p>
        </p:txBody>
      </p:sp>
      <p:sp>
        <p:nvSpPr>
          <p:cNvPr id="87044" name="TextBox 6">
            <a:extLst>
              <a:ext uri="{FF2B5EF4-FFF2-40B4-BE49-F238E27FC236}">
                <a16:creationId xmlns:a16="http://schemas.microsoft.com/office/drawing/2014/main" id="{7AC6B946-61B5-44AA-8B37-84D936036F22}"/>
              </a:ext>
            </a:extLst>
          </p:cNvPr>
          <p:cNvSpPr txBox="1">
            <a:spLocks noChangeArrowheads="1"/>
          </p:cNvSpPr>
          <p:nvPr/>
        </p:nvSpPr>
        <p:spPr bwMode="auto">
          <a:xfrm>
            <a:off x="7673975" y="5257800"/>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9">
            <a:extLst>
              <a:ext uri="{FF2B5EF4-FFF2-40B4-BE49-F238E27FC236}">
                <a16:creationId xmlns:a16="http://schemas.microsoft.com/office/drawing/2014/main" id="{7E432A1A-B65A-4F24-8CDE-CE81CE5031FE}"/>
              </a:ext>
            </a:extLst>
          </p:cNvPr>
          <p:cNvSpPr>
            <a:spLocks noGrp="1" noChangeArrowheads="1"/>
          </p:cNvSpPr>
          <p:nvPr>
            <p:ph type="title"/>
          </p:nvPr>
        </p:nvSpPr>
        <p:spPr/>
        <p:txBody>
          <a:bodyPr/>
          <a:lstStyle/>
          <a:p>
            <a:r>
              <a:rPr lang="en-US" altLang="en-US">
                <a:ea typeface="ＭＳ Ｐゴシック" panose="020B0600070205080204" pitchFamily="34" charset="-128"/>
              </a:rPr>
              <a:t>Assessment</a:t>
            </a:r>
          </a:p>
        </p:txBody>
      </p:sp>
      <p:sp>
        <p:nvSpPr>
          <p:cNvPr id="89091" name="TextBox 6">
            <a:extLst>
              <a:ext uri="{FF2B5EF4-FFF2-40B4-BE49-F238E27FC236}">
                <a16:creationId xmlns:a16="http://schemas.microsoft.com/office/drawing/2014/main" id="{9C8F4753-82D7-4F92-9077-F6A77FE59067}"/>
              </a:ext>
            </a:extLst>
          </p:cNvPr>
          <p:cNvSpPr txBox="1">
            <a:spLocks noChangeArrowheads="1"/>
          </p:cNvSpPr>
          <p:nvPr/>
        </p:nvSpPr>
        <p:spPr bwMode="auto">
          <a:xfrm>
            <a:off x="7673975" y="5257800"/>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pic>
        <p:nvPicPr>
          <p:cNvPr id="89092" name="Content Placeholder 6" descr="AAJUVWI0.jpg">
            <a:extLst>
              <a:ext uri="{FF2B5EF4-FFF2-40B4-BE49-F238E27FC236}">
                <a16:creationId xmlns:a16="http://schemas.microsoft.com/office/drawing/2014/main" id="{AF01DB84-B280-4EA2-833E-FFBBC4A9E9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87" r="-1987"/>
          <a:stretch>
            <a:fillRect/>
          </a:stretch>
        </p:blipFill>
        <p:spPr>
          <a:xfrm>
            <a:off x="1487488" y="1524000"/>
            <a:ext cx="6437312" cy="4114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5">
            <a:extLst>
              <a:ext uri="{FF2B5EF4-FFF2-40B4-BE49-F238E27FC236}">
                <a16:creationId xmlns:a16="http://schemas.microsoft.com/office/drawing/2014/main" id="{0070ED8B-704D-449F-89D4-252F3983BA95}"/>
              </a:ext>
            </a:extLst>
          </p:cNvPr>
          <p:cNvSpPr>
            <a:spLocks noGrp="1" noChangeArrowheads="1"/>
          </p:cNvSpPr>
          <p:nvPr>
            <p:ph type="title"/>
          </p:nvPr>
        </p:nvSpPr>
        <p:spPr/>
        <p:txBody>
          <a:bodyPr/>
          <a:lstStyle/>
          <a:p>
            <a:r>
              <a:rPr lang="en-US" altLang="en-US">
                <a:ea typeface="ＭＳ Ｐゴシック" panose="020B0600070205080204" pitchFamily="34" charset="-128"/>
              </a:rPr>
              <a:t>Management</a:t>
            </a:r>
          </a:p>
        </p:txBody>
      </p:sp>
      <p:sp>
        <p:nvSpPr>
          <p:cNvPr id="91139" name="Content Placeholder 1">
            <a:extLst>
              <a:ext uri="{FF2B5EF4-FFF2-40B4-BE49-F238E27FC236}">
                <a16:creationId xmlns:a16="http://schemas.microsoft.com/office/drawing/2014/main" id="{839742B0-E064-48E1-ADFB-AEB266CF4052}"/>
              </a:ext>
            </a:extLst>
          </p:cNvPr>
          <p:cNvSpPr>
            <a:spLocks noGrp="1" noChangeArrowheads="1"/>
          </p:cNvSpPr>
          <p:nvPr>
            <p:ph idx="1"/>
          </p:nvPr>
        </p:nvSpPr>
        <p:spPr/>
        <p:txBody>
          <a:bodyPr/>
          <a:lstStyle/>
          <a:p>
            <a:r>
              <a:rPr lang="en-US" altLang="en-US">
                <a:ea typeface="ＭＳ Ｐゴシック" panose="020B0600070205080204" pitchFamily="34" charset="-128"/>
              </a:rPr>
              <a:t>Initial management</a:t>
            </a:r>
          </a:p>
          <a:p>
            <a:pPr lvl="1"/>
            <a:r>
              <a:rPr lang="en-US" altLang="en-US">
                <a:ea typeface="Arial" panose="020B0604020202020204" pitchFamily="34" charset="0"/>
              </a:rPr>
              <a:t>Scene safe</a:t>
            </a:r>
          </a:p>
          <a:p>
            <a:pPr lvl="1"/>
            <a:r>
              <a:rPr lang="en-US" altLang="en-US">
                <a:ea typeface="Arial" panose="020B0604020202020204" pitchFamily="34" charset="0"/>
              </a:rPr>
              <a:t>ABCDs</a:t>
            </a:r>
          </a:p>
          <a:p>
            <a:pPr lvl="1"/>
            <a:r>
              <a:rPr lang="en-US" altLang="en-US">
                <a:ea typeface="Arial" panose="020B0604020202020204" pitchFamily="34" charset="0"/>
              </a:rPr>
              <a:t>SAMPLE</a:t>
            </a:r>
          </a:p>
          <a:p>
            <a:pPr lvl="1"/>
            <a:r>
              <a:rPr lang="en-US" altLang="en-US">
                <a:ea typeface="Arial" panose="020B0604020202020204" pitchFamily="34" charset="0"/>
              </a:rPr>
              <a:t>OPQRST</a:t>
            </a:r>
          </a:p>
          <a:p>
            <a:pPr lvl="1"/>
            <a:r>
              <a:rPr lang="en-US" altLang="en-US">
                <a:ea typeface="Arial" panose="020B0604020202020204" pitchFamily="34" charset="0"/>
              </a:rPr>
              <a:t>DCAP-BTLS</a:t>
            </a:r>
          </a:p>
          <a:p>
            <a:pPr lvl="1"/>
            <a:r>
              <a:rPr lang="en-US" altLang="en-US">
                <a:ea typeface="Arial" panose="020B0604020202020204" pitchFamily="34" charset="0"/>
              </a:rPr>
              <a:t>ALS if needed</a:t>
            </a:r>
          </a:p>
          <a:p>
            <a:r>
              <a:rPr lang="en-US" altLang="en-US">
                <a:ea typeface="ＭＳ Ｐゴシック" panose="020B0600070205080204" pitchFamily="34" charset="-128"/>
              </a:rPr>
              <a:t>Management following trauma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053C3B7-6648-43E6-A5DB-F03D52DA65EC}"/>
              </a:ext>
            </a:extLst>
          </p:cNvPr>
          <p:cNvSpPr>
            <a:spLocks noGrp="1" noChangeArrowheads="1"/>
          </p:cNvSpPr>
          <p:nvPr>
            <p:ph type="title"/>
          </p:nvPr>
        </p:nvSpPr>
        <p:spPr/>
        <p:txBody>
          <a:bodyPr/>
          <a:lstStyle/>
          <a:p>
            <a:r>
              <a:rPr lang="en-US" altLang="en-US">
                <a:ea typeface="ＭＳ Ｐゴシック" panose="020B0600070205080204" pitchFamily="34" charset="-128"/>
              </a:rPr>
              <a:t>Case Disposition</a:t>
            </a:r>
          </a:p>
        </p:txBody>
      </p:sp>
      <p:sp>
        <p:nvSpPr>
          <p:cNvPr id="93187" name="Rectangle 3">
            <a:extLst>
              <a:ext uri="{FF2B5EF4-FFF2-40B4-BE49-F238E27FC236}">
                <a16:creationId xmlns:a16="http://schemas.microsoft.com/office/drawing/2014/main" id="{CF51C4EE-8611-4E1D-B74B-7BB42D678DFB}"/>
              </a:ext>
            </a:extLst>
          </p:cNvPr>
          <p:cNvSpPr>
            <a:spLocks noGrp="1" noChangeArrowheads="1"/>
          </p:cNvSpPr>
          <p:nvPr>
            <p:ph idx="1"/>
          </p:nvPr>
        </p:nvSpPr>
        <p:spPr/>
        <p:txBody>
          <a:bodyPr/>
          <a:lstStyle/>
          <a:p>
            <a:r>
              <a:rPr lang="en-US" altLang="en-US">
                <a:ea typeface="ＭＳ Ｐゴシック" panose="020B0600070205080204" pitchFamily="34" charset="-128"/>
              </a:rPr>
              <a:t>After placing your patient on her left side, her pulse rate remains at 110 but is much stronger, and a repeat blood pressure is now 105/70. She continues to complain of severe abdominal pain and reassessment shows her uterus to be continuously firm. You place the patient on high-flow oxygen by non-rebreather mask while arranging emergency transportation to the hospital. She is transported by toboggan lying on her left side to the patrol facility where an ALS ambulance crew is awaiting her arrival.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9">
            <a:extLst>
              <a:ext uri="{FF2B5EF4-FFF2-40B4-BE49-F238E27FC236}">
                <a16:creationId xmlns:a16="http://schemas.microsoft.com/office/drawing/2014/main" id="{851ED1E7-42AC-4761-9F32-9020E1DA7B00}"/>
              </a:ext>
            </a:extLst>
          </p:cNvPr>
          <p:cNvSpPr>
            <a:spLocks noGrp="1" noChangeArrowheads="1"/>
          </p:cNvSpPr>
          <p:nvPr>
            <p:ph type="title"/>
          </p:nvPr>
        </p:nvSpPr>
        <p:spPr/>
        <p:txBody>
          <a:bodyPr/>
          <a:lstStyle/>
          <a:p>
            <a:r>
              <a:rPr lang="en-US" altLang="en-US">
                <a:ea typeface="ＭＳ Ｐゴシック" panose="020B0600070205080204" pitchFamily="34" charset="-128"/>
              </a:rPr>
              <a:t>Chapter Summary</a:t>
            </a:r>
          </a:p>
        </p:txBody>
      </p:sp>
      <p:sp>
        <p:nvSpPr>
          <p:cNvPr id="95235" name="Content Placeholder 1">
            <a:extLst>
              <a:ext uri="{FF2B5EF4-FFF2-40B4-BE49-F238E27FC236}">
                <a16:creationId xmlns:a16="http://schemas.microsoft.com/office/drawing/2014/main" id="{90F6F59B-3BDB-477A-8800-24CED3CA7C7A}"/>
              </a:ext>
            </a:extLst>
          </p:cNvPr>
          <p:cNvSpPr>
            <a:spLocks noGrp="1" noChangeArrowheads="1"/>
          </p:cNvSpPr>
          <p:nvPr>
            <p:ph idx="1"/>
          </p:nvPr>
        </p:nvSpPr>
        <p:spPr/>
        <p:txBody>
          <a:bodyPr/>
          <a:lstStyle/>
          <a:p>
            <a:r>
              <a:rPr lang="en-US" altLang="en-US" sz="2800">
                <a:ea typeface="ＭＳ Ｐゴシック" panose="020B0600070205080204" pitchFamily="34" charset="-128"/>
              </a:rPr>
              <a:t>Gynecologic emergencies are related to a woman</a:t>
            </a:r>
            <a:r>
              <a:rPr lang="ja-JP" altLang="en-US" sz="2800">
                <a:ea typeface="ＭＳ Ｐゴシック" panose="020B0600070205080204" pitchFamily="34" charset="-128"/>
              </a:rPr>
              <a:t>’</a:t>
            </a:r>
            <a:r>
              <a:rPr lang="en-US" altLang="ja-JP" sz="2800">
                <a:ea typeface="ＭＳ Ｐゴシック" panose="020B0600070205080204" pitchFamily="34" charset="-128"/>
              </a:rPr>
              <a:t>s reproductive organs.</a:t>
            </a:r>
          </a:p>
          <a:p>
            <a:r>
              <a:rPr lang="en-US" altLang="en-US" sz="2800">
                <a:ea typeface="ＭＳ Ｐゴシック" panose="020B0600070205080204" pitchFamily="34" charset="-128"/>
              </a:rPr>
              <a:t>Always consider the possibility of pregnancy in a female of reproductive age.</a:t>
            </a:r>
          </a:p>
          <a:p>
            <a:r>
              <a:rPr lang="en-US" altLang="en-US" sz="2800">
                <a:ea typeface="ＭＳ Ｐゴシック" panose="020B0600070205080204" pitchFamily="34" charset="-128"/>
              </a:rPr>
              <a:t>The goals for managing OB/GYN emergencies are rapid identification of a potentially serious or life-threatening condition, immediate care, and evacuation to definitive care.</a:t>
            </a:r>
          </a:p>
        </p:txBody>
      </p:sp>
      <p:sp>
        <p:nvSpPr>
          <p:cNvPr id="95236" name="TextBox 6">
            <a:extLst>
              <a:ext uri="{FF2B5EF4-FFF2-40B4-BE49-F238E27FC236}">
                <a16:creationId xmlns:a16="http://schemas.microsoft.com/office/drawing/2014/main" id="{1D06C57E-36D6-4786-962E-A4424AA6898E}"/>
              </a:ext>
            </a:extLst>
          </p:cNvPr>
          <p:cNvSpPr txBox="1">
            <a:spLocks noChangeArrowheads="1"/>
          </p:cNvSpPr>
          <p:nvPr/>
        </p:nvSpPr>
        <p:spPr bwMode="auto">
          <a:xfrm>
            <a:off x="7673975" y="5257800"/>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5">
            <a:extLst>
              <a:ext uri="{FF2B5EF4-FFF2-40B4-BE49-F238E27FC236}">
                <a16:creationId xmlns:a16="http://schemas.microsoft.com/office/drawing/2014/main" id="{36D006C4-9837-4D14-90A9-3B87E83A721A}"/>
              </a:ext>
            </a:extLst>
          </p:cNvPr>
          <p:cNvSpPr>
            <a:spLocks noGrp="1" noChangeArrowheads="1"/>
          </p:cNvSpPr>
          <p:nvPr>
            <p:ph type="title"/>
          </p:nvPr>
        </p:nvSpPr>
        <p:spPr/>
        <p:txBody>
          <a:bodyPr/>
          <a:lstStyle/>
          <a:p>
            <a:r>
              <a:rPr lang="en-US" altLang="en-US">
                <a:ea typeface="ＭＳ Ｐゴシック" panose="020B0600070205080204" pitchFamily="34" charset="-128"/>
              </a:rPr>
              <a:t>Chapter Summary</a:t>
            </a:r>
          </a:p>
        </p:txBody>
      </p:sp>
      <p:sp>
        <p:nvSpPr>
          <p:cNvPr id="97283" name="Content Placeholder 1">
            <a:extLst>
              <a:ext uri="{FF2B5EF4-FFF2-40B4-BE49-F238E27FC236}">
                <a16:creationId xmlns:a16="http://schemas.microsoft.com/office/drawing/2014/main" id="{A9279D39-CA39-45A1-A19E-0B81EC6B1CB2}"/>
              </a:ext>
            </a:extLst>
          </p:cNvPr>
          <p:cNvSpPr>
            <a:spLocks noGrp="1" noChangeArrowheads="1"/>
          </p:cNvSpPr>
          <p:nvPr>
            <p:ph idx="1"/>
          </p:nvPr>
        </p:nvSpPr>
        <p:spPr/>
        <p:txBody>
          <a:bodyPr/>
          <a:lstStyle/>
          <a:p>
            <a:r>
              <a:rPr lang="en-US" altLang="en-US" sz="2800">
                <a:ea typeface="ＭＳ Ｐゴシック" panose="020B0600070205080204" pitchFamily="34" charset="-128"/>
              </a:rPr>
              <a:t>A pregnant woman may lose 30–35 % of her blood volume from hemorrhage before showing signs of shock.</a:t>
            </a:r>
          </a:p>
          <a:p>
            <a:r>
              <a:rPr lang="en-US" altLang="en-US" sz="2800">
                <a:ea typeface="ＭＳ Ｐゴシック" panose="020B0600070205080204" pitchFamily="34" charset="-128"/>
              </a:rPr>
              <a:t>Maternal hemorrhage places the fetus at high risk for shock.</a:t>
            </a:r>
          </a:p>
          <a:p>
            <a:r>
              <a:rPr lang="en-US" altLang="en-US" sz="2800">
                <a:ea typeface="ＭＳ Ｐゴシック" panose="020B0600070205080204" pitchFamily="34" charset="-128"/>
              </a:rPr>
              <a:t>Treat all pregnant trauma patients for shock.</a:t>
            </a:r>
          </a:p>
          <a:p>
            <a:r>
              <a:rPr lang="en-US" altLang="en-US" sz="2800">
                <a:ea typeface="ＭＳ Ｐゴシック" panose="020B0600070205080204" pitchFamily="34" charset="-128"/>
              </a:rPr>
              <a:t>Prevent maternal hypotension by placing the patient on her left side.</a:t>
            </a:r>
          </a:p>
          <a:p>
            <a:r>
              <a:rPr lang="en-US" altLang="en-US" sz="2800">
                <a:ea typeface="ＭＳ Ｐゴシック" panose="020B0600070205080204" pitchFamily="34" charset="-128"/>
              </a:rPr>
              <a:t>Always respect a woman</a:t>
            </a:r>
            <a:r>
              <a:rPr lang="ja-JP" altLang="en-US" sz="2800">
                <a:ea typeface="ＭＳ Ｐゴシック" panose="020B0600070205080204" pitchFamily="34" charset="-128"/>
              </a:rPr>
              <a:t>’</a:t>
            </a:r>
            <a:r>
              <a:rPr lang="en-US" altLang="ja-JP" sz="2800">
                <a:ea typeface="ＭＳ Ｐゴシック" panose="020B0600070205080204" pitchFamily="34" charset="-128"/>
              </a:rPr>
              <a:t>s privacy.</a:t>
            </a:r>
            <a:endParaRPr lang="en-US" altLang="en-US" sz="280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7">
            <a:extLst>
              <a:ext uri="{FF2B5EF4-FFF2-40B4-BE49-F238E27FC236}">
                <a16:creationId xmlns:a16="http://schemas.microsoft.com/office/drawing/2014/main" id="{2EE5597C-1AC1-412F-B432-6BC88E6D91D9}"/>
              </a:ext>
            </a:extLst>
          </p:cNvPr>
          <p:cNvSpPr>
            <a:spLocks noGrp="1" noChangeArrowheads="1"/>
          </p:cNvSpPr>
          <p:nvPr>
            <p:ph type="title"/>
          </p:nvPr>
        </p:nvSpPr>
        <p:spPr/>
        <p:txBody>
          <a:bodyPr/>
          <a:lstStyle/>
          <a:p>
            <a:r>
              <a:rPr lang="en-US" altLang="en-US">
                <a:ea typeface="ＭＳ Ｐゴシック" panose="020B0600070205080204" pitchFamily="34" charset="-128"/>
              </a:rPr>
              <a:t>Pregnancy</a:t>
            </a:r>
          </a:p>
        </p:txBody>
      </p:sp>
      <p:sp>
        <p:nvSpPr>
          <p:cNvPr id="69635" name="Content Placeholder 1">
            <a:extLst>
              <a:ext uri="{FF2B5EF4-FFF2-40B4-BE49-F238E27FC236}">
                <a16:creationId xmlns:a16="http://schemas.microsoft.com/office/drawing/2014/main" id="{6A1BB0C8-A9A0-42D5-9C65-1B45F5C64AA2}"/>
              </a:ext>
            </a:extLst>
          </p:cNvPr>
          <p:cNvSpPr>
            <a:spLocks noGrp="1" noChangeArrowheads="1"/>
          </p:cNvSpPr>
          <p:nvPr>
            <p:ph idx="1"/>
          </p:nvPr>
        </p:nvSpPr>
        <p:spPr/>
        <p:txBody>
          <a:bodyPr/>
          <a:lstStyle/>
          <a:p>
            <a:r>
              <a:rPr lang="en-US" altLang="en-US" dirty="0">
                <a:ea typeface="ＭＳ Ｐゴシック" panose="020B0600070205080204" pitchFamily="34" charset="-128"/>
              </a:rPr>
              <a:t>Childbirth</a:t>
            </a:r>
          </a:p>
          <a:p>
            <a:pPr lvl="1"/>
            <a:r>
              <a:rPr lang="en-US" altLang="en-US" dirty="0">
                <a:ea typeface="Arial" panose="020B0604020202020204" pitchFamily="34" charset="0"/>
              </a:rPr>
              <a:t>Should transport to an EMS </a:t>
            </a:r>
          </a:p>
          <a:p>
            <a:pPr lvl="1"/>
            <a:r>
              <a:rPr lang="en-US" altLang="en-US" dirty="0">
                <a:ea typeface="Arial" panose="020B0604020202020204" pitchFamily="34" charset="0"/>
              </a:rPr>
              <a:t>3rd stage of labor- delivery of placenta</a:t>
            </a:r>
          </a:p>
          <a:p>
            <a:r>
              <a:rPr lang="en-US" altLang="en-US" dirty="0">
                <a:ea typeface="ＭＳ Ｐゴシック" panose="020B0600070205080204" pitchFamily="34" charset="-128"/>
              </a:rPr>
              <a:t>Care of the newborn (APGAR)</a:t>
            </a:r>
          </a:p>
          <a:p>
            <a:pPr lvl="1"/>
            <a:r>
              <a:rPr lang="en-US" altLang="en-US" dirty="0">
                <a:ea typeface="Arial" panose="020B0604020202020204" pitchFamily="34" charset="0"/>
              </a:rPr>
              <a:t>Appearance</a:t>
            </a:r>
          </a:p>
          <a:p>
            <a:pPr lvl="1"/>
            <a:r>
              <a:rPr lang="en-US" altLang="en-US" dirty="0">
                <a:ea typeface="Arial" panose="020B0604020202020204" pitchFamily="34" charset="0"/>
              </a:rPr>
              <a:t>Pulse</a:t>
            </a:r>
          </a:p>
          <a:p>
            <a:pPr lvl="1"/>
            <a:r>
              <a:rPr lang="en-US" altLang="en-US" dirty="0">
                <a:ea typeface="Arial" panose="020B0604020202020204" pitchFamily="34" charset="0"/>
              </a:rPr>
              <a:t>Grimace or irritability</a:t>
            </a:r>
          </a:p>
          <a:p>
            <a:pPr lvl="1"/>
            <a:r>
              <a:rPr lang="en-US" altLang="en-US" dirty="0">
                <a:ea typeface="Arial" panose="020B0604020202020204" pitchFamily="34" charset="0"/>
              </a:rPr>
              <a:t>Activity or muscle tone</a:t>
            </a:r>
          </a:p>
          <a:p>
            <a:pPr lvl="1"/>
            <a:r>
              <a:rPr lang="en-US" altLang="en-US" dirty="0">
                <a:ea typeface="Arial" panose="020B0604020202020204" pitchFamily="34" charset="0"/>
              </a:rPr>
              <a:t>Respirations</a:t>
            </a:r>
          </a:p>
        </p:txBody>
      </p:sp>
      <p:sp>
        <p:nvSpPr>
          <p:cNvPr id="69636" name="TextBox 6">
            <a:extLst>
              <a:ext uri="{FF2B5EF4-FFF2-40B4-BE49-F238E27FC236}">
                <a16:creationId xmlns:a16="http://schemas.microsoft.com/office/drawing/2014/main" id="{F15ECA86-E7D0-4ADC-A527-1D356221DBAA}"/>
              </a:ext>
            </a:extLst>
          </p:cNvPr>
          <p:cNvSpPr txBox="1">
            <a:spLocks noChangeArrowheads="1"/>
          </p:cNvSpPr>
          <p:nvPr/>
        </p:nvSpPr>
        <p:spPr bwMode="auto">
          <a:xfrm>
            <a:off x="7673975" y="5257800"/>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pic>
        <p:nvPicPr>
          <p:cNvPr id="2" name="Recorded Sound">
            <a:hlinkClick r:id="" action="ppaction://media"/>
            <a:extLst>
              <a:ext uri="{FF2B5EF4-FFF2-40B4-BE49-F238E27FC236}">
                <a16:creationId xmlns:a16="http://schemas.microsoft.com/office/drawing/2014/main" id="{122665E1-F1FE-4CE7-986D-CD0F960F24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7842" y="13716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B31A8C09-26F1-4A09-8BC4-23789209BAFE}"/>
              </a:ext>
            </a:extLst>
          </p:cNvPr>
          <p:cNvSpPr>
            <a:spLocks noGrp="1" noChangeArrowheads="1"/>
          </p:cNvSpPr>
          <p:nvPr>
            <p:ph type="title"/>
          </p:nvPr>
        </p:nvSpPr>
        <p:spPr/>
        <p:txBody>
          <a:bodyPr/>
          <a:lstStyle/>
          <a:p>
            <a:r>
              <a:rPr lang="en-US" altLang="en-US">
                <a:ea typeface="ＭＳ Ｐゴシック" panose="020B0600070205080204" pitchFamily="34" charset="-128"/>
              </a:rPr>
              <a:t>APGAR Scale</a:t>
            </a:r>
          </a:p>
        </p:txBody>
      </p:sp>
      <p:pic>
        <p:nvPicPr>
          <p:cNvPr id="71683" name="Content Placeholder 4" descr="A screenshot of a cell phone&#10;&#10;Description automatically generated">
            <a:extLst>
              <a:ext uri="{FF2B5EF4-FFF2-40B4-BE49-F238E27FC236}">
                <a16:creationId xmlns:a16="http://schemas.microsoft.com/office/drawing/2014/main" id="{C45A6371-4ACE-4AA7-AD0A-1DA4A4AA07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885950"/>
            <a:ext cx="7391400" cy="36957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7">
            <a:extLst>
              <a:ext uri="{FF2B5EF4-FFF2-40B4-BE49-F238E27FC236}">
                <a16:creationId xmlns:a16="http://schemas.microsoft.com/office/drawing/2014/main" id="{683B5264-DF0E-4C39-BC6E-BC3F7AAB99EB}"/>
              </a:ext>
            </a:extLst>
          </p:cNvPr>
          <p:cNvSpPr>
            <a:spLocks noGrp="1" noChangeArrowheads="1"/>
          </p:cNvSpPr>
          <p:nvPr>
            <p:ph type="title"/>
          </p:nvPr>
        </p:nvSpPr>
        <p:spPr/>
        <p:txBody>
          <a:bodyPr/>
          <a:lstStyle/>
          <a:p>
            <a:r>
              <a:rPr lang="en-US" altLang="en-US">
                <a:ea typeface="ＭＳ Ｐゴシック" panose="020B0600070205080204" pitchFamily="34" charset="-128"/>
              </a:rPr>
              <a:t>Pregnancy</a:t>
            </a:r>
          </a:p>
        </p:txBody>
      </p:sp>
      <p:sp>
        <p:nvSpPr>
          <p:cNvPr id="72707" name="TextBox 6">
            <a:extLst>
              <a:ext uri="{FF2B5EF4-FFF2-40B4-BE49-F238E27FC236}">
                <a16:creationId xmlns:a16="http://schemas.microsoft.com/office/drawing/2014/main" id="{AE5D74AA-DEDA-495B-9D4D-0322EA5F2B59}"/>
              </a:ext>
            </a:extLst>
          </p:cNvPr>
          <p:cNvSpPr txBox="1">
            <a:spLocks noChangeArrowheads="1"/>
          </p:cNvSpPr>
          <p:nvPr/>
        </p:nvSpPr>
        <p:spPr bwMode="auto">
          <a:xfrm>
            <a:off x="7673975" y="5257800"/>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pic>
        <p:nvPicPr>
          <p:cNvPr id="72708" name="Content Placeholder 9" descr="AAEFRQG0.jpg">
            <a:extLst>
              <a:ext uri="{FF2B5EF4-FFF2-40B4-BE49-F238E27FC236}">
                <a16:creationId xmlns:a16="http://schemas.microsoft.com/office/drawing/2014/main" id="{1B156377-573D-44ED-977B-5CAD17220B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9183" b="-9183"/>
          <a:stretch>
            <a:fillRect/>
          </a:stretch>
        </p:blipFill>
        <p:spPr>
          <a:xfrm>
            <a:off x="1487488" y="1524000"/>
            <a:ext cx="6437312" cy="4114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7">
            <a:extLst>
              <a:ext uri="{FF2B5EF4-FFF2-40B4-BE49-F238E27FC236}">
                <a16:creationId xmlns:a16="http://schemas.microsoft.com/office/drawing/2014/main" id="{9CF7AAAD-510E-4ED8-8C1F-A3AC8A922DF6}"/>
              </a:ext>
            </a:extLst>
          </p:cNvPr>
          <p:cNvSpPr>
            <a:spLocks noGrp="1" noChangeArrowheads="1"/>
          </p:cNvSpPr>
          <p:nvPr>
            <p:ph type="title"/>
          </p:nvPr>
        </p:nvSpPr>
        <p:spPr/>
        <p:txBody>
          <a:bodyPr/>
          <a:lstStyle/>
          <a:p>
            <a:r>
              <a:rPr lang="en-US" altLang="en-US">
                <a:ea typeface="ＭＳ Ｐゴシック" panose="020B0600070205080204" pitchFamily="34" charset="-128"/>
              </a:rPr>
              <a:t>Pregnancy</a:t>
            </a:r>
          </a:p>
        </p:txBody>
      </p:sp>
      <p:sp>
        <p:nvSpPr>
          <p:cNvPr id="74755" name="TextBox 6">
            <a:extLst>
              <a:ext uri="{FF2B5EF4-FFF2-40B4-BE49-F238E27FC236}">
                <a16:creationId xmlns:a16="http://schemas.microsoft.com/office/drawing/2014/main" id="{0D13DEA3-6481-4752-8006-D5D6C6F67BC9}"/>
              </a:ext>
            </a:extLst>
          </p:cNvPr>
          <p:cNvSpPr txBox="1">
            <a:spLocks noChangeArrowheads="1"/>
          </p:cNvSpPr>
          <p:nvPr/>
        </p:nvSpPr>
        <p:spPr bwMode="auto">
          <a:xfrm>
            <a:off x="7673975" y="5257800"/>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pic>
        <p:nvPicPr>
          <p:cNvPr id="74756" name="Content Placeholder 8" descr="AAELQLB0.jpg">
            <a:extLst>
              <a:ext uri="{FF2B5EF4-FFF2-40B4-BE49-F238E27FC236}">
                <a16:creationId xmlns:a16="http://schemas.microsoft.com/office/drawing/2014/main" id="{5051FB46-7069-432C-9B91-2F2EFACEDD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649" r="-8649"/>
          <a:stretch>
            <a:fillRect/>
          </a:stretch>
        </p:blipFill>
        <p:spPr>
          <a:xfrm>
            <a:off x="1487488" y="1524000"/>
            <a:ext cx="6437312" cy="4114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6">
            <a:extLst>
              <a:ext uri="{FF2B5EF4-FFF2-40B4-BE49-F238E27FC236}">
                <a16:creationId xmlns:a16="http://schemas.microsoft.com/office/drawing/2014/main" id="{162975B9-7B32-4BD1-8E3B-651BF00950F3}"/>
              </a:ext>
            </a:extLst>
          </p:cNvPr>
          <p:cNvSpPr>
            <a:spLocks noGrp="1" noChangeArrowheads="1"/>
          </p:cNvSpPr>
          <p:nvPr>
            <p:ph type="title"/>
          </p:nvPr>
        </p:nvSpPr>
        <p:spPr/>
        <p:txBody>
          <a:bodyPr/>
          <a:lstStyle/>
          <a:p>
            <a:r>
              <a:rPr lang="en-US" altLang="en-US">
                <a:ea typeface="ＭＳ Ｐゴシック" panose="020B0600070205080204" pitchFamily="34" charset="-128"/>
              </a:rPr>
              <a:t>Pregnancy</a:t>
            </a:r>
          </a:p>
        </p:txBody>
      </p:sp>
      <p:sp>
        <p:nvSpPr>
          <p:cNvPr id="76803" name="Content Placeholder 1">
            <a:extLst>
              <a:ext uri="{FF2B5EF4-FFF2-40B4-BE49-F238E27FC236}">
                <a16:creationId xmlns:a16="http://schemas.microsoft.com/office/drawing/2014/main" id="{B260802D-234B-429A-B85D-DE9E5855EE6C}"/>
              </a:ext>
            </a:extLst>
          </p:cNvPr>
          <p:cNvSpPr>
            <a:spLocks noGrp="1" noChangeArrowheads="1"/>
          </p:cNvSpPr>
          <p:nvPr>
            <p:ph idx="1"/>
          </p:nvPr>
        </p:nvSpPr>
        <p:spPr/>
        <p:txBody>
          <a:bodyPr/>
          <a:lstStyle/>
          <a:p>
            <a:r>
              <a:rPr lang="en-US" altLang="en-US" dirty="0">
                <a:ea typeface="ＭＳ Ｐゴシック" panose="020B0600070205080204" pitchFamily="34" charset="-128"/>
              </a:rPr>
              <a:t>Trauma with pregnancy</a:t>
            </a:r>
          </a:p>
          <a:p>
            <a:pPr lvl="1"/>
            <a:r>
              <a:rPr lang="en-US" altLang="en-US" dirty="0">
                <a:ea typeface="Arial" panose="020B0604020202020204" pitchFamily="34" charset="0"/>
              </a:rPr>
              <a:t>Ruptured uterus</a:t>
            </a:r>
          </a:p>
          <a:p>
            <a:pPr lvl="1"/>
            <a:r>
              <a:rPr lang="en-US" altLang="en-US" dirty="0">
                <a:ea typeface="Arial" panose="020B0604020202020204" pitchFamily="34" charset="0"/>
              </a:rPr>
              <a:t>Abruptio placenta and premature labor</a:t>
            </a:r>
          </a:p>
          <a:p>
            <a:pPr lvl="1"/>
            <a:r>
              <a:rPr lang="en-US" altLang="en-US" dirty="0">
                <a:ea typeface="Arial" panose="020B0604020202020204" pitchFamily="34" charset="0"/>
              </a:rPr>
              <a:t>Rupture of membranes</a:t>
            </a:r>
          </a:p>
          <a:p>
            <a:pPr lvl="1"/>
            <a:endParaRPr lang="en-US" altLang="en-US" dirty="0">
              <a:ea typeface="Arial" panose="020B0604020202020204" pitchFamily="34" charset="0"/>
            </a:endParaRPr>
          </a:p>
        </p:txBody>
      </p:sp>
      <p:sp>
        <p:nvSpPr>
          <p:cNvPr id="76804" name="TextBox 6">
            <a:extLst>
              <a:ext uri="{FF2B5EF4-FFF2-40B4-BE49-F238E27FC236}">
                <a16:creationId xmlns:a16="http://schemas.microsoft.com/office/drawing/2014/main" id="{771428AE-D9A9-41CB-A12E-703080F19689}"/>
              </a:ext>
            </a:extLst>
          </p:cNvPr>
          <p:cNvSpPr txBox="1">
            <a:spLocks noChangeArrowheads="1"/>
          </p:cNvSpPr>
          <p:nvPr/>
        </p:nvSpPr>
        <p:spPr bwMode="auto">
          <a:xfrm>
            <a:off x="7673975" y="5257800"/>
            <a:ext cx="1470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pic>
        <p:nvPicPr>
          <p:cNvPr id="2" name="Recorded Sound">
            <a:hlinkClick r:id="" action="ppaction://media"/>
            <a:extLst>
              <a:ext uri="{FF2B5EF4-FFF2-40B4-BE49-F238E27FC236}">
                <a16:creationId xmlns:a16="http://schemas.microsoft.com/office/drawing/2014/main" id="{8B78C877-B93E-4B69-A7F5-F8153B795C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25267" y="15240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6">
            <a:extLst>
              <a:ext uri="{FF2B5EF4-FFF2-40B4-BE49-F238E27FC236}">
                <a16:creationId xmlns:a16="http://schemas.microsoft.com/office/drawing/2014/main" id="{1695B146-6AFE-4EF3-B793-928977915406}"/>
              </a:ext>
            </a:extLst>
          </p:cNvPr>
          <p:cNvSpPr>
            <a:spLocks noGrp="1" noChangeArrowheads="1"/>
          </p:cNvSpPr>
          <p:nvPr>
            <p:ph type="title"/>
          </p:nvPr>
        </p:nvSpPr>
        <p:spPr/>
        <p:txBody>
          <a:bodyPr/>
          <a:lstStyle/>
          <a:p>
            <a:r>
              <a:rPr lang="en-US" altLang="en-US">
                <a:ea typeface="ＭＳ Ｐゴシック" panose="020B0600070205080204" pitchFamily="34" charset="-128"/>
              </a:rPr>
              <a:t>Pregnancy</a:t>
            </a:r>
          </a:p>
        </p:txBody>
      </p:sp>
      <p:pic>
        <p:nvPicPr>
          <p:cNvPr id="78851" name="Content Placeholder 5" descr="AAHJALI0.jpg">
            <a:extLst>
              <a:ext uri="{FF2B5EF4-FFF2-40B4-BE49-F238E27FC236}">
                <a16:creationId xmlns:a16="http://schemas.microsoft.com/office/drawing/2014/main" id="{E1C10A70-5140-4384-972C-E466E3D08C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0658" r="-60658"/>
          <a:stretch>
            <a:fillRect/>
          </a:stretch>
        </p:blipFill>
        <p:spPr/>
      </p:pic>
      <p:sp>
        <p:nvSpPr>
          <p:cNvPr id="78852" name="TextBox 6">
            <a:extLst>
              <a:ext uri="{FF2B5EF4-FFF2-40B4-BE49-F238E27FC236}">
                <a16:creationId xmlns:a16="http://schemas.microsoft.com/office/drawing/2014/main" id="{2F8C5E52-7592-464E-A7CC-47072D48473A}"/>
              </a:ext>
            </a:extLst>
          </p:cNvPr>
          <p:cNvSpPr txBox="1">
            <a:spLocks noChangeArrowheads="1"/>
          </p:cNvSpPr>
          <p:nvPr/>
        </p:nvSpPr>
        <p:spPr bwMode="auto">
          <a:xfrm>
            <a:off x="7673975" y="5257800"/>
            <a:ext cx="1470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1A21"/>
              </a:buClr>
              <a:buSzPct val="68000"/>
              <a:buFont typeface="Webdings" panose="05030102010509060703" pitchFamily="18"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5E9D"/>
              </a:buClr>
              <a:buFont typeface="Verdana" panose="020B060403050404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5E9D"/>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5E9D"/>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r>
              <a:rPr lang="en-US" altLang="en-US" sz="1800" b="0" i="1"/>
              <a:t>continued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6">
            <a:extLst>
              <a:ext uri="{FF2B5EF4-FFF2-40B4-BE49-F238E27FC236}">
                <a16:creationId xmlns:a16="http://schemas.microsoft.com/office/drawing/2014/main" id="{63B29923-B6CA-49E7-A791-4680DAAF1CD7}"/>
              </a:ext>
            </a:extLst>
          </p:cNvPr>
          <p:cNvSpPr>
            <a:spLocks noGrp="1" noChangeArrowheads="1"/>
          </p:cNvSpPr>
          <p:nvPr>
            <p:ph type="title"/>
          </p:nvPr>
        </p:nvSpPr>
        <p:spPr/>
        <p:txBody>
          <a:bodyPr/>
          <a:lstStyle/>
          <a:p>
            <a:r>
              <a:rPr lang="en-US" altLang="en-US">
                <a:ea typeface="ＭＳ Ｐゴシック" panose="020B0600070205080204" pitchFamily="34" charset="-128"/>
              </a:rPr>
              <a:t>Pregnancy</a:t>
            </a:r>
          </a:p>
        </p:txBody>
      </p:sp>
      <p:pic>
        <p:nvPicPr>
          <p:cNvPr id="80899" name="Content Placeholder 4" descr="AAHJALJ0.jpg">
            <a:extLst>
              <a:ext uri="{FF2B5EF4-FFF2-40B4-BE49-F238E27FC236}">
                <a16:creationId xmlns:a16="http://schemas.microsoft.com/office/drawing/2014/main" id="{D39D89FB-5A18-4A84-831D-C8E3A77A23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0009" r="-40009"/>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87CEAE2-259E-44B1-825C-247E4652CE0A}"/>
              </a:ext>
            </a:extLst>
          </p:cNvPr>
          <p:cNvSpPr>
            <a:spLocks noGrp="1" noChangeArrowheads="1"/>
          </p:cNvSpPr>
          <p:nvPr>
            <p:ph type="title"/>
          </p:nvPr>
        </p:nvSpPr>
        <p:spPr/>
        <p:txBody>
          <a:bodyPr/>
          <a:lstStyle/>
          <a:p>
            <a:r>
              <a:rPr lang="en-US" altLang="en-US">
                <a:ea typeface="ＭＳ Ｐゴシック" panose="020B0600070205080204" pitchFamily="34" charset="-128"/>
              </a:rPr>
              <a:t>Case Update</a:t>
            </a:r>
          </a:p>
        </p:txBody>
      </p:sp>
      <p:sp>
        <p:nvSpPr>
          <p:cNvPr id="82947" name="Rectangle 3">
            <a:extLst>
              <a:ext uri="{FF2B5EF4-FFF2-40B4-BE49-F238E27FC236}">
                <a16:creationId xmlns:a16="http://schemas.microsoft.com/office/drawing/2014/main" id="{071E0FF6-6408-47CB-95AA-B2E9363A79F5}"/>
              </a:ext>
            </a:extLst>
          </p:cNvPr>
          <p:cNvSpPr>
            <a:spLocks noGrp="1" noChangeArrowheads="1"/>
          </p:cNvSpPr>
          <p:nvPr>
            <p:ph idx="1"/>
          </p:nvPr>
        </p:nvSpPr>
        <p:spPr/>
        <p:txBody>
          <a:bodyPr/>
          <a:lstStyle/>
          <a:p>
            <a:r>
              <a:rPr lang="en-US" altLang="en-US">
                <a:ea typeface="ＭＳ Ｐゴシック" panose="020B0600070205080204" pitchFamily="34" charset="-128"/>
              </a:rPr>
              <a:t>Recognizing that this 34-week pregnant woman has sustained blunt abdominal trauma, you assess the patient looking for additional trauma. You note that the patient</a:t>
            </a:r>
            <a:r>
              <a:rPr lang="ja-JP" altLang="en-US">
                <a:ea typeface="ＭＳ Ｐゴシック" panose="020B0600070205080204" pitchFamily="34" charset="-128"/>
              </a:rPr>
              <a:t>’</a:t>
            </a:r>
            <a:r>
              <a:rPr lang="en-US" altLang="ja-JP">
                <a:ea typeface="ＭＳ Ｐゴシック" panose="020B0600070205080204" pitchFamily="34" charset="-128"/>
              </a:rPr>
              <a:t>s abdomen is diffusely tender. The uterus rises to about 5 finger breaths above the umbilicus and is very firm to touch. You assist in positioning the patient onto her left side and obtain vital signs. The blood pressure is 90/60; pulse 110 and respirations are 20 and shallow.</a:t>
            </a:r>
            <a:endParaRPr lang="en-US" altLang="en-US">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4378</TotalTime>
  <Words>652</Words>
  <Application>Microsoft Macintosh PowerPoint</Application>
  <PresentationFormat>On-screen Show (4:3)</PresentationFormat>
  <Paragraphs>91</Paragraphs>
  <Slides>16</Slides>
  <Notes>15</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Verdana</vt:lpstr>
      <vt:lpstr>Webdings</vt:lpstr>
      <vt:lpstr>Default Design</vt:lpstr>
      <vt:lpstr>Custom Design</vt:lpstr>
      <vt:lpstr>Pregnancy</vt:lpstr>
      <vt:lpstr>Pregnancy</vt:lpstr>
      <vt:lpstr>APGAR Scale</vt:lpstr>
      <vt:lpstr>Pregnancy</vt:lpstr>
      <vt:lpstr>Pregnancy</vt:lpstr>
      <vt:lpstr>Pregnancy</vt:lpstr>
      <vt:lpstr>Pregnancy</vt:lpstr>
      <vt:lpstr>Pregnancy</vt:lpstr>
      <vt:lpstr>Case Update</vt:lpstr>
      <vt:lpstr>Assessment</vt:lpstr>
      <vt:lpstr>Assessment</vt:lpstr>
      <vt:lpstr>Assessment</vt:lpstr>
      <vt:lpstr>Management</vt:lpstr>
      <vt:lpstr>Case Disposition</vt:lpstr>
      <vt:lpstr>Chapter Summary</vt:lpstr>
      <vt:lpstr>Chapter Summary</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MMS</dc:creator>
  <cp:lastModifiedBy>Daley, Caroline</cp:lastModifiedBy>
  <cp:revision>160</cp:revision>
  <dcterms:created xsi:type="dcterms:W3CDTF">2009-11-13T17:07:06Z</dcterms:created>
  <dcterms:modified xsi:type="dcterms:W3CDTF">2019-11-22T20:03:21Z</dcterms:modified>
</cp:coreProperties>
</file>