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8"/>
  </p:notesMasterIdLst>
  <p:sldIdLst>
    <p:sldId id="496" r:id="rId3"/>
    <p:sldId id="522" r:id="rId4"/>
    <p:sldId id="523" r:id="rId5"/>
    <p:sldId id="524" r:id="rId6"/>
    <p:sldId id="525" r:id="rId7"/>
    <p:sldId id="509" r:id="rId8"/>
    <p:sldId id="526" r:id="rId9"/>
    <p:sldId id="527" r:id="rId10"/>
    <p:sldId id="528" r:id="rId11"/>
    <p:sldId id="529" r:id="rId12"/>
    <p:sldId id="530" r:id="rId13"/>
    <p:sldId id="531" r:id="rId14"/>
    <p:sldId id="532" r:id="rId15"/>
    <p:sldId id="533" r:id="rId16"/>
    <p:sldId id="534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5"/>
    <a:srgbClr val="FFFF9F"/>
    <a:srgbClr val="ACA800"/>
    <a:srgbClr val="FFFFB9"/>
    <a:srgbClr val="FFFFAB"/>
    <a:srgbClr val="2A7596"/>
    <a:srgbClr val="244890"/>
    <a:srgbClr val="254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745" autoAdjust="0"/>
  </p:normalViewPr>
  <p:slideViewPr>
    <p:cSldViewPr>
      <p:cViewPr varScale="1">
        <p:scale>
          <a:sx n="106" d="100"/>
          <a:sy n="106" d="100"/>
        </p:scale>
        <p:origin x="1800" y="1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2" d="100"/>
          <a:sy n="122" d="100"/>
        </p:scale>
        <p:origin x="-402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A3706CD-FB23-43B8-A4DD-DAD9F8D324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FB931B7-ED12-4936-9725-E1B0352997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8C3C93C6-3BEE-4B87-BCDD-753EF83EA7BD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2932C7B-78EC-4741-BFD9-94A7475A2CC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EFC90769-642B-47E2-AB64-E5EE6D32325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E8DAEAD2-0EAF-4413-8616-AE14F6CCC7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91F36D51-D886-439E-965B-AAAE84F55C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D65EFB15-B9AF-4FF7-9925-C0D2DCF035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7058EEF-1E07-4ACC-A6C9-7F504B6153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FE80F0B-C854-4B26-BD97-A4EF2515E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Discussion Points: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In what situations would you consider evacuation to a location that can be accessed by EMS.</a:t>
            </a:r>
          </a:p>
          <a:p>
            <a:pPr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The access point can be reached within 20 minutes.</a:t>
            </a:r>
          </a:p>
          <a:p>
            <a:pPr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The umbilical cord or a part other than the baby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head is visible in the vaginal opening.</a:t>
            </a:r>
          </a:p>
          <a:p>
            <a:pPr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The mother has been informed that she has a breech presentation or will require a cesarean section.</a:t>
            </a:r>
          </a:p>
          <a:p>
            <a:pPr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The baby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head is not visible on inspection of the perineum during a contraction. If this is a first time deliver. 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BBC734F-7E58-45B8-8F09-13F90961A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C4A145F1-87C4-4849-BE0E-6B44D3840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6516FC5-67FB-42C5-B46C-8370EFDEF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EBE6B9A-5EBB-487D-971D-F33739DBF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B6C2464-CBC6-47D5-9D9C-312EBE9595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DE45264-6A66-4147-82A0-1A4FE15B4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AC334E60-7F82-4D1A-8E39-BA781D0F5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32C4F37-596F-47CE-8805-1979D65F4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AC96148D-2AAC-46EB-ACB6-5455AF06B6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122FE7A-D4EE-4CDD-986C-DEABEECD1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36B44E3-B327-4AE5-BD70-84C0D67DB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0779CCF-976D-4D73-93B5-865AF64AD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177A452-760F-400A-9908-81618674B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E02ACEB-841C-479F-A532-E1E95A8D4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9B0027F-B648-4E13-98E3-D76021D48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6306240-4984-4590-88E0-794FFCF8D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C638F07-D38E-45C8-9EA7-658D958D4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6F3337E-47E1-4E98-B279-3E8CEF397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E1D4DAF-3894-465F-8F57-20B2E32BE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EBC98CB3-36A0-4B90-B416-A9A047667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8A61AFC-779E-4906-9A42-12AFD303CD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245ECFF-5B0E-4C17-99C9-801C997E81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945431C-D2CA-4A08-BA92-ECDA53D68E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D27514B-EB84-40EC-B17C-E5E12EB4FD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Discussion Point: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If a newborn does not cry 15-20 seconds after delivery, what should you do?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6909510-9EBD-4AD1-A0A7-A292B715B6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578E66A-E911-4FA1-AD2C-61C089C8C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23AAF31E-0F06-45EC-88EF-244E9397E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47392D34-9309-479D-8068-D96C0FBBE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24" y="1905000"/>
            <a:ext cx="6931152" cy="1470025"/>
          </a:xfrm>
        </p:spPr>
        <p:txBody>
          <a:bodyPr anchor="ctr"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6576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0233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70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117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124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483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188595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550545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248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67E6A0-44F1-4196-A517-5A7FE1D12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8FDAEB-A344-4B38-89A3-A3CE73A11D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CBD5C2-39EF-4886-A630-5D37C84789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3EE83-B00F-4E8A-9648-62CCB00C7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296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229AC2-5DA2-47A4-AD52-E00FE79357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0F6CD2-DD63-4881-ADB7-A4A3EFD80D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EE953-3B7F-4809-BE82-15406D6CBD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6C3DD-A6E4-4780-92D4-BEA82548C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97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5CC6A0-91EA-4CCD-BEE7-96EA63EFA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33C14C-A07E-4A4B-B93A-664B9474B0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E6EF8A-2BD1-47E7-98EB-E3D8BFED49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491D7-12E7-48D4-B308-269B19B892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484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5CB47B-BC0A-4F5C-A1C2-A8B922CCAC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2A5DBB-1B78-4A3B-BD9D-68E04FEC3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E443D2-DB08-4EE4-A443-04621A402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F1A3-54C2-4246-9CB4-E09D388B0E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237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12B236-FC2C-4FFA-8430-56218C6F00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2D45AF-4209-44C8-B581-8AB224A26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673DF42-6333-4F6B-819E-648F819523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FB640-0842-40E1-8246-B8EEEB5FC0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16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428" y="3635374"/>
            <a:ext cx="6867144" cy="1755648"/>
          </a:xfrm>
        </p:spPr>
        <p:txBody>
          <a:bodyPr anchor="t"/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428" y="1828800"/>
            <a:ext cx="6867144" cy="1472184"/>
          </a:xfrm>
        </p:spPr>
        <p:txBody>
          <a:bodyPr anchor="ctr" anchorCtr="1"/>
          <a:lstStyle>
            <a:lvl1pPr marL="0" indent="0" algn="ctr">
              <a:buNone/>
              <a:defRPr sz="36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5879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371C4C-3661-4065-BBB7-C5CA77C7A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EDCD0C-3A47-475E-8F57-5E98F95F6A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3A9FF1-24C5-49D6-92E8-5DB2B4B3A0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52735-C183-44FC-9946-EE5F17DB5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072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CA1CFBC-B1E9-4687-99EB-C6D994E550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F8B6A7E-DCF6-4BB0-AD93-4B91717C3D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8DAD86-D7D1-43C9-B2EA-0C2663087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7557-594F-4F89-8867-14F07EB61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49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5E3024-A247-431E-917C-474D62BF2B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3DA37-0885-478D-BCE6-49B0953AD6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A46EE5-0079-4345-843B-0C1E66EF0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DC747-A2BB-4C69-A7D8-6B6EB58E2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633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7F1620-2455-46C7-8226-C8E352C8B0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7B1CB-7B83-4DB1-8F5C-1DDAEE27DC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7B6E1-9C3D-4C34-8EEE-4D63CDF51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27233-BFF8-47FB-BC05-EBE2B3C16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200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633671-DC3D-4A6E-AC6B-2B5F82A50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AA688D-0270-4EBC-9409-6604B3121D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4A5F28-2695-49DB-B020-208AA52117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C76C8-9CCC-4F08-8A72-E730FBCC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885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1CC2B6-E34A-4F59-AAD4-169B85BA6F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BA01B9-5818-411C-9BAE-89ED0E7986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0B42C8-60CB-4C1A-9741-FCBA1A048F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BD760-419B-40C2-ABF1-C76324D45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47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428" y="1804416"/>
            <a:ext cx="6867144" cy="1472184"/>
          </a:xfrm>
        </p:spPr>
        <p:txBody>
          <a:bodyPr anchor="ctr"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428" y="3635374"/>
            <a:ext cx="6867144" cy="1755648"/>
          </a:xfrm>
        </p:spPr>
        <p:txBody>
          <a:bodyPr anchorCtr="1"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035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875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200"/>
              </a:spcBef>
              <a:buNone/>
              <a:defRPr sz="2400"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24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368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619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600200"/>
            <a:ext cx="3619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59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56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62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24A3248-66A3-4EF0-8794-3FA974A76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46038"/>
            <a:ext cx="6781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DA03614-59A9-4AB6-A261-C053D46A4E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371600"/>
            <a:ext cx="7391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FF89C9D4-21DC-41A5-B35D-63234C68A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" cy="6858000"/>
          </a:xfrm>
          <a:prstGeom prst="rect">
            <a:avLst/>
          </a:prstGeom>
          <a:solidFill>
            <a:srgbClr val="244890"/>
          </a:solidFill>
          <a:ln>
            <a:noFill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F5591954-9595-48E7-9917-8812639D7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396038"/>
            <a:ext cx="3578225" cy="4619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US" sz="1000" b="0">
                <a:solidFill>
                  <a:srgbClr val="000000"/>
                </a:solidFill>
              </a:rPr>
              <a:t>National Ski Patrol, </a:t>
            </a:r>
            <a:r>
              <a:rPr lang="en-US" altLang="en-US" sz="1000" b="0" i="1">
                <a:solidFill>
                  <a:srgbClr val="000000"/>
                </a:solidFill>
              </a:rPr>
              <a:t>Outdoor Emergency Care, 5</a:t>
            </a:r>
            <a:r>
              <a:rPr lang="en-US" altLang="en-US" sz="1000" b="0" i="1" baseline="30000">
                <a:solidFill>
                  <a:srgbClr val="000000"/>
                </a:solidFill>
              </a:rPr>
              <a:t>th</a:t>
            </a:r>
            <a:r>
              <a:rPr lang="en-US" altLang="en-US" sz="1000" b="0" i="1">
                <a:solidFill>
                  <a:srgbClr val="000000"/>
                </a:solidFill>
              </a:rPr>
              <a:t> </a:t>
            </a:r>
            <a:endParaRPr lang="en-US" altLang="en-US" sz="1000" b="0">
              <a:solidFill>
                <a:srgbClr val="000000"/>
              </a:solidFill>
            </a:endParaRPr>
          </a:p>
          <a:p>
            <a:pPr algn="r">
              <a:defRPr/>
            </a:pPr>
            <a:r>
              <a:rPr lang="en-US" altLang="en-US" sz="1000" b="0">
                <a:solidFill>
                  <a:srgbClr val="000000"/>
                </a:solidFill>
              </a:rPr>
              <a:t>©2012 by Pearson Education, Inc., Upper Saddle River, NJ</a:t>
            </a:r>
          </a:p>
          <a:p>
            <a:pPr algn="r">
              <a:defRPr/>
            </a:pPr>
            <a:endParaRPr lang="en-US" altLang="en-US" sz="1000" b="0">
              <a:solidFill>
                <a:srgbClr val="000000"/>
              </a:solidFill>
            </a:endParaRPr>
          </a:p>
        </p:txBody>
      </p:sp>
      <p:sp>
        <p:nvSpPr>
          <p:cNvPr id="1030" name="Rectangle 10">
            <a:extLst>
              <a:ext uri="{FF2B5EF4-FFF2-40B4-BE49-F238E27FC236}">
                <a16:creationId xmlns:a16="http://schemas.microsoft.com/office/drawing/2014/main" id="{483DC357-3661-4B0A-8F93-94E28387D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43000"/>
            <a:ext cx="6781800" cy="76200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 b="0">
              <a:solidFill>
                <a:srgbClr val="FFFFFF"/>
              </a:solidFill>
            </a:endParaRPr>
          </a:p>
        </p:txBody>
      </p:sp>
      <p:pic>
        <p:nvPicPr>
          <p:cNvPr id="1031" name="Picture 11" descr="NSP_CO34shield_flat.jpg">
            <a:extLst>
              <a:ext uri="{FF2B5EF4-FFF2-40B4-BE49-F238E27FC236}">
                <a16:creationId xmlns:a16="http://schemas.microsoft.com/office/drawing/2014/main" id="{EF48EAFD-AEA5-4960-9B1A-9D7F0B398EB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0"/>
            <a:ext cx="1187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 descr="OECcolor.jpg">
            <a:extLst>
              <a:ext uri="{FF2B5EF4-FFF2-40B4-BE49-F238E27FC236}">
                <a16:creationId xmlns:a16="http://schemas.microsoft.com/office/drawing/2014/main" id="{F1090520-7E18-48A3-8A2F-46A7591C62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562600"/>
            <a:ext cx="13573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1">
            <a:extLst>
              <a:ext uri="{FF2B5EF4-FFF2-40B4-BE49-F238E27FC236}">
                <a16:creationId xmlns:a16="http://schemas.microsoft.com/office/drawing/2014/main" id="{5C8C4809-845D-49C0-B7E5-22B515AF94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37288"/>
            <a:ext cx="9906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0">
                <a:solidFill>
                  <a:srgbClr val="FFFFFF"/>
                </a:solidFill>
              </a:rPr>
              <a:t>BRADY</a:t>
            </a:r>
          </a:p>
        </p:txBody>
      </p:sp>
      <p:pic>
        <p:nvPicPr>
          <p:cNvPr id="1034" name="Picture 10" descr="Pearson_Without_Strapline_Blue_RGB_LoRes.png">
            <a:extLst>
              <a:ext uri="{FF2B5EF4-FFF2-40B4-BE49-F238E27FC236}">
                <a16:creationId xmlns:a16="http://schemas.microsoft.com/office/drawing/2014/main" id="{814547F3-57F1-4391-9C92-FD854A4A7CB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37325"/>
            <a:ext cx="9144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71A21"/>
        </a:buClr>
        <a:buSzPct val="68000"/>
        <a:buFont typeface="Webdings" panose="05030102010509060703" pitchFamily="18" charset="2"/>
        <a:buChar char="l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E9D"/>
        </a:buClr>
        <a:buFont typeface="Verdana" panose="020B0604030504040204" pitchFamily="34" charset="0"/>
        <a:buChar char="◦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E9D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D85E9B2-6BEB-4242-BE0E-B3F193C07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58D5FF5-27A5-4D62-875B-8364375AF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880802F-9C67-42A3-9419-D00EDAC954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F21AEB4E-BD76-44B9-8553-462CCC0500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AE05287-8596-4574-AE4B-FC92B2CD21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FA203B3-BA1D-4D02-8328-B839C935B4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7">
            <a:extLst>
              <a:ext uri="{FF2B5EF4-FFF2-40B4-BE49-F238E27FC236}">
                <a16:creationId xmlns:a16="http://schemas.microsoft.com/office/drawing/2014/main" id="{7BDA98FE-D943-4DFD-A386-E1B2E38B4F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36867" name="Content Placeholder 1">
            <a:extLst>
              <a:ext uri="{FF2B5EF4-FFF2-40B4-BE49-F238E27FC236}">
                <a16:creationId xmlns:a16="http://schemas.microsoft.com/office/drawing/2014/main" id="{508EAE9D-B310-44D5-9A37-FF16D5176E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Normal physiologic changes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Complications of pregnancy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Hemorrhage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Pregnancy-Induced Hypertension (PIH)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Miscarriage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Supine Hypotensive Syndrome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8" name="TextBox 6">
            <a:extLst>
              <a:ext uri="{FF2B5EF4-FFF2-40B4-BE49-F238E27FC236}">
                <a16:creationId xmlns:a16="http://schemas.microsoft.com/office/drawing/2014/main" id="{8B60B319-F1B5-46C8-ACDD-94D805D07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36869" name="Picture 2" descr="A picture containing screenshot, fruit&#10;&#10;Description automatically generated">
            <a:extLst>
              <a:ext uri="{FF2B5EF4-FFF2-40B4-BE49-F238E27FC236}">
                <a16:creationId xmlns:a16="http://schemas.microsoft.com/office/drawing/2014/main" id="{CDBE717A-EE41-4CF3-B664-C0EFE7E87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7244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0A1C63-5069-4620-861A-F09704415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0775" y="1905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7">
            <a:extLst>
              <a:ext uri="{FF2B5EF4-FFF2-40B4-BE49-F238E27FC236}">
                <a16:creationId xmlns:a16="http://schemas.microsoft.com/office/drawing/2014/main" id="{EAE074E7-9DA7-4AE7-993A-EFB0361A0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55299" name="TextBox 6">
            <a:extLst>
              <a:ext uri="{FF2B5EF4-FFF2-40B4-BE49-F238E27FC236}">
                <a16:creationId xmlns:a16="http://schemas.microsoft.com/office/drawing/2014/main" id="{2217EB77-6FBE-4DD8-A2C5-0F4DA95B7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55300" name="Content Placeholder 5" descr="AAFWBFF0.jpg">
            <a:extLst>
              <a:ext uri="{FF2B5EF4-FFF2-40B4-BE49-F238E27FC236}">
                <a16:creationId xmlns:a16="http://schemas.microsoft.com/office/drawing/2014/main" id="{6671C2C1-5ED0-4027-951B-F1A74D568E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4" r="-5444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7">
            <a:extLst>
              <a:ext uri="{FF2B5EF4-FFF2-40B4-BE49-F238E27FC236}">
                <a16:creationId xmlns:a16="http://schemas.microsoft.com/office/drawing/2014/main" id="{FC925224-2F66-49DF-81F5-3E1ADF51D4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57347" name="TextBox 6">
            <a:extLst>
              <a:ext uri="{FF2B5EF4-FFF2-40B4-BE49-F238E27FC236}">
                <a16:creationId xmlns:a16="http://schemas.microsoft.com/office/drawing/2014/main" id="{C2901180-DCB7-4BCB-A740-BA9A7D854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57348" name="Content Placeholder 6" descr="AAFWBFE0.jpg">
            <a:extLst>
              <a:ext uri="{FF2B5EF4-FFF2-40B4-BE49-F238E27FC236}">
                <a16:creationId xmlns:a16="http://schemas.microsoft.com/office/drawing/2014/main" id="{19F508D4-8F41-45B5-9BE1-70D416EC4B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215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7">
            <a:extLst>
              <a:ext uri="{FF2B5EF4-FFF2-40B4-BE49-F238E27FC236}">
                <a16:creationId xmlns:a16="http://schemas.microsoft.com/office/drawing/2014/main" id="{25CFAE3C-F243-4B4B-8A50-AF5322EF1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59395" name="TextBox 6">
            <a:extLst>
              <a:ext uri="{FF2B5EF4-FFF2-40B4-BE49-F238E27FC236}">
                <a16:creationId xmlns:a16="http://schemas.microsoft.com/office/drawing/2014/main" id="{0BD4C7D3-2B79-4961-9A01-3D702D86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59396" name="Content Placeholder 5" descr="AAFWBFD0.jpg">
            <a:extLst>
              <a:ext uri="{FF2B5EF4-FFF2-40B4-BE49-F238E27FC236}">
                <a16:creationId xmlns:a16="http://schemas.microsoft.com/office/drawing/2014/main" id="{E7A97A0F-C5EC-4660-8746-E809EF9923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215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7">
            <a:extLst>
              <a:ext uri="{FF2B5EF4-FFF2-40B4-BE49-F238E27FC236}">
                <a16:creationId xmlns:a16="http://schemas.microsoft.com/office/drawing/2014/main" id="{09B0CFC7-1B13-4C56-96A3-58FCDF5D69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61443" name="TextBox 6">
            <a:extLst>
              <a:ext uri="{FF2B5EF4-FFF2-40B4-BE49-F238E27FC236}">
                <a16:creationId xmlns:a16="http://schemas.microsoft.com/office/drawing/2014/main" id="{43A50EA8-9C41-4185-B498-A65D30EC6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61444" name="Content Placeholder 6" descr="AAFWBFK0.jpg">
            <a:extLst>
              <a:ext uri="{FF2B5EF4-FFF2-40B4-BE49-F238E27FC236}">
                <a16:creationId xmlns:a16="http://schemas.microsoft.com/office/drawing/2014/main" id="{B3D075CC-DCFD-47DC-A556-5A2AF081C8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215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7">
            <a:extLst>
              <a:ext uri="{FF2B5EF4-FFF2-40B4-BE49-F238E27FC236}">
                <a16:creationId xmlns:a16="http://schemas.microsoft.com/office/drawing/2014/main" id="{A4EE73A4-0497-4B92-953C-3EBF25D84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63491" name="TextBox 6">
            <a:extLst>
              <a:ext uri="{FF2B5EF4-FFF2-40B4-BE49-F238E27FC236}">
                <a16:creationId xmlns:a16="http://schemas.microsoft.com/office/drawing/2014/main" id="{090C1674-5FE4-4D69-BE16-87E7F70B0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63492" name="Content Placeholder 5" descr="AAFWBFJ0.jpg">
            <a:extLst>
              <a:ext uri="{FF2B5EF4-FFF2-40B4-BE49-F238E27FC236}">
                <a16:creationId xmlns:a16="http://schemas.microsoft.com/office/drawing/2014/main" id="{B21BB817-F8CD-42EF-A065-AAD6B89EA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215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7">
            <a:extLst>
              <a:ext uri="{FF2B5EF4-FFF2-40B4-BE49-F238E27FC236}">
                <a16:creationId xmlns:a16="http://schemas.microsoft.com/office/drawing/2014/main" id="{610B037C-D892-4537-8BB6-809968A13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65539" name="TextBox 6">
            <a:extLst>
              <a:ext uri="{FF2B5EF4-FFF2-40B4-BE49-F238E27FC236}">
                <a16:creationId xmlns:a16="http://schemas.microsoft.com/office/drawing/2014/main" id="{5270409D-9C39-4EA6-8267-7B59381A4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65540" name="Content Placeholder 6" descr="AAFWBFI0.jpg">
            <a:extLst>
              <a:ext uri="{FF2B5EF4-FFF2-40B4-BE49-F238E27FC236}">
                <a16:creationId xmlns:a16="http://schemas.microsoft.com/office/drawing/2014/main" id="{416C9383-3D36-4BF7-ADAE-2F5F4A4990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215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7">
            <a:extLst>
              <a:ext uri="{FF2B5EF4-FFF2-40B4-BE49-F238E27FC236}">
                <a16:creationId xmlns:a16="http://schemas.microsoft.com/office/drawing/2014/main" id="{05AB1CCE-C4BC-4039-9532-A54888710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38915" name="TextBox 6">
            <a:extLst>
              <a:ext uri="{FF2B5EF4-FFF2-40B4-BE49-F238E27FC236}">
                <a16:creationId xmlns:a16="http://schemas.microsoft.com/office/drawing/2014/main" id="{5D33FB1B-7B50-4C43-A49D-04AAD2AD2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38916" name="Content Placeholder 8" descr="AAEFRPM0 2.jpg">
            <a:extLst>
              <a:ext uri="{FF2B5EF4-FFF2-40B4-BE49-F238E27FC236}">
                <a16:creationId xmlns:a16="http://schemas.microsoft.com/office/drawing/2014/main" id="{BBBD3F42-BCAD-4320-8FB8-19C5D98C41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8" r="-1598"/>
          <a:stretch>
            <a:fillRect/>
          </a:stretch>
        </p:blipFill>
        <p:spPr>
          <a:xfrm>
            <a:off x="1496483" y="1512888"/>
            <a:ext cx="6437312" cy="41148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D4945E-D2F0-429F-857C-01731CCA9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117" y="1828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7">
            <a:extLst>
              <a:ext uri="{FF2B5EF4-FFF2-40B4-BE49-F238E27FC236}">
                <a16:creationId xmlns:a16="http://schemas.microsoft.com/office/drawing/2014/main" id="{8EE21B09-0FC8-4702-B9E7-7B1D451E5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40963" name="TextBox 6">
            <a:extLst>
              <a:ext uri="{FF2B5EF4-FFF2-40B4-BE49-F238E27FC236}">
                <a16:creationId xmlns:a16="http://schemas.microsoft.com/office/drawing/2014/main" id="{FC62D48B-C7C5-4197-85C2-91321B44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40964" name="Content Placeholder 6" descr="AAEFRPM0 3.jpg">
            <a:extLst>
              <a:ext uri="{FF2B5EF4-FFF2-40B4-BE49-F238E27FC236}">
                <a16:creationId xmlns:a16="http://schemas.microsoft.com/office/drawing/2014/main" id="{1AA00108-1126-4433-9B9D-E484A5EF31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4" r="-4884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7">
            <a:extLst>
              <a:ext uri="{FF2B5EF4-FFF2-40B4-BE49-F238E27FC236}">
                <a16:creationId xmlns:a16="http://schemas.microsoft.com/office/drawing/2014/main" id="{705D3642-E5C4-419F-8ABA-8FE4C65F4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43011" name="TextBox 6">
            <a:extLst>
              <a:ext uri="{FF2B5EF4-FFF2-40B4-BE49-F238E27FC236}">
                <a16:creationId xmlns:a16="http://schemas.microsoft.com/office/drawing/2014/main" id="{0548B8F5-BCAD-4398-8B00-AE64C046B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43012" name="Content Placeholder 5" descr="AAEFRPM0 4.jpg">
            <a:extLst>
              <a:ext uri="{FF2B5EF4-FFF2-40B4-BE49-F238E27FC236}">
                <a16:creationId xmlns:a16="http://schemas.microsoft.com/office/drawing/2014/main" id="{B51867C9-B003-4F4F-B6C6-1BADBBBDAD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3" r="-5263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7">
            <a:extLst>
              <a:ext uri="{FF2B5EF4-FFF2-40B4-BE49-F238E27FC236}">
                <a16:creationId xmlns:a16="http://schemas.microsoft.com/office/drawing/2014/main" id="{DC8CE4D5-7F1E-42DF-BF08-5DFDDBA0BA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45059" name="TextBox 6">
            <a:extLst>
              <a:ext uri="{FF2B5EF4-FFF2-40B4-BE49-F238E27FC236}">
                <a16:creationId xmlns:a16="http://schemas.microsoft.com/office/drawing/2014/main" id="{315757F1-2DC1-444F-9B15-D7257FB25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45060" name="Content Placeholder 6" descr="AAEFRQM0.jpg">
            <a:extLst>
              <a:ext uri="{FF2B5EF4-FFF2-40B4-BE49-F238E27FC236}">
                <a16:creationId xmlns:a16="http://schemas.microsoft.com/office/drawing/2014/main" id="{0B6EF54C-13DC-4564-AD45-EF277A9C73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8" r="-5528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7">
            <a:extLst>
              <a:ext uri="{FF2B5EF4-FFF2-40B4-BE49-F238E27FC236}">
                <a16:creationId xmlns:a16="http://schemas.microsoft.com/office/drawing/2014/main" id="{7C7F7B72-89BA-43B2-AC52-AEA4EFEA2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47107" name="Content Placeholder 1">
            <a:extLst>
              <a:ext uri="{FF2B5EF4-FFF2-40B4-BE49-F238E27FC236}">
                <a16:creationId xmlns:a16="http://schemas.microsoft.com/office/drawing/2014/main" id="{40E58C88-98D8-4BA5-94C8-F4872F79E1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Childbirth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Use a disposable sterile OB delivery kit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Assist the mother, if necessary, in removing her clothing and place in fowler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position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Time the contractions</a:t>
            </a:r>
          </a:p>
        </p:txBody>
      </p:sp>
      <p:sp>
        <p:nvSpPr>
          <p:cNvPr id="47108" name="TextBox 6">
            <a:extLst>
              <a:ext uri="{FF2B5EF4-FFF2-40B4-BE49-F238E27FC236}">
                <a16:creationId xmlns:a16="http://schemas.microsoft.com/office/drawing/2014/main" id="{5731D81F-335C-4477-B88B-DDF78828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47109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A9213100-C79B-43F0-BAC7-F6FB989A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3138488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7">
            <a:extLst>
              <a:ext uri="{FF2B5EF4-FFF2-40B4-BE49-F238E27FC236}">
                <a16:creationId xmlns:a16="http://schemas.microsoft.com/office/drawing/2014/main" id="{C00C4378-329F-469D-BECB-18B88AC39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49155" name="Content Placeholder 1">
            <a:extLst>
              <a:ext uri="{FF2B5EF4-FFF2-40B4-BE49-F238E27FC236}">
                <a16:creationId xmlns:a16="http://schemas.microsoft.com/office/drawing/2014/main" id="{4833BB5D-BE47-47F4-9FA1-36378ECC96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Childbirth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Once the baby is crowning, allow the mother to push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After delivering the head, you should see the baby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upper shoulder</a:t>
            </a:r>
            <a:endParaRPr lang="en-US" altLang="en-US">
              <a:ea typeface="Arial" panose="020B0604020202020204" pitchFamily="34" charset="0"/>
            </a:endParaRPr>
          </a:p>
        </p:txBody>
      </p:sp>
      <p:sp>
        <p:nvSpPr>
          <p:cNvPr id="49156" name="TextBox 6">
            <a:extLst>
              <a:ext uri="{FF2B5EF4-FFF2-40B4-BE49-F238E27FC236}">
                <a16:creationId xmlns:a16="http://schemas.microsoft.com/office/drawing/2014/main" id="{43DD33EA-FB9D-46BD-9AF2-F16318FAE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7">
            <a:extLst>
              <a:ext uri="{FF2B5EF4-FFF2-40B4-BE49-F238E27FC236}">
                <a16:creationId xmlns:a16="http://schemas.microsoft.com/office/drawing/2014/main" id="{84C67A03-284D-4189-A812-2D8D48FA8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51203" name="TextBox 6">
            <a:extLst>
              <a:ext uri="{FF2B5EF4-FFF2-40B4-BE49-F238E27FC236}">
                <a16:creationId xmlns:a16="http://schemas.microsoft.com/office/drawing/2014/main" id="{A46178D3-78B5-4B74-B333-41F4B3CC5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51204" name="Content Placeholder 6" descr="fig34_8.jpg">
            <a:extLst>
              <a:ext uri="{FF2B5EF4-FFF2-40B4-BE49-F238E27FC236}">
                <a16:creationId xmlns:a16="http://schemas.microsoft.com/office/drawing/2014/main" id="{BDDED24D-509D-4C20-B52A-05360C889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58" r="-66858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7">
            <a:extLst>
              <a:ext uri="{FF2B5EF4-FFF2-40B4-BE49-F238E27FC236}">
                <a16:creationId xmlns:a16="http://schemas.microsoft.com/office/drawing/2014/main" id="{F6F5929A-D9D4-41F9-A188-F942812AA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Pregnancy</a:t>
            </a:r>
          </a:p>
        </p:txBody>
      </p:sp>
      <p:sp>
        <p:nvSpPr>
          <p:cNvPr id="53251" name="TextBox 6">
            <a:extLst>
              <a:ext uri="{FF2B5EF4-FFF2-40B4-BE49-F238E27FC236}">
                <a16:creationId xmlns:a16="http://schemas.microsoft.com/office/drawing/2014/main" id="{5BB98D4A-4E82-4680-91F3-F1D8A52F9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57800"/>
            <a:ext cx="147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71A21"/>
              </a:buClr>
              <a:buSzPct val="68000"/>
              <a:buFont typeface="Webdings" panose="05030102010509060703" pitchFamily="18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E9D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E9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E9D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i="1"/>
              <a:t>continued</a:t>
            </a:r>
          </a:p>
        </p:txBody>
      </p:sp>
      <p:pic>
        <p:nvPicPr>
          <p:cNvPr id="53252" name="Content Placeholder 9" descr="AAFWBFG0.jpg">
            <a:extLst>
              <a:ext uri="{FF2B5EF4-FFF2-40B4-BE49-F238E27FC236}">
                <a16:creationId xmlns:a16="http://schemas.microsoft.com/office/drawing/2014/main" id="{4E3ABA00-72FF-4E9B-A6C5-C9C3729C8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17" r="-4517"/>
          <a:stretch>
            <a:fillRect/>
          </a:stretch>
        </p:blipFill>
        <p:spPr>
          <a:xfrm>
            <a:off x="1487488" y="1524000"/>
            <a:ext cx="6437312" cy="41148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4379</TotalTime>
  <Words>209</Words>
  <Application>Microsoft Macintosh PowerPoint</Application>
  <PresentationFormat>On-screen Show (4:3)</PresentationFormat>
  <Paragraphs>51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Verdana</vt:lpstr>
      <vt:lpstr>Webdings</vt:lpstr>
      <vt:lpstr>Default Design</vt:lpstr>
      <vt:lpstr>Custom Design</vt:lpstr>
      <vt:lpstr>Pregnancy</vt:lpstr>
      <vt:lpstr>Pregnancy</vt:lpstr>
      <vt:lpstr>Pregnancy</vt:lpstr>
      <vt:lpstr>Pregnancy</vt:lpstr>
      <vt:lpstr>Pregnancy</vt:lpstr>
      <vt:lpstr>Pregnancy</vt:lpstr>
      <vt:lpstr>Pregnancy</vt:lpstr>
      <vt:lpstr>Pregnancy</vt:lpstr>
      <vt:lpstr>Pregnancy</vt:lpstr>
      <vt:lpstr>Pregnancy</vt:lpstr>
      <vt:lpstr>Pregnancy</vt:lpstr>
      <vt:lpstr>Pregnancy</vt:lpstr>
      <vt:lpstr>Pregnancy</vt:lpstr>
      <vt:lpstr>Pregnancy</vt:lpstr>
      <vt:lpstr>Pregnancy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MMS</dc:creator>
  <cp:lastModifiedBy>Daley, Caroline</cp:lastModifiedBy>
  <cp:revision>160</cp:revision>
  <dcterms:created xsi:type="dcterms:W3CDTF">2009-11-13T17:07:06Z</dcterms:created>
  <dcterms:modified xsi:type="dcterms:W3CDTF">2019-11-22T20:03:24Z</dcterms:modified>
</cp:coreProperties>
</file>