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faSlabOne-regular.fntdata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1fdf74469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1fdf7446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1fdf7446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1fdf7446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1fdf7446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1fdf7446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1fdf74469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1fdf74469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1fdf7446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1fdf7446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</a:t>
            </a:r>
            <a:r>
              <a:rPr lang="en"/>
              <a:t>: 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1fdf7446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1fdf7446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1fdf74469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1fdf74469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1fdf7446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1fdf7446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1fdf7446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1fdf7446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1fdf7446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1fdf7446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1fdf7446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1fdf7446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1fdf7446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1fdf7446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1fdf7446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1fdf7446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1fdf7446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1fdf7446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Commotio Cordis - blunt force to a child’s chest can stop a heart</a:t>
            </a:r>
            <a:endParaRPr sz="123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1fdf7446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1fdf7446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17.png"/><Relationship Id="rId8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247200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Ch. 30: </a:t>
            </a:r>
            <a:endParaRPr sz="4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Pediatric Emergencies</a:t>
            </a:r>
            <a:endParaRPr sz="47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42025" y="220499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Lexi and Eliza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4214"/>
          <a:stretch/>
        </p:blipFill>
        <p:spPr>
          <a:xfrm>
            <a:off x="85975" y="2553775"/>
            <a:ext cx="1496700" cy="25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0" l="22324" r="15609" t="0"/>
          <a:stretch/>
        </p:blipFill>
        <p:spPr>
          <a:xfrm>
            <a:off x="1582675" y="3463225"/>
            <a:ext cx="1496700" cy="160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0" l="12868" r="17078" t="0"/>
          <a:stretch/>
        </p:blipFill>
        <p:spPr>
          <a:xfrm>
            <a:off x="3079375" y="3463225"/>
            <a:ext cx="1496700" cy="160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0" l="26308" r="0" t="0"/>
          <a:stretch/>
        </p:blipFill>
        <p:spPr>
          <a:xfrm>
            <a:off x="4401925" y="3463225"/>
            <a:ext cx="1574501" cy="160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0" l="14741" r="27674" t="8725"/>
          <a:stretch/>
        </p:blipFill>
        <p:spPr>
          <a:xfrm>
            <a:off x="5976425" y="3463225"/>
            <a:ext cx="1574499" cy="160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8">
            <a:alphaModFix/>
          </a:blip>
          <a:srcRect b="0" l="0" r="0" t="2143"/>
          <a:stretch/>
        </p:blipFill>
        <p:spPr>
          <a:xfrm>
            <a:off x="7492450" y="2571750"/>
            <a:ext cx="1496700" cy="24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Abuse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When to suspect child abuse: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Multiple injuries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Bilateral injuries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Circumferential bruising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Bruises located in unusual places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Pattern bruises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Injuries that are not age appropriate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Inconsistent histories from the child and caregiver (or two caregivers)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History that is vague or changes over time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Older children who cannot or will not provide an explanation for their injuries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Pediatric Shock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Shock presents differently in the case of a pediatric patient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They are better at compensating </a:t>
            </a:r>
            <a:r>
              <a:rPr b="1" lang="en" sz="2300">
                <a:solidFill>
                  <a:srgbClr val="434343"/>
                </a:solidFill>
              </a:rPr>
              <a:t>initially</a:t>
            </a:r>
            <a:r>
              <a:rPr lang="en" sz="2300">
                <a:solidFill>
                  <a:srgbClr val="434343"/>
                </a:solidFill>
              </a:rPr>
              <a:t> but rapidly enter decompensated shock</a:t>
            </a:r>
            <a:endParaRPr sz="2300">
              <a:solidFill>
                <a:srgbClr val="434343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○"/>
            </a:pPr>
            <a:r>
              <a:rPr lang="en" sz="2300">
                <a:solidFill>
                  <a:srgbClr val="434343"/>
                </a:solidFill>
              </a:rPr>
              <a:t>Can bleed at the same rate as adults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Hyperthermia/Hypothermia 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Hypovolemic shock</a:t>
            </a:r>
            <a:endParaRPr sz="2300">
              <a:solidFill>
                <a:srgbClr val="434343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○"/>
            </a:pPr>
            <a:r>
              <a:rPr lang="en" sz="2300">
                <a:solidFill>
                  <a:srgbClr val="434343"/>
                </a:solidFill>
              </a:rPr>
              <a:t>Dehydration from vomiting, external/internal blood loss</a:t>
            </a:r>
            <a:endParaRPr sz="2300">
              <a:solidFill>
                <a:srgbClr val="434343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○"/>
            </a:pPr>
            <a:r>
              <a:rPr lang="en" sz="2300">
                <a:solidFill>
                  <a:srgbClr val="434343"/>
                </a:solidFill>
              </a:rPr>
              <a:t>A pint of blood could be up to 30% of a small child’s total blood volume </a:t>
            </a:r>
            <a:endParaRPr sz="23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Pediatric Assessment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0" l="0" r="5060" t="0"/>
          <a:stretch/>
        </p:blipFill>
        <p:spPr>
          <a:xfrm>
            <a:off x="4964975" y="398575"/>
            <a:ext cx="4044850" cy="20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393275"/>
            <a:ext cx="5528400" cy="15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Same process as normal assessment but with some changes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Consent from parent/caregiver or implied consent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en">
                <a:solidFill>
                  <a:srgbClr val="434343"/>
                </a:solidFill>
              </a:rPr>
              <a:t>Pediatric assessment triangle</a:t>
            </a:r>
            <a:endParaRPr b="1"/>
          </a:p>
        </p:txBody>
      </p:sp>
      <p:sp>
        <p:nvSpPr>
          <p:cNvPr id="137" name="Google Shape;137;p24"/>
          <p:cNvSpPr txBox="1"/>
          <p:nvPr/>
        </p:nvSpPr>
        <p:spPr>
          <a:xfrm>
            <a:off x="311700" y="2867825"/>
            <a:ext cx="8315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Children experiencing respiratory distress often assume the tripod position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Nasal flaring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 circulation, skin, lips, and palms should be pink and not pale or grey/blue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rest of the assessment use the patient’s caregiver as a resource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b="1" lang="en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 assessment tips, see Table 30-3 (pg. 709-710)</a:t>
            </a:r>
            <a:endParaRPr b="1"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Questions!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Which of the following explains why children compensate for shock differently than adults?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lphaUcPeriod"/>
            </a:pPr>
            <a:r>
              <a:rPr lang="en" sz="2100">
                <a:solidFill>
                  <a:srgbClr val="000000"/>
                </a:solidFill>
              </a:rPr>
              <a:t>Higher blood volume, higher heart rate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lphaUcPeriod"/>
            </a:pPr>
            <a:r>
              <a:rPr lang="en" sz="2100">
                <a:solidFill>
                  <a:srgbClr val="000000"/>
                </a:solidFill>
              </a:rPr>
              <a:t>Lower blood volume, lower heart rate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lphaUcPeriod"/>
            </a:pPr>
            <a:r>
              <a:rPr lang="en" sz="2100">
                <a:solidFill>
                  <a:srgbClr val="000000"/>
                </a:solidFill>
              </a:rPr>
              <a:t>Lower blood pressure, higher heart rate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lphaUcPeriod"/>
            </a:pPr>
            <a:r>
              <a:rPr lang="en" sz="2100">
                <a:solidFill>
                  <a:srgbClr val="000000"/>
                </a:solidFill>
              </a:rPr>
              <a:t>Lower blood pressure, lower heart rate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525" y="1886613"/>
            <a:ext cx="2832975" cy="281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Questions!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1839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</a:rPr>
              <a:t>For a 7 year old, which of the following sets of vital signs is within normal limits?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100"/>
              <a:buAutoNum type="alphaUcPeriod"/>
            </a:pPr>
            <a:r>
              <a:rPr lang="en" sz="2100">
                <a:solidFill>
                  <a:srgbClr val="434343"/>
                </a:solidFill>
              </a:rPr>
              <a:t>Pulse 90, respirations 25, </a:t>
            </a:r>
            <a:r>
              <a:rPr lang="en" sz="2100">
                <a:solidFill>
                  <a:srgbClr val="434343"/>
                </a:solidFill>
              </a:rPr>
              <a:t>systolic</a:t>
            </a:r>
            <a:r>
              <a:rPr lang="en" sz="2100">
                <a:solidFill>
                  <a:srgbClr val="434343"/>
                </a:solidFill>
              </a:rPr>
              <a:t> BP 100 mm Hg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AutoNum type="alphaUcPeriod"/>
            </a:pPr>
            <a:r>
              <a:rPr lang="en" sz="2100">
                <a:solidFill>
                  <a:srgbClr val="434343"/>
                </a:solidFill>
              </a:rPr>
              <a:t>Pulse 130, respirations 50, systolic BP 70 mm Hg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AutoNum type="alphaUcPeriod"/>
            </a:pPr>
            <a:r>
              <a:rPr lang="en" sz="2100">
                <a:solidFill>
                  <a:srgbClr val="434343"/>
                </a:solidFill>
              </a:rPr>
              <a:t>Pulse 40, respirations 10, systolic BP 120 mm Hg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AutoNum type="alphaUcPeriod"/>
            </a:pPr>
            <a:r>
              <a:rPr lang="en" sz="2100">
                <a:solidFill>
                  <a:srgbClr val="434343"/>
                </a:solidFill>
              </a:rPr>
              <a:t>Pulse 80, respirations 40, </a:t>
            </a:r>
            <a:r>
              <a:rPr lang="en" sz="2100">
                <a:solidFill>
                  <a:srgbClr val="434343"/>
                </a:solidFill>
              </a:rPr>
              <a:t>systolic</a:t>
            </a:r>
            <a:r>
              <a:rPr lang="en" sz="2100">
                <a:solidFill>
                  <a:srgbClr val="434343"/>
                </a:solidFill>
              </a:rPr>
              <a:t> BP 110 mm Hg</a:t>
            </a:r>
            <a:endParaRPr sz="2100">
              <a:solidFill>
                <a:srgbClr val="434343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625" y="1760575"/>
            <a:ext cx="2009674" cy="28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Questions!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You are assessing a child who fell in ski school and is complaining of arm pain. During your assessment, which of the following findings would suggest that the child might be a victim of physical abuse?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lphaUcPeriod"/>
            </a:pPr>
            <a:r>
              <a:rPr lang="en" sz="2000">
                <a:solidFill>
                  <a:srgbClr val="434343"/>
                </a:solidFill>
              </a:rPr>
              <a:t>Multiple bruises in various states of healing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lphaUcPeriod"/>
            </a:pPr>
            <a:r>
              <a:rPr lang="en" sz="2000">
                <a:solidFill>
                  <a:srgbClr val="434343"/>
                </a:solidFill>
              </a:rPr>
              <a:t>Hypothermia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lphaUcPeriod"/>
            </a:pPr>
            <a:r>
              <a:rPr lang="en" sz="2000">
                <a:solidFill>
                  <a:srgbClr val="434343"/>
                </a:solidFill>
              </a:rPr>
              <a:t>Reluctance by the child to explain older injuries 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lphaUcPeriod"/>
            </a:pPr>
            <a:r>
              <a:rPr lang="en" sz="2000">
                <a:solidFill>
                  <a:srgbClr val="434343"/>
                </a:solidFill>
              </a:rPr>
              <a:t>Both A and C</a:t>
            </a:r>
            <a:endParaRPr sz="2000">
              <a:solidFill>
                <a:srgbClr val="434343"/>
              </a:solidFill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21894" l="0" r="0" t="20653"/>
          <a:stretch/>
        </p:blipFill>
        <p:spPr>
          <a:xfrm>
            <a:off x="6682407" y="2478863"/>
            <a:ext cx="1837306" cy="22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807688"/>
            <a:ext cx="3528000" cy="35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Questions!</a:t>
            </a:r>
            <a:endParaRPr/>
          </a:p>
        </p:txBody>
      </p:sp>
      <p:sp>
        <p:nvSpPr>
          <p:cNvPr id="165" name="Google Shape;165;p28"/>
          <p:cNvSpPr txBox="1"/>
          <p:nvPr>
            <p:ph idx="4294967295" type="body"/>
          </p:nvPr>
        </p:nvSpPr>
        <p:spPr>
          <a:xfrm>
            <a:off x="729700" y="1291800"/>
            <a:ext cx="322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Which patroller is this?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Ivo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Justin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Michael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Sam Marquis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30: Important Objectives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29250"/>
            <a:ext cx="518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Understand the physiological differences between children and adults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Describe the signs and symptoms of various pediatric disorders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Understand best practices for providing medical aid to a child</a:t>
            </a:r>
            <a:endParaRPr sz="2300">
              <a:solidFill>
                <a:srgbClr val="434343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467" y="1073488"/>
            <a:ext cx="2491608" cy="35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&amp; Physiology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68575"/>
            <a:ext cx="565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Most important anatomic differences between children and adults</a:t>
            </a:r>
            <a:endParaRPr sz="2300">
              <a:solidFill>
                <a:srgbClr val="434343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○"/>
            </a:pPr>
            <a:r>
              <a:rPr lang="en" sz="1900">
                <a:solidFill>
                  <a:srgbClr val="434343"/>
                </a:solidFill>
              </a:rPr>
              <a:t>Size of the airway</a:t>
            </a:r>
            <a:endParaRPr sz="1900">
              <a:solidFill>
                <a:srgbClr val="434343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○"/>
            </a:pPr>
            <a:r>
              <a:rPr lang="en" sz="1900">
                <a:solidFill>
                  <a:srgbClr val="434343"/>
                </a:solidFill>
              </a:rPr>
              <a:t>Mechanism of breathing</a:t>
            </a:r>
            <a:endParaRPr sz="1900">
              <a:solidFill>
                <a:srgbClr val="434343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○"/>
            </a:pPr>
            <a:r>
              <a:rPr lang="en" sz="1900">
                <a:solidFill>
                  <a:srgbClr val="434343"/>
                </a:solidFill>
              </a:rPr>
              <a:t>Head is proportionally larger compared to the body</a:t>
            </a:r>
            <a:endParaRPr sz="19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en" sz="2300">
                <a:solidFill>
                  <a:srgbClr val="434343"/>
                </a:solidFill>
              </a:rPr>
              <a:t>Greater body surface area leads to faster heat loss</a:t>
            </a:r>
            <a:endParaRPr sz="2300">
              <a:solidFill>
                <a:srgbClr val="434343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5342" l="7410" r="7410" t="16557"/>
          <a:stretch/>
        </p:blipFill>
        <p:spPr>
          <a:xfrm>
            <a:off x="6467175" y="217575"/>
            <a:ext cx="1925525" cy="235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0" r="0" t="9297"/>
          <a:stretch/>
        </p:blipFill>
        <p:spPr>
          <a:xfrm>
            <a:off x="6467175" y="2571750"/>
            <a:ext cx="1925524" cy="226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Vitals for Pediatrics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489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34343"/>
                </a:solidFill>
              </a:rPr>
              <a:t>Pulse:</a:t>
            </a:r>
            <a:r>
              <a:rPr lang="en" sz="2300">
                <a:solidFill>
                  <a:srgbClr val="434343"/>
                </a:solidFill>
              </a:rPr>
              <a:t> 90-180 bpm (Infants), 70-150 bpm (Children)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34343"/>
                </a:solidFill>
              </a:rPr>
              <a:t>Respirations:</a:t>
            </a:r>
            <a:r>
              <a:rPr lang="en" sz="2300">
                <a:solidFill>
                  <a:srgbClr val="434343"/>
                </a:solidFill>
              </a:rPr>
              <a:t> 25-60 rpm (Infants), 15-30 rpm (Children)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300">
                <a:solidFill>
                  <a:srgbClr val="434343"/>
                </a:solidFill>
              </a:rPr>
              <a:t>Systolic blood pressure</a:t>
            </a:r>
            <a:r>
              <a:rPr lang="en" sz="2300">
                <a:solidFill>
                  <a:srgbClr val="434343"/>
                </a:solidFill>
              </a:rPr>
              <a:t>: 50-95 (Infants), 80-110 (Children) </a:t>
            </a:r>
            <a:endParaRPr sz="23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 stages of human development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1. Newborn – 0 to 1 month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2. Infancy – 1 to 12 months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3. Toddler – 12 to 36 months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4. Preschool – 3 to 5 years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5. School Age – 6 to 12 years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34343"/>
                </a:solidFill>
              </a:rPr>
              <a:t>6. Adolescent – 13 to 18 years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500" y="1152475"/>
            <a:ext cx="2370800" cy="31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Pediatric Illnesses: Airway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714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Croup </a:t>
            </a:r>
            <a:r>
              <a:rPr lang="en">
                <a:solidFill>
                  <a:srgbClr val="434343"/>
                </a:solidFill>
              </a:rPr>
              <a:t>– inflammation of the larynx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Tonsillitis</a:t>
            </a:r>
            <a:r>
              <a:rPr lang="en">
                <a:solidFill>
                  <a:srgbClr val="434343"/>
                </a:solidFill>
              </a:rPr>
              <a:t> – inflammation of the tonsils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Foreign-Body Airway Obstruction</a:t>
            </a:r>
            <a:r>
              <a:rPr lang="en">
                <a:solidFill>
                  <a:srgbClr val="434343"/>
                </a:solidFill>
              </a:rPr>
              <a:t> – items like food/toys lodged in the airway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Bronchiolitis</a:t>
            </a:r>
            <a:r>
              <a:rPr lang="en">
                <a:solidFill>
                  <a:srgbClr val="434343"/>
                </a:solidFill>
              </a:rPr>
              <a:t> – inflammation of bronchioles due to viral infection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Pneumonia</a:t>
            </a:r>
            <a:r>
              <a:rPr lang="en">
                <a:solidFill>
                  <a:srgbClr val="434343"/>
                </a:solidFill>
              </a:rPr>
              <a:t> – infection of the lungs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Asthma</a:t>
            </a:r>
            <a:r>
              <a:rPr lang="en">
                <a:solidFill>
                  <a:srgbClr val="434343"/>
                </a:solidFill>
              </a:rPr>
              <a:t> – constriction of the bronchioles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Epiglottitis</a:t>
            </a:r>
            <a:r>
              <a:rPr lang="en">
                <a:solidFill>
                  <a:srgbClr val="434343"/>
                </a:solidFill>
              </a:rPr>
              <a:t> – inflammation of the epiglottis (can be life threatening)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10650"/>
          <a:stretch/>
        </p:blipFill>
        <p:spPr>
          <a:xfrm>
            <a:off x="7332225" y="327450"/>
            <a:ext cx="1631576" cy="21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9454" l="0" r="0" t="21484"/>
          <a:stretch/>
        </p:blipFill>
        <p:spPr>
          <a:xfrm>
            <a:off x="7332225" y="2504200"/>
            <a:ext cx="1631575" cy="24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Respiratory Failure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24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Children are far more susceptible to respiratory failure than adults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Respiratory muscles are not as fully developed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Labored breathing can exhaust a child and in serious cases lead to cardiac arrest (anoxia)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Common Pediatric Complications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829"/>
              <a:t>Abdominal Pain</a:t>
            </a:r>
            <a:endParaRPr b="1"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1829"/>
              <a:t>Nausea, Vomiting, Diarrhea</a:t>
            </a:r>
            <a:endParaRPr b="1"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1829"/>
              <a:t>Seizures</a:t>
            </a:r>
            <a:endParaRPr b="1"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1829"/>
              <a:t>Meningitis</a:t>
            </a:r>
            <a:r>
              <a:rPr lang="en" sz="1829"/>
              <a:t> 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1829"/>
              <a:t>Poisoning</a:t>
            </a:r>
            <a:endParaRPr b="1"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1829"/>
              <a:t>Sudden Infant Death Syndrome (SIDS)</a:t>
            </a:r>
            <a:r>
              <a:rPr lang="en" sz="1829"/>
              <a:t> 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" sz="1829"/>
              <a:t>Trauma</a:t>
            </a:r>
            <a:endParaRPr b="1" sz="1829"/>
          </a:p>
          <a:p>
            <a:pPr indent="-3448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b="1" lang="en" sz="1829"/>
              <a:t>Accidental trauma</a:t>
            </a:r>
            <a:r>
              <a:rPr lang="en" sz="1829"/>
              <a:t> is the leading cause of death in children older than 1 year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b="1" lang="en" sz="1829"/>
              <a:t>Commotio Cordis</a:t>
            </a:r>
            <a:endParaRPr b="1" sz="182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Abuse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Child abuse </a:t>
            </a:r>
            <a:r>
              <a:rPr lang="en"/>
              <a:t>– any act, or the failure to act on the part of the caregiver, that results in serious physical or emotional harm or imminent risk of harm to any child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Child neglect </a:t>
            </a:r>
            <a:r>
              <a:rPr lang="en"/>
              <a:t>– the failure to provide for the shelter, safety, supervision, and nutritional needs of a child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Signs of abuse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Shaken baby syndrome:</a:t>
            </a:r>
            <a:r>
              <a:rPr lang="en"/>
              <a:t> possibility in the case of a child under 1 years old with a head injury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