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slide" Target="slides/slide17.xml"/><Relationship Id="rId10" Type="http://schemas.openxmlformats.org/officeDocument/2006/relationships/slide" Target="slides/slide5.xml"/><Relationship Id="rId21" Type="http://schemas.openxmlformats.org/officeDocument/2006/relationships/slide" Target="slides/slide16.xml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423fd6d43ab80346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423fd6d43ab80346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4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g423fd6d43ab80346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6" name="Google Shape;116;g423fd6d43ab80346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423fd6d43ab80346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3" name="Google Shape;123;g423fd6d43ab80346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423fd6d43ab80346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423fd6d43ab80346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423fd6d43ab80346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423fd6d43ab80346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423fd6d43ab80346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423fd6d43ab80346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423fd6d43ab80346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8" name="Google Shape;148;g423fd6d43ab80346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423fd6d43ab80346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423fd6d43ab80346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e2808eb1ccdf9aa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e2808eb1ccdf9aa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e2808eb1ccdf9aa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e2808eb1ccdf9aa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e2808eb1ccdf9aa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e2808eb1ccdf9aa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e2808eb1ccdf9aa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e2808eb1ccdf9aa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ge2808eb1ccdf9aa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Google Shape;84;ge2808eb1ccdf9aa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e2808eb1ccdf9aa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e2808eb1ccdf9aa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e2808eb1ccdf9aa_3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e2808eb1ccdf9aa_3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423fd6d43ab80346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423fd6d43ab80346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2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7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Rescue Basics</a:t>
            </a:r>
            <a:endParaRPr/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8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OEC Chapter 3 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10/1/2023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HazMat Incidents</a:t>
            </a:r>
            <a:endParaRPr/>
          </a:p>
        </p:txBody>
      </p:sp>
      <p:sp>
        <p:nvSpPr>
          <p:cNvPr id="113" name="Google Shape;113;p2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Hazardous materials</a:t>
            </a:r>
            <a:r>
              <a:rPr lang="en"/>
              <a:t> are any materials that can cause harm to life — radioactive materials, pathogens, </a:t>
            </a:r>
            <a:r>
              <a:rPr lang="en"/>
              <a:t>flammable materials, corrosives, explosives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you encounter a hazmat incident, recognize it and call 911, and remain uphill and upwind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Crime Scenes</a:t>
            </a:r>
            <a:endParaRPr/>
          </a:p>
        </p:txBody>
      </p:sp>
      <p:sp>
        <p:nvSpPr>
          <p:cNvPr id="119" name="Google Shape;119;p2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Ensure scene </a:t>
            </a:r>
            <a:r>
              <a:rPr lang="en"/>
              <a:t>safety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Treat as needed, but take care not to disturb evidence - treatment is a priority, however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Alert authorities if you are first to arrive on scene</a:t>
            </a:r>
            <a:endParaRPr/>
          </a:p>
        </p:txBody>
      </p:sp>
      <p:pic>
        <p:nvPicPr>
          <p:cNvPr id="120" name="Google Shape;120;p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2528725"/>
            <a:ext cx="9144000" cy="1792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Scene Safety</a:t>
            </a:r>
            <a:endParaRPr/>
          </a:p>
        </p:txBody>
      </p:sp>
      <p:sp>
        <p:nvSpPr>
          <p:cNvPr id="126" name="Google Shape;126;p2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On any scene, ensure your safety first and foremost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If a scene is dangerous, do not approach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Basically, try your best not to become a second patient!</a:t>
            </a:r>
            <a:endParaRPr/>
          </a:p>
        </p:txBody>
      </p:sp>
      <p:pic>
        <p:nvPicPr>
          <p:cNvPr id="127" name="Google Shape;127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9050" y="3133842"/>
            <a:ext cx="3206199" cy="1338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8" name="Google Shape;128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414450" y="2282125"/>
            <a:ext cx="3967992" cy="21898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Quiz questions:</a:t>
            </a:r>
            <a:endParaRPr/>
          </a:p>
        </p:txBody>
      </p:sp>
      <p:sp>
        <p:nvSpPr>
          <p:cNvPr id="139" name="Google Shape;139;p26"/>
          <p:cNvSpPr txBox="1"/>
          <p:nvPr>
            <p:ph idx="1" type="body"/>
          </p:nvPr>
        </p:nvSpPr>
        <p:spPr>
          <a:xfrm>
            <a:off x="311700" y="1166564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Layer is the insulating layer that traps body heat?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Sub layer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Base layer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Middle layer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Outer layer</a:t>
            </a: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145" name="Google Shape;145;p2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Which Layer is the insulating layer that traps body heat?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Sub layer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Base layer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b="1" lang="en"/>
              <a:t>Middle layer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Outer layer</a:t>
            </a:r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9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p2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</p:txBody>
      </p:sp>
      <p:sp>
        <p:nvSpPr>
          <p:cNvPr id="151" name="Google Shape;151;p28"/>
          <p:cNvSpPr txBox="1"/>
          <p:nvPr>
            <p:ph idx="1" type="body"/>
          </p:nvPr>
        </p:nvSpPr>
        <p:spPr>
          <a:xfrm>
            <a:off x="311700" y="1143603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Which of the following is an example of PPE one would wear to prevent exposure to infectious </a:t>
            </a:r>
            <a:r>
              <a:rPr lang="en"/>
              <a:t>agents in the patient’s bodily fluids?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Disposable medical gloves and surgical mask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Hand washing and decontamination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Blood tests and vaccinations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Biohazard bag and sharps container</a:t>
            </a: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9"/>
          <p:cNvSpPr txBox="1"/>
          <p:nvPr>
            <p:ph idx="1" type="body"/>
          </p:nvPr>
        </p:nvSpPr>
        <p:spPr>
          <a:xfrm>
            <a:off x="311700" y="101772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/>
              <a:t>Which of the following is an example of PPE one would wear to prevent exposure to infectious agents in the patient’s bodily fluids?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AutoNum type="alphaUcPeriod"/>
            </a:pPr>
            <a:r>
              <a:rPr b="1" lang="en"/>
              <a:t>Disposable medical gloves and surgical mask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Hand washing and decontamination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Blood tests and vaccinations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AutoNum type="alphaUcPeriod"/>
            </a:pPr>
            <a:r>
              <a:rPr lang="en"/>
              <a:t>Biohazard bag and sharps container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Goals</a:t>
            </a:r>
            <a:endParaRPr/>
          </a:p>
        </p:txBody>
      </p:sp>
      <p:sp>
        <p:nvSpPr>
          <p:cNvPr id="61" name="Google Shape;61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Understand necessary preparations to working outdoors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Explain different types of disease contact and how one can protect themselves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Examine some infectious diseases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Explore protocol in a hazmat scenario and at a crime scene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Outdoors</a:t>
            </a:r>
            <a:endParaRPr/>
          </a:p>
        </p:txBody>
      </p:sp>
      <p:sp>
        <p:nvSpPr>
          <p:cNvPr id="67" name="Google Shape;67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Consider current </a:t>
            </a:r>
            <a:r>
              <a:rPr lang="en"/>
              <a:t>environment and prepare accordingly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Clothing, sun protection, eye protection, etc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Maintain a standard of physical fitness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Wear a helmet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Eat, sleep, and stay hydrated 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We may lose up to 2 L of water per hour on the hill!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68" name="Google Shape;68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48082" y="2170516"/>
            <a:ext cx="2524800" cy="13803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Outdoors: Stress Responses</a:t>
            </a:r>
            <a:endParaRPr/>
          </a:p>
        </p:txBody>
      </p:sp>
      <p:sp>
        <p:nvSpPr>
          <p:cNvPr id="74" name="Google Shape;74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Abnormal Stress Responses: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Immediate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Delayed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Cumulative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/>
              <a:t>Take care of yourself first and foremost!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Working Outdoors: How to dress</a:t>
            </a:r>
            <a:endParaRPr/>
          </a:p>
        </p:txBody>
      </p:sp>
      <p:sp>
        <p:nvSpPr>
          <p:cNvPr id="80" name="Google Shape;80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Base Layer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Tight </a:t>
            </a:r>
            <a:r>
              <a:rPr lang="en"/>
              <a:t>against skin, wicks moisture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Middle Layer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Insulates by trapping warm air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Fleece, wool, down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/>
              <a:t>Outer Layer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Water and wind repellant, provides protection</a:t>
            </a:r>
            <a:endParaRPr/>
          </a:p>
        </p:txBody>
      </p:sp>
      <p:pic>
        <p:nvPicPr>
          <p:cNvPr id="81" name="Google Shape;81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91000" y="1124350"/>
            <a:ext cx="3790899" cy="27529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Protecting From Disease: Transmission</a:t>
            </a:r>
            <a:endParaRPr/>
          </a:p>
        </p:txBody>
      </p:sp>
      <p:sp>
        <p:nvSpPr>
          <p:cNvPr id="87" name="Google Shape;87;p18"/>
          <p:cNvSpPr txBox="1"/>
          <p:nvPr>
            <p:ph idx="1" type="body"/>
          </p:nvPr>
        </p:nvSpPr>
        <p:spPr>
          <a:xfrm>
            <a:off x="311700" y="1144800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Forms of disease transmission:</a:t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Direct contact</a:t>
            </a:r>
            <a:r>
              <a:rPr lang="en"/>
              <a:t>; close person to person </a:t>
            </a:r>
            <a:r>
              <a:rPr lang="en"/>
              <a:t>contact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Indirect contact</a:t>
            </a:r>
            <a:r>
              <a:rPr lang="en"/>
              <a:t>; contact with contaminated object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Airborne transmission</a:t>
            </a:r>
            <a:r>
              <a:rPr lang="en"/>
              <a:t>; inhalation of infectious pathogens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Ingestion</a:t>
            </a:r>
            <a:r>
              <a:rPr lang="en"/>
              <a:t>; eating/drinking contaminated food/water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Vector-borne transmission</a:t>
            </a:r>
            <a:r>
              <a:rPr lang="en"/>
              <a:t>; human to animal disease spread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88" name="Google Shape;8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89325" y="3279575"/>
            <a:ext cx="2861525" cy="1863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Protecting From Disease: Common Infectious Diseases</a:t>
            </a:r>
            <a:endParaRPr/>
          </a:p>
        </p:txBody>
      </p:sp>
      <p:sp>
        <p:nvSpPr>
          <p:cNvPr id="94" name="Google Shape;94;p19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Meningitis, common cold, flu, chicken pox, tuberculosis all </a:t>
            </a:r>
            <a:r>
              <a:rPr b="1" lang="en"/>
              <a:t>spread via airborne transmission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Gastroenteritis, hepatitis A </a:t>
            </a:r>
            <a:r>
              <a:rPr b="1" lang="en"/>
              <a:t>spread via ingestion</a:t>
            </a:r>
            <a:endParaRPr b="1"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Rabies is a </a:t>
            </a:r>
            <a:r>
              <a:rPr b="1" lang="en"/>
              <a:t>vector borne illness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STDs </a:t>
            </a:r>
            <a:r>
              <a:rPr b="1" lang="en"/>
              <a:t>spread via direct contact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Lice and athlete‘s foot </a:t>
            </a:r>
            <a:r>
              <a:rPr b="1" lang="en"/>
              <a:t>spread via indirect contact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BSI and Standard Precautions</a:t>
            </a:r>
            <a:endParaRPr/>
          </a:p>
        </p:txBody>
      </p:sp>
      <p:sp>
        <p:nvSpPr>
          <p:cNvPr id="100" name="Google Shape;100;p2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lang="en"/>
              <a:t>To prevent the spread of disease, each patient is to be considered potentially infectious. Accordingly, we follow </a:t>
            </a:r>
            <a:r>
              <a:rPr b="1" lang="en"/>
              <a:t>Standard Precautions.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Body Substance Isolation (BSI) </a:t>
            </a:r>
            <a:r>
              <a:rPr lang="en"/>
              <a:t>measures are steps we take to prevent contact with bodily fluids.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400"/>
              <a:t>So… dispose of used materials, clean hands, disinfect surfaces and use PPE…</a:t>
            </a: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Personal Protective Equipment</a:t>
            </a:r>
            <a:endParaRPr/>
          </a:p>
        </p:txBody>
      </p:sp>
      <p:sp>
        <p:nvSpPr>
          <p:cNvPr id="106" name="Google Shape;106;p21"/>
          <p:cNvSpPr txBox="1"/>
          <p:nvPr>
            <p:ph idx="1" type="body"/>
          </p:nvPr>
        </p:nvSpPr>
        <p:spPr>
          <a:xfrm>
            <a:off x="311700" y="1093496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-"/>
            </a:pPr>
            <a:r>
              <a:rPr b="1" lang="en"/>
              <a:t>Personal Protective Equipment (PPE) </a:t>
            </a:r>
            <a:r>
              <a:rPr lang="en"/>
              <a:t>provides a barrier between yourself and the patient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Examples: 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Gloves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Mask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Gown</a:t>
            </a:r>
            <a:endParaRPr/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r>
              <a:rPr lang="en"/>
              <a:t>Glasses</a:t>
            </a:r>
            <a:endParaRPr/>
          </a:p>
        </p:txBody>
      </p:sp>
      <p:pic>
        <p:nvPicPr>
          <p:cNvPr id="107" name="Google Shape;107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196040" y="2016418"/>
            <a:ext cx="3559850" cy="28864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