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3"/>
  </p:notesMasterIdLst>
  <p:sldIdLst>
    <p:sldId id="268" r:id="rId2"/>
    <p:sldId id="287" r:id="rId3"/>
    <p:sldId id="269" r:id="rId4"/>
    <p:sldId id="288" r:id="rId5"/>
    <p:sldId id="270" r:id="rId6"/>
    <p:sldId id="280" r:id="rId7"/>
    <p:sldId id="273" r:id="rId8"/>
    <p:sldId id="274" r:id="rId9"/>
    <p:sldId id="284" r:id="rId10"/>
    <p:sldId id="283" r:id="rId11"/>
    <p:sldId id="28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DD323-C7F7-0143-AFC7-73B1F2BC0F73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3032D-014E-6040-A2E5-93CBE52B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91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October 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Spiders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36626"/>
            <a:ext cx="8229600" cy="4000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Black Widow Spider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 Black Widow bite will swell and can spread to entire limb. Effects include nausea, abdominal pain, fever, sweating, paralysis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Brown Recluse Spider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Venom from bite can destroy walls of blood vessels, causing localized tissue death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Wolf Spider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Localized pain and swelling, symptoms of nausea and headache can also occur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6577"/>
            <a:ext cx="2650674" cy="2120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360" y="4331625"/>
            <a:ext cx="2295573" cy="2165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277" y="4268214"/>
            <a:ext cx="2971869" cy="222890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E355B1-D8DD-4A72-8FD8-B7A7EB1FA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1739" y="936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3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Insect/Animal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  <a:p>
            <a:pPr lvl="1"/>
            <a:r>
              <a:rPr lang="en-US" dirty="0"/>
              <a:t>Look for rash, pale skin, or swelling</a:t>
            </a:r>
          </a:p>
          <a:p>
            <a:pPr lvl="1"/>
            <a:r>
              <a:rPr lang="en-US" dirty="0"/>
              <a:t>Bite marks</a:t>
            </a:r>
          </a:p>
          <a:p>
            <a:pPr lvl="1"/>
            <a:r>
              <a:rPr lang="en-US" dirty="0"/>
              <a:t>Temperature of skin (fever or chills)</a:t>
            </a:r>
          </a:p>
          <a:p>
            <a:endParaRPr lang="en-US" dirty="0"/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Control bleeding</a:t>
            </a:r>
          </a:p>
          <a:p>
            <a:pPr lvl="1"/>
            <a:r>
              <a:rPr lang="en-US" dirty="0"/>
              <a:t>Wash bites in clean water</a:t>
            </a:r>
          </a:p>
          <a:p>
            <a:pPr lvl="1"/>
            <a:r>
              <a:rPr lang="en-US" dirty="0"/>
              <a:t>Watch for infection</a:t>
            </a:r>
          </a:p>
          <a:p>
            <a:pPr lvl="1"/>
            <a:r>
              <a:rPr lang="en-US" dirty="0"/>
              <a:t>Splint fractures and consider any possible spine injury</a:t>
            </a:r>
          </a:p>
        </p:txBody>
      </p:sp>
    </p:spTree>
    <p:extLst>
      <p:ext uri="{BB962C8B-B14F-4D97-AF65-F5344CB8AC3E}">
        <p14:creationId xmlns:p14="http://schemas.microsoft.com/office/powerpoint/2010/main" val="382194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0250"/>
            <a:ext cx="8229600" cy="574675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Snake Bites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Immediate evacuation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Constant evaluation of ABCDs, shock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Wrap the limb, proximal to distal- to the fang mark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Physical exertion will enhance spread of poison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DO NOT: suck the poison out, use a tourniquet, use ice</a:t>
            </a:r>
          </a:p>
          <a:p>
            <a:pPr lvl="2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Marine Animals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For Bites: Control bleeding, rapid transport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Jellyfish stings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Prevent spread of stinging chemicals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Pain relief</a:t>
            </a: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1786C0-9F78-4455-908D-1B2452641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7209" y="965486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DBFBB2-46C1-4F83-91B8-FE1E6E5C59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7209" y="22292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pider bite">
            <a:extLst>
              <a:ext uri="{FF2B5EF4-FFF2-40B4-BE49-F238E27FC236}">
                <a16:creationId xmlns:a16="http://schemas.microsoft.com/office/drawing/2014/main" id="{E77A1FC8-048F-4F14-BA19-3EAD076B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51" y="1237662"/>
            <a:ext cx="3092565" cy="210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pider bite">
            <a:extLst>
              <a:ext uri="{FF2B5EF4-FFF2-40B4-BE49-F238E27FC236}">
                <a16:creationId xmlns:a16="http://schemas.microsoft.com/office/drawing/2014/main" id="{009B8D3E-C01A-4F12-BF68-B610B194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7" y="3714073"/>
            <a:ext cx="3604517" cy="257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pider bite">
            <a:extLst>
              <a:ext uri="{FF2B5EF4-FFF2-40B4-BE49-F238E27FC236}">
                <a16:creationId xmlns:a16="http://schemas.microsoft.com/office/drawing/2014/main" id="{2F57EF6E-69E7-473E-92FB-95A95C696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91" y="3534309"/>
            <a:ext cx="16573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44A56-2761-4FCB-9AD3-FF7A093CEB49}"/>
              </a:ext>
            </a:extLst>
          </p:cNvPr>
          <p:cNvSpPr txBox="1"/>
          <p:nvPr/>
        </p:nvSpPr>
        <p:spPr>
          <a:xfrm>
            <a:off x="4572001" y="1500027"/>
            <a:ext cx="541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Spiders Bites: Mild to extreme</a:t>
            </a:r>
          </a:p>
        </p:txBody>
      </p:sp>
    </p:spTree>
    <p:extLst>
      <p:ext uri="{BB962C8B-B14F-4D97-AF65-F5344CB8AC3E}">
        <p14:creationId xmlns:p14="http://schemas.microsoft.com/office/powerpoint/2010/main" val="143604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Ticks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Deer Tick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Transmits Lyme disease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Wood Tick and Dog Tick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Can transmit Rock Mountain Spotted Fever</a:t>
            </a:r>
          </a:p>
          <a:p>
            <a:pPr lvl="2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Bees, Wasps, Hornets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Pain and localized swelling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In severe cases, anaphylaxis and death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Mosquitoes, Fleas, Biting Flies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512" y="3785719"/>
            <a:ext cx="3479336" cy="2691281"/>
          </a:xfrm>
          <a:prstGeom prst="rect">
            <a:avLst/>
          </a:prstGeom>
        </p:spPr>
      </p:pic>
      <p:pic>
        <p:nvPicPr>
          <p:cNvPr id="5" name="Picture 4" descr="deer-tick-adult-female_med_hr-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82" y="714375"/>
            <a:ext cx="2471615" cy="2921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D87B16-89FA-4E18-8EC1-1F0E65BC8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12528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ick bites">
            <a:extLst>
              <a:ext uri="{FF2B5EF4-FFF2-40B4-BE49-F238E27FC236}">
                <a16:creationId xmlns:a16="http://schemas.microsoft.com/office/drawing/2014/main" id="{5972A1CB-FD50-4CD7-9A4A-ED3FA945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9" y="1809750"/>
            <a:ext cx="2094430" cy="20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ick bites">
            <a:extLst>
              <a:ext uri="{FF2B5EF4-FFF2-40B4-BE49-F238E27FC236}">
                <a16:creationId xmlns:a16="http://schemas.microsoft.com/office/drawing/2014/main" id="{C8AC0019-587A-4040-8CFA-5A1F0302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9" y="4613310"/>
            <a:ext cx="28003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tick bites">
            <a:extLst>
              <a:ext uri="{FF2B5EF4-FFF2-40B4-BE49-F238E27FC236}">
                <a16:creationId xmlns:a16="http://schemas.microsoft.com/office/drawing/2014/main" id="{69A3A9EF-12A3-4BBE-8015-C687C228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36" y="1899114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ick bites">
            <a:extLst>
              <a:ext uri="{FF2B5EF4-FFF2-40B4-BE49-F238E27FC236}">
                <a16:creationId xmlns:a16="http://schemas.microsoft.com/office/drawing/2014/main" id="{B0CDBD59-22B6-4268-B6DB-6C0F2EC3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4" y="4130211"/>
            <a:ext cx="3511407" cy="210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tick bites">
            <a:extLst>
              <a:ext uri="{FF2B5EF4-FFF2-40B4-BE49-F238E27FC236}">
                <a16:creationId xmlns:a16="http://schemas.microsoft.com/office/drawing/2014/main" id="{4637FC84-944E-41FA-887E-1A8C96E3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856" y="802669"/>
            <a:ext cx="3496675" cy="237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tick bites">
            <a:extLst>
              <a:ext uri="{FF2B5EF4-FFF2-40B4-BE49-F238E27FC236}">
                <a16:creationId xmlns:a16="http://schemas.microsoft.com/office/drawing/2014/main" id="{A3B8D29E-69B6-4A0E-B654-1E135EF00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81" y="4222679"/>
            <a:ext cx="2326679" cy="17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EC3B56-9EA1-4C38-9DB1-D7446DC24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3639" y="8455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1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6294" y="1362075"/>
            <a:ext cx="4190506" cy="5114925"/>
          </a:xfrm>
        </p:spPr>
        <p:txBody>
          <a:bodyPr>
            <a:normAutofit/>
          </a:bodyPr>
          <a:lstStyle/>
          <a:p>
            <a:pPr lvl="1"/>
            <a:r>
              <a:rPr lang="en-US" sz="2400" dirty="0">
                <a:solidFill>
                  <a:srgbClr val="000000"/>
                </a:solidFill>
              </a:rPr>
              <a:t>Rattlesnake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Brown with checkered or diamond pattern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Bites destroy tissue, cause blood clotting, w/o treatment are potentially fatal</a:t>
            </a:r>
          </a:p>
          <a:p>
            <a:pPr lvl="2"/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Coral Snake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Brightly colored bands</a:t>
            </a:r>
          </a:p>
          <a:p>
            <a:pPr lvl="2"/>
            <a:r>
              <a:rPr lang="en-US" sz="2000" dirty="0">
                <a:solidFill>
                  <a:srgbClr val="000000"/>
                </a:solidFill>
              </a:rPr>
              <a:t>Venom is a potent neurotoxin that can lead to paralysis and respiratory failure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96" y="1524000"/>
            <a:ext cx="3165950" cy="2138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71" y="3900137"/>
            <a:ext cx="3400798" cy="243723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17CE8C-9730-43FD-8922-9A842555B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1740" y="1046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Animals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Sharks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Moray Eel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Stingray</a:t>
            </a:r>
          </a:p>
          <a:p>
            <a:r>
              <a:rPr lang="en-US" sz="2800" dirty="0">
                <a:solidFill>
                  <a:srgbClr val="000000"/>
                </a:solidFill>
              </a:rPr>
              <a:t>Jellyfish</a:t>
            </a:r>
          </a:p>
          <a:p>
            <a:r>
              <a:rPr lang="en-US" sz="2800" dirty="0">
                <a:solidFill>
                  <a:srgbClr val="000000"/>
                </a:solidFill>
              </a:rPr>
              <a:t>Biting Fish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Spiny Aquatic Animals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268" y="3693251"/>
            <a:ext cx="3769614" cy="2827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269" y="1094514"/>
            <a:ext cx="3769614" cy="25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6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Mammals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0825"/>
            <a:ext cx="8229600" cy="46568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Injuries from these animals can lead to soft-tissue damage and in severe cases, internal injuries or broken bones.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Domestic and wild dogs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Domestic and wild cats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Pack animals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Rodents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Bats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Moose, Elk, Deer, Bison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Bear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65" y="2838440"/>
            <a:ext cx="4271585" cy="33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0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Assessment and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Assessment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Scene safety (don’t fight the bear to get to the patient)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LOR and ABCDs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After primary assessment, SAMPLE and DCAP-BTLS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IMPORTANT to find any allergies (e.g., bee stings)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Keep re-evaluating ABCDs and checking for signs of shock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1FF4BA-EC6C-4016-9583-CC47E3CCE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9676" y="10569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  <a:p>
            <a:pPr lvl="1"/>
            <a:r>
              <a:rPr lang="en-US" dirty="0"/>
              <a:t>Look for gastrointestinal upset, abdominal pain, muscle aches</a:t>
            </a:r>
          </a:p>
          <a:p>
            <a:pPr lvl="1"/>
            <a:r>
              <a:rPr lang="en-US" dirty="0"/>
              <a:t>Altered Mental Status</a:t>
            </a:r>
          </a:p>
          <a:p>
            <a:pPr lvl="2"/>
            <a:r>
              <a:rPr lang="en-US" dirty="0"/>
              <a:t>Hallucinogenic effects</a:t>
            </a:r>
          </a:p>
          <a:p>
            <a:endParaRPr lang="en-US" dirty="0"/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Supportive care</a:t>
            </a:r>
          </a:p>
          <a:p>
            <a:pPr lvl="1"/>
            <a:r>
              <a:rPr lang="en-US" dirty="0"/>
              <a:t>Call 911 for poison control (especially if you can identify the plant)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3FAF68-88D9-4D84-8DF1-C187C5E77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951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1243</TotalTime>
  <Words>390</Words>
  <Application>Microsoft Macintosh PowerPoint</Application>
  <PresentationFormat>On-screen Show (4:3)</PresentationFormat>
  <Paragraphs>86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Clarity</vt:lpstr>
      <vt:lpstr>Spiders</vt:lpstr>
      <vt:lpstr>PowerPoint Presentation</vt:lpstr>
      <vt:lpstr>Insects</vt:lpstr>
      <vt:lpstr>PowerPoint Presentation</vt:lpstr>
      <vt:lpstr>Snakes</vt:lpstr>
      <vt:lpstr>Marine Animals</vt:lpstr>
      <vt:lpstr>Mammals</vt:lpstr>
      <vt:lpstr>Assessment and Treatment</vt:lpstr>
      <vt:lpstr>Plant Injuries</vt:lpstr>
      <vt:lpstr>Insect/Animal Injuries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and animal emergencies</dc:title>
  <dc:creator>Tucker Hopkins</dc:creator>
  <cp:lastModifiedBy>Daley, Caroline</cp:lastModifiedBy>
  <cp:revision>26</cp:revision>
  <dcterms:created xsi:type="dcterms:W3CDTF">2015-11-07T22:35:41Z</dcterms:created>
  <dcterms:modified xsi:type="dcterms:W3CDTF">2019-10-08T20:40:49Z</dcterms:modified>
</cp:coreProperties>
</file>