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3"/>
  </p:notesMasterIdLst>
  <p:sldIdLst>
    <p:sldId id="256" r:id="rId2"/>
    <p:sldId id="264" r:id="rId3"/>
    <p:sldId id="258" r:id="rId4"/>
    <p:sldId id="260" r:id="rId5"/>
    <p:sldId id="286" r:id="rId6"/>
    <p:sldId id="259" r:id="rId7"/>
    <p:sldId id="261" r:id="rId8"/>
    <p:sldId id="265" r:id="rId9"/>
    <p:sldId id="267" r:id="rId10"/>
    <p:sldId id="262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5"/>
  </p:normalViewPr>
  <p:slideViewPr>
    <p:cSldViewPr snapToGrid="0" snapToObjects="1">
      <p:cViewPr varScale="1">
        <p:scale>
          <a:sx n="106" d="100"/>
          <a:sy n="106" d="100"/>
        </p:scale>
        <p:origin x="18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DD323-C7F7-0143-AFC7-73B1F2BC0F73}" type="datetimeFigureOut">
              <a:rPr lang="en-US" smtClean="0"/>
              <a:t>10/8/19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3032D-014E-6040-A2E5-93CBE52BC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91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3032D-014E-6040-A2E5-93CBE52BC2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73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Tuesday, October 8,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Tuesday, October 8,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Tuesday, October 8,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Tuesday, October 8,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Tuesday, October 8,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Tuesday, October 8,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Tuesday, October 8, 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Tuesday, October 8,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Tuesday, October 8,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Tuesday, October 8,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Tuesday, October 8,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Tuesday, October 8,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1"/>
            <a:ext cx="7848600" cy="1967500"/>
          </a:xfrm>
        </p:spPr>
        <p:txBody>
          <a:bodyPr/>
          <a:lstStyle/>
          <a:p>
            <a:r>
              <a:rPr lang="en-US" sz="3200" dirty="0"/>
              <a:t>Plant and animal emergencies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388432-7936-4A16-8DAB-83B6460D6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2350" y="40374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3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Poisonous Mushrooms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categories of mushrooms dangerous to humans:</a:t>
            </a:r>
          </a:p>
          <a:p>
            <a:pPr lvl="1"/>
            <a:r>
              <a:rPr lang="en-US" dirty="0"/>
              <a:t>Amanitas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False Morels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“Little Brown Mushrooms” (LBMs)</a:t>
            </a:r>
          </a:p>
          <a:p>
            <a:endParaRPr lang="en-US" dirty="0"/>
          </a:p>
          <a:p>
            <a:r>
              <a:rPr lang="en-US" dirty="0"/>
              <a:t>Symptoms</a:t>
            </a:r>
          </a:p>
          <a:p>
            <a:pPr lvl="1"/>
            <a:r>
              <a:rPr lang="en-US" dirty="0"/>
              <a:t>Nausea/Vomiting</a:t>
            </a:r>
          </a:p>
          <a:p>
            <a:pPr lvl="1"/>
            <a:r>
              <a:rPr lang="en-US" dirty="0"/>
              <a:t>Neurological Effects</a:t>
            </a:r>
          </a:p>
          <a:p>
            <a:pPr lvl="1"/>
            <a:r>
              <a:rPr lang="en-US" dirty="0"/>
              <a:t>Hallucination</a:t>
            </a:r>
          </a:p>
          <a:p>
            <a:pPr marL="274320" lvl="1" indent="0">
              <a:buNone/>
            </a:pPr>
            <a:r>
              <a:rPr lang="en-US" dirty="0"/>
              <a:t> </a:t>
            </a:r>
          </a:p>
          <a:p>
            <a:pPr lvl="1"/>
            <a:endParaRPr lang="en-US" dirty="0"/>
          </a:p>
          <a:p>
            <a:pPr marL="27432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564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0" y="695325"/>
            <a:ext cx="5099049" cy="5781675"/>
          </a:xfrm>
        </p:spPr>
        <p:txBody>
          <a:bodyPr/>
          <a:lstStyle/>
          <a:p>
            <a:r>
              <a:rPr lang="en-US" dirty="0"/>
              <a:t>Amanitas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Primarily neurological toxic effects, produce auditory and visual disturbances, loss of equilibrium</a:t>
            </a:r>
            <a:endParaRPr lang="en-US" dirty="0"/>
          </a:p>
          <a:p>
            <a:endParaRPr lang="en-US" dirty="0"/>
          </a:p>
          <a:p>
            <a:r>
              <a:rPr lang="en-US" dirty="0"/>
              <a:t>False Morels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Nausea, vomiting, diarrhea, severe headaches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Little Brown Mushrooms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Effects vary from mild nausea to hallucinations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695325"/>
            <a:ext cx="2413000" cy="1809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06" y="2505075"/>
            <a:ext cx="1714544" cy="2047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102" y="4575326"/>
            <a:ext cx="203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87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/>
                <a:cs typeface="Corbel"/>
              </a:rPr>
              <a:t>Toxin</a:t>
            </a:r>
          </a:p>
          <a:p>
            <a:pPr lvl="1"/>
            <a:r>
              <a:rPr lang="en-US" dirty="0">
                <a:latin typeface="Corbel"/>
                <a:cs typeface="Corbel"/>
              </a:rPr>
              <a:t>A poison made by a living creature, whether plant or animal</a:t>
            </a:r>
          </a:p>
          <a:p>
            <a:endParaRPr lang="en-US" dirty="0">
              <a:latin typeface="Corbel"/>
              <a:cs typeface="Corbel"/>
            </a:endParaRPr>
          </a:p>
          <a:p>
            <a:r>
              <a:rPr lang="en-US" dirty="0">
                <a:latin typeface="Corbel"/>
                <a:cs typeface="Corbel"/>
              </a:rPr>
              <a:t>Poison </a:t>
            </a:r>
          </a:p>
          <a:p>
            <a:pPr lvl="1"/>
            <a:r>
              <a:rPr lang="en-US" dirty="0">
                <a:latin typeface="Corbel"/>
                <a:cs typeface="Corbel"/>
              </a:rPr>
              <a:t>Can come from a living creature or from chemicals and substances that are not from living things</a:t>
            </a:r>
          </a:p>
          <a:p>
            <a:endParaRPr lang="en-US" dirty="0">
              <a:latin typeface="Corbel"/>
              <a:cs typeface="Corbel"/>
            </a:endParaRPr>
          </a:p>
          <a:p>
            <a:r>
              <a:rPr lang="en-US" dirty="0">
                <a:latin typeface="Corbel"/>
                <a:cs typeface="Corbel"/>
              </a:rPr>
              <a:t>Venom</a:t>
            </a:r>
          </a:p>
          <a:p>
            <a:pPr lvl="1"/>
            <a:r>
              <a:rPr lang="en-US" dirty="0">
                <a:latin typeface="Corbel"/>
                <a:cs typeface="Corbel"/>
              </a:rPr>
              <a:t>A specific toxin or poisonous secretion of an animal, mostly snakes, spiders, or scorpions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C4C358-2AA5-432D-9B18-D790AE08D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2116" y="952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Plants Toxic To The Skin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Usually results in a localized inflammatory/allergic response</a:t>
            </a:r>
          </a:p>
          <a:p>
            <a:endParaRPr lang="en-US" dirty="0"/>
          </a:p>
          <a:p>
            <a:r>
              <a:rPr lang="en-US" dirty="0"/>
              <a:t>Symptoms</a:t>
            </a:r>
          </a:p>
          <a:p>
            <a:pPr lvl="1"/>
            <a:r>
              <a:rPr lang="en-US" dirty="0"/>
              <a:t>Mild case often consists of a rash</a:t>
            </a:r>
          </a:p>
          <a:p>
            <a:pPr lvl="2"/>
            <a:r>
              <a:rPr lang="en-US" dirty="0"/>
              <a:t>Itching</a:t>
            </a:r>
          </a:p>
          <a:p>
            <a:pPr lvl="2"/>
            <a:r>
              <a:rPr lang="en-US" dirty="0"/>
              <a:t>Inflammation</a:t>
            </a:r>
          </a:p>
          <a:p>
            <a:pPr lvl="2"/>
            <a:r>
              <a:rPr lang="en-US" dirty="0"/>
              <a:t>Some pain</a:t>
            </a:r>
          </a:p>
          <a:p>
            <a:endParaRPr lang="en-US" dirty="0"/>
          </a:p>
          <a:p>
            <a:r>
              <a:rPr lang="en-US" dirty="0"/>
              <a:t>Severe cases can result in Anaphylactic Shock</a:t>
            </a:r>
          </a:p>
          <a:p>
            <a:pPr marL="548640" lvl="2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FE44A6-5BC2-4D8B-B101-1E96AC343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59937" y="25477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0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4" name="Picture 3" descr="princ_rm_photo_of_poison_ivy_oak_and_sumac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524000"/>
            <a:ext cx="3516090" cy="2460625"/>
          </a:xfrm>
          <a:prstGeom prst="rect">
            <a:avLst/>
          </a:prstGeom>
        </p:spPr>
      </p:pic>
      <p:pic>
        <p:nvPicPr>
          <p:cNvPr id="5" name="Picture 4" descr="How-to-Get-Rid-of-Poison-Ivy-Rashes-Fast-And-Naturally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87" y="1714500"/>
            <a:ext cx="3859213" cy="227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4071953"/>
            <a:ext cx="3516090" cy="2625552"/>
          </a:xfrm>
          <a:prstGeom prst="rect">
            <a:avLst/>
          </a:prstGeom>
        </p:spPr>
      </p:pic>
      <p:pic>
        <p:nvPicPr>
          <p:cNvPr id="7" name="Picture 6" descr="150px-Nettle_stin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50" y="4521200"/>
            <a:ext cx="2667000" cy="200914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1E76D9-2856-43E7-BB19-F7D781EB4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70091" y="7818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4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20986A-31CC-4715-AB8A-6C384A14164D}"/>
              </a:ext>
            </a:extLst>
          </p:cNvPr>
          <p:cNvSpPr txBox="1"/>
          <p:nvPr/>
        </p:nvSpPr>
        <p:spPr>
          <a:xfrm>
            <a:off x="2476072" y="1304818"/>
            <a:ext cx="3895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Poisonous Parsnip</a:t>
            </a:r>
          </a:p>
        </p:txBody>
      </p:sp>
      <p:pic>
        <p:nvPicPr>
          <p:cNvPr id="1026" name="Picture 2" descr="Image result for poisonous parsnip">
            <a:extLst>
              <a:ext uri="{FF2B5EF4-FFF2-40B4-BE49-F238E27FC236}">
                <a16:creationId xmlns:a16="http://schemas.microsoft.com/office/drawing/2014/main" id="{8F14B846-78F7-4F62-8831-F87448188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61" y="1789200"/>
            <a:ext cx="3267630" cy="231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oisonous parsnip">
            <a:extLst>
              <a:ext uri="{FF2B5EF4-FFF2-40B4-BE49-F238E27FC236}">
                <a16:creationId xmlns:a16="http://schemas.microsoft.com/office/drawing/2014/main" id="{BFA16C65-145A-437A-B20F-3F3C48890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99" y="4345624"/>
            <a:ext cx="3220153" cy="24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oisonous parsnip">
            <a:extLst>
              <a:ext uri="{FF2B5EF4-FFF2-40B4-BE49-F238E27FC236}">
                <a16:creationId xmlns:a16="http://schemas.microsoft.com/office/drawing/2014/main" id="{5E9DD359-36AB-4BC1-A990-31C1C1FE4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631" y="1889593"/>
            <a:ext cx="3051425" cy="22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poisonous parsnip rash">
            <a:extLst>
              <a:ext uri="{FF2B5EF4-FFF2-40B4-BE49-F238E27FC236}">
                <a16:creationId xmlns:a16="http://schemas.microsoft.com/office/drawing/2014/main" id="{F62F261D-6D7F-4075-B596-5E01008B1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881" y="4345624"/>
            <a:ext cx="4017798" cy="225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410EA2-D01A-43CB-8F2F-17CFFC175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72288" y="13048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6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Plants Toxic When Ingested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Toxins transferred to the body through the digestive system/stomach lining</a:t>
            </a:r>
          </a:p>
          <a:p>
            <a:endParaRPr lang="en-US" dirty="0"/>
          </a:p>
          <a:p>
            <a:r>
              <a:rPr lang="en-US" dirty="0"/>
              <a:t>Symptoms</a:t>
            </a:r>
          </a:p>
          <a:p>
            <a:pPr lvl="1"/>
            <a:r>
              <a:rPr lang="en-US" dirty="0"/>
              <a:t>Nausea and vomiting</a:t>
            </a:r>
          </a:p>
          <a:p>
            <a:pPr lvl="1"/>
            <a:r>
              <a:rPr lang="en-US" dirty="0"/>
              <a:t>Cardiac effects</a:t>
            </a:r>
          </a:p>
          <a:p>
            <a:pPr lvl="1"/>
            <a:r>
              <a:rPr lang="en-US" dirty="0"/>
              <a:t>Neurological effects</a:t>
            </a:r>
          </a:p>
          <a:p>
            <a:pPr lvl="1"/>
            <a:r>
              <a:rPr lang="en-US" dirty="0"/>
              <a:t>Hallucinations</a:t>
            </a:r>
          </a:p>
          <a:p>
            <a:pPr lvl="1"/>
            <a:r>
              <a:rPr lang="en-US" dirty="0"/>
              <a:t>Seizures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A1EC91-F211-411F-819D-483860A01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3474" y="27223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8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5250" y="1600200"/>
            <a:ext cx="4781550" cy="4876800"/>
          </a:xfrm>
        </p:spPr>
        <p:txBody>
          <a:bodyPr/>
          <a:lstStyle/>
          <a:p>
            <a:r>
              <a:rPr lang="en-US" dirty="0"/>
              <a:t>Monkshood</a:t>
            </a:r>
          </a:p>
          <a:p>
            <a:pPr lvl="1"/>
            <a:r>
              <a:rPr lang="en-US" dirty="0"/>
              <a:t>If eaten, causes nausea and ingestion, and neurological effects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Lilly of the Valley</a:t>
            </a:r>
          </a:p>
          <a:p>
            <a:pPr lvl="1"/>
            <a:r>
              <a:rPr lang="en-US" dirty="0"/>
              <a:t>If Ingested, causes nausea, vomiting, headache, and fatal arrhythmias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19" y="1600200"/>
            <a:ext cx="2556419" cy="16987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10" y="3426556"/>
            <a:ext cx="2092553" cy="215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3625" y="1600200"/>
            <a:ext cx="5083175" cy="4876800"/>
          </a:xfrm>
        </p:spPr>
        <p:txBody>
          <a:bodyPr/>
          <a:lstStyle/>
          <a:p>
            <a:r>
              <a:rPr lang="en-US" dirty="0"/>
              <a:t>Yew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Nausea, vomiting, diarrhea. Can progress to shortness of breath, muscle spasms, cardiovascular collapse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Water Hemlock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Nausea and vomiting, followed by neurological effects such as slowed speech, poor coordination, paralysis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1" y="1600200"/>
            <a:ext cx="2368550" cy="2368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95" y="4127500"/>
            <a:ext cx="2098941" cy="248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1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0" y="1600200"/>
            <a:ext cx="5162549" cy="4876800"/>
          </a:xfrm>
        </p:spPr>
        <p:txBody>
          <a:bodyPr/>
          <a:lstStyle/>
          <a:p>
            <a:r>
              <a:rPr lang="en-US" dirty="0"/>
              <a:t>Rhododendron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Nausea and vomiting, bloody diarrhea, seizures, unresponsiveness, death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Belladona</a:t>
            </a:r>
            <a:endParaRPr lang="en-US" dirty="0"/>
          </a:p>
          <a:p>
            <a:pPr lvl="1"/>
            <a:r>
              <a:rPr lang="en-US" dirty="0">
                <a:solidFill>
                  <a:srgbClr val="000000"/>
                </a:solidFill>
              </a:rPr>
              <a:t>Nausea, dry mouth, dizziness, visual disturbance, agitation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2796451" cy="2101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380" y="3954237"/>
            <a:ext cx="1889637" cy="252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675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1243</TotalTime>
  <Words>276</Words>
  <Application>Microsoft Macintosh PowerPoint</Application>
  <PresentationFormat>On-screen Show (4:3)</PresentationFormat>
  <Paragraphs>76</Paragraphs>
  <Slides>11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Corbel</vt:lpstr>
      <vt:lpstr>Clarity</vt:lpstr>
      <vt:lpstr>Plant and animal emergencies</vt:lpstr>
      <vt:lpstr>Classifications</vt:lpstr>
      <vt:lpstr>Plants Toxic To The Skin</vt:lpstr>
      <vt:lpstr>Examples</vt:lpstr>
      <vt:lpstr>PowerPoint Presentation</vt:lpstr>
      <vt:lpstr>Plants Toxic When Ingested</vt:lpstr>
      <vt:lpstr>Examples</vt:lpstr>
      <vt:lpstr>Examples</vt:lpstr>
      <vt:lpstr>Examples</vt:lpstr>
      <vt:lpstr>Poisonous Mushrooms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and animal emergencies</dc:title>
  <dc:creator>Tucker Hopkins</dc:creator>
  <cp:lastModifiedBy>Daley, Caroline</cp:lastModifiedBy>
  <cp:revision>27</cp:revision>
  <dcterms:created xsi:type="dcterms:W3CDTF">2015-11-07T22:35:41Z</dcterms:created>
  <dcterms:modified xsi:type="dcterms:W3CDTF">2019-10-08T20:40:51Z</dcterms:modified>
</cp:coreProperties>
</file>