
<file path=[Content_Types].xml><?xml version="1.0" encoding="utf-8"?>
<Types xmlns="http://schemas.openxmlformats.org/package/2006/content-types">
  <Default Extension="png" ContentType="image/png"/>
  <Default Extension="m4a" ContentType="audio/mp4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00" d="100"/>
          <a:sy n="100" d="100"/>
        </p:scale>
        <p:origin x="946" y="2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ct val="100000"/>
              <a:buChar char="●"/>
              <a:defRPr sz="1100"/>
            </a:lvl1pPr>
            <a:lvl2pPr lvl="1">
              <a:spcBef>
                <a:spcPts val="0"/>
              </a:spcBef>
              <a:buSzPct val="100000"/>
              <a:buChar char="○"/>
              <a:defRPr sz="1100"/>
            </a:lvl2pPr>
            <a:lvl3pPr lvl="2">
              <a:spcBef>
                <a:spcPts val="0"/>
              </a:spcBef>
              <a:buSzPct val="100000"/>
              <a:buChar char="■"/>
              <a:defRPr sz="1100"/>
            </a:lvl3pPr>
            <a:lvl4pPr lvl="3">
              <a:spcBef>
                <a:spcPts val="0"/>
              </a:spcBef>
              <a:buSzPct val="100000"/>
              <a:buChar char="●"/>
              <a:defRPr sz="1100"/>
            </a:lvl4pPr>
            <a:lvl5pPr lvl="4">
              <a:spcBef>
                <a:spcPts val="0"/>
              </a:spcBef>
              <a:buSzPct val="100000"/>
              <a:buChar char="○"/>
              <a:defRPr sz="1100"/>
            </a:lvl5pPr>
            <a:lvl6pPr lvl="5">
              <a:spcBef>
                <a:spcPts val="0"/>
              </a:spcBef>
              <a:buSzPct val="100000"/>
              <a:buChar char="■"/>
              <a:defRPr sz="1100"/>
            </a:lvl6pPr>
            <a:lvl7pPr lvl="6">
              <a:spcBef>
                <a:spcPts val="0"/>
              </a:spcBef>
              <a:buSzPct val="100000"/>
              <a:buChar char="●"/>
              <a:defRPr sz="1100"/>
            </a:lvl7pPr>
            <a:lvl8pPr lvl="7">
              <a:spcBef>
                <a:spcPts val="0"/>
              </a:spcBef>
              <a:buSzPct val="100000"/>
              <a:buChar char="○"/>
              <a:defRPr sz="1100"/>
            </a:lvl8pPr>
            <a:lvl9pPr lvl="8">
              <a:spcBef>
                <a:spcPts val="0"/>
              </a:spcBef>
              <a:buSzPct val="1000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Shape 11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Shape 1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Shape 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Shape 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Shape 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Shape 9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Shape 9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Shape 10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5200"/>
            </a:lvl1pPr>
            <a:lvl2pPr lvl="1" algn="ctr">
              <a:spcBef>
                <a:spcPts val="0"/>
              </a:spcBef>
              <a:buSzPct val="100000"/>
              <a:defRPr sz="5200"/>
            </a:lvl2pPr>
            <a:lvl3pPr lvl="2" algn="ctr">
              <a:spcBef>
                <a:spcPts val="0"/>
              </a:spcBef>
              <a:buSzPct val="100000"/>
              <a:defRPr sz="5200"/>
            </a:lvl3pPr>
            <a:lvl4pPr lvl="3" algn="ctr">
              <a:spcBef>
                <a:spcPts val="0"/>
              </a:spcBef>
              <a:buSzPct val="100000"/>
              <a:defRPr sz="5200"/>
            </a:lvl4pPr>
            <a:lvl5pPr lvl="4" algn="ctr">
              <a:spcBef>
                <a:spcPts val="0"/>
              </a:spcBef>
              <a:buSzPct val="100000"/>
              <a:defRPr sz="5200"/>
            </a:lvl5pPr>
            <a:lvl6pPr lvl="5" algn="ctr">
              <a:spcBef>
                <a:spcPts val="0"/>
              </a:spcBef>
              <a:buSzPct val="100000"/>
              <a:defRPr sz="5200"/>
            </a:lvl6pPr>
            <a:lvl7pPr lvl="6" algn="ctr">
              <a:spcBef>
                <a:spcPts val="0"/>
              </a:spcBef>
              <a:buSzPct val="100000"/>
              <a:defRPr sz="5200"/>
            </a:lvl7pPr>
            <a:lvl8pPr lvl="7" algn="ctr">
              <a:spcBef>
                <a:spcPts val="0"/>
              </a:spcBef>
              <a:buSzPct val="100000"/>
              <a:defRPr sz="5200"/>
            </a:lvl8pPr>
            <a:lvl9pPr lvl="8" algn="ctr">
              <a:spcBef>
                <a:spcPts val="0"/>
              </a:spcBef>
              <a:buSzPct val="100000"/>
              <a:defRPr sz="52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12000"/>
            </a:lvl1pPr>
            <a:lvl2pPr lvl="1" algn="ctr">
              <a:spcBef>
                <a:spcPts val="0"/>
              </a:spcBef>
              <a:buSzPct val="100000"/>
              <a:defRPr sz="12000"/>
            </a:lvl2pPr>
            <a:lvl3pPr lvl="2" algn="ctr">
              <a:spcBef>
                <a:spcPts val="0"/>
              </a:spcBef>
              <a:buSzPct val="100000"/>
              <a:defRPr sz="12000"/>
            </a:lvl3pPr>
            <a:lvl4pPr lvl="3" algn="ctr">
              <a:spcBef>
                <a:spcPts val="0"/>
              </a:spcBef>
              <a:buSzPct val="100000"/>
              <a:defRPr sz="12000"/>
            </a:lvl4pPr>
            <a:lvl5pPr lvl="4" algn="ctr">
              <a:spcBef>
                <a:spcPts val="0"/>
              </a:spcBef>
              <a:buSzPct val="100000"/>
              <a:defRPr sz="12000"/>
            </a:lvl5pPr>
            <a:lvl6pPr lvl="5" algn="ctr">
              <a:spcBef>
                <a:spcPts val="0"/>
              </a:spcBef>
              <a:buSzPct val="100000"/>
              <a:defRPr sz="12000"/>
            </a:lvl6pPr>
            <a:lvl7pPr lvl="6" algn="ctr">
              <a:spcBef>
                <a:spcPts val="0"/>
              </a:spcBef>
              <a:buSzPct val="100000"/>
              <a:defRPr sz="12000"/>
            </a:lvl7pPr>
            <a:lvl8pPr lvl="7" algn="ctr">
              <a:spcBef>
                <a:spcPts val="0"/>
              </a:spcBef>
              <a:buSzPct val="100000"/>
              <a:defRPr sz="12000"/>
            </a:lvl8pPr>
            <a:lvl9pPr lvl="8" algn="ctr">
              <a:spcBef>
                <a:spcPts val="0"/>
              </a:spcBef>
              <a:buSzPct val="100000"/>
              <a:defRPr sz="12000"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 algn="ctr">
              <a:spcBef>
                <a:spcPts val="0"/>
              </a:spcBef>
              <a:buSzPct val="100000"/>
              <a:defRPr sz="3600"/>
            </a:lvl1pPr>
            <a:lvl2pPr lvl="1" algn="ctr">
              <a:spcBef>
                <a:spcPts val="0"/>
              </a:spcBef>
              <a:buSzPct val="100000"/>
              <a:defRPr sz="3600"/>
            </a:lvl2pPr>
            <a:lvl3pPr lvl="2" algn="ctr">
              <a:spcBef>
                <a:spcPts val="0"/>
              </a:spcBef>
              <a:buSzPct val="100000"/>
              <a:defRPr sz="3600"/>
            </a:lvl3pPr>
            <a:lvl4pPr lvl="3" algn="ctr">
              <a:spcBef>
                <a:spcPts val="0"/>
              </a:spcBef>
              <a:buSzPct val="100000"/>
              <a:defRPr sz="3600"/>
            </a:lvl4pPr>
            <a:lvl5pPr lvl="4" algn="ctr">
              <a:spcBef>
                <a:spcPts val="0"/>
              </a:spcBef>
              <a:buSzPct val="100000"/>
              <a:defRPr sz="3600"/>
            </a:lvl5pPr>
            <a:lvl6pPr lvl="5" algn="ctr">
              <a:spcBef>
                <a:spcPts val="0"/>
              </a:spcBef>
              <a:buSzPct val="100000"/>
              <a:defRPr sz="3600"/>
            </a:lvl6pPr>
            <a:lvl7pPr lvl="6" algn="ctr">
              <a:spcBef>
                <a:spcPts val="0"/>
              </a:spcBef>
              <a:buSzPct val="100000"/>
              <a:defRPr sz="3600"/>
            </a:lvl7pPr>
            <a:lvl8pPr lvl="7" algn="ctr">
              <a:spcBef>
                <a:spcPts val="0"/>
              </a:spcBef>
              <a:buSzPct val="100000"/>
              <a:defRPr sz="3600"/>
            </a:lvl8pPr>
            <a:lvl9pPr lvl="8" algn="ctr">
              <a:spcBef>
                <a:spcPts val="0"/>
              </a:spcBef>
              <a:buSzPct val="100000"/>
              <a:defRPr sz="3600"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>
              <a:spcBef>
                <a:spcPts val="0"/>
              </a:spcBef>
              <a:buSzPct val="100000"/>
              <a:defRPr sz="4800"/>
            </a:lvl1pPr>
            <a:lvl2pPr lvl="1">
              <a:spcBef>
                <a:spcPts val="0"/>
              </a:spcBef>
              <a:buSzPct val="100000"/>
              <a:defRPr sz="4800"/>
            </a:lvl2pPr>
            <a:lvl3pPr lvl="2">
              <a:spcBef>
                <a:spcPts val="0"/>
              </a:spcBef>
              <a:buSzPct val="100000"/>
              <a:defRPr sz="4800"/>
            </a:lvl3pPr>
            <a:lvl4pPr lvl="3">
              <a:spcBef>
                <a:spcPts val="0"/>
              </a:spcBef>
              <a:buSzPct val="100000"/>
              <a:defRPr sz="4800"/>
            </a:lvl4pPr>
            <a:lvl5pPr lvl="4">
              <a:spcBef>
                <a:spcPts val="0"/>
              </a:spcBef>
              <a:buSzPct val="100000"/>
              <a:defRPr sz="4800"/>
            </a:lvl5pPr>
            <a:lvl6pPr lvl="5">
              <a:spcBef>
                <a:spcPts val="0"/>
              </a:spcBef>
              <a:buSzPct val="100000"/>
              <a:defRPr sz="4800"/>
            </a:lvl6pPr>
            <a:lvl7pPr lvl="6">
              <a:spcBef>
                <a:spcPts val="0"/>
              </a:spcBef>
              <a:buSzPct val="100000"/>
              <a:defRPr sz="4800"/>
            </a:lvl7pPr>
            <a:lvl8pPr lvl="7">
              <a:spcBef>
                <a:spcPts val="0"/>
              </a:spcBef>
              <a:buSzPct val="100000"/>
              <a:defRPr sz="4800"/>
            </a:lvl8pPr>
            <a:lvl9pPr lvl="8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4200"/>
            </a:lvl1pPr>
            <a:lvl2pPr lvl="1" algn="ctr">
              <a:spcBef>
                <a:spcPts val="0"/>
              </a:spcBef>
              <a:buSzPct val="100000"/>
              <a:defRPr sz="4200"/>
            </a:lvl2pPr>
            <a:lvl3pPr lvl="2" algn="ctr">
              <a:spcBef>
                <a:spcPts val="0"/>
              </a:spcBef>
              <a:buSzPct val="100000"/>
              <a:defRPr sz="4200"/>
            </a:lvl3pPr>
            <a:lvl4pPr lvl="3" algn="ctr">
              <a:spcBef>
                <a:spcPts val="0"/>
              </a:spcBef>
              <a:buSzPct val="100000"/>
              <a:defRPr sz="4200"/>
            </a:lvl4pPr>
            <a:lvl5pPr lvl="4" algn="ctr">
              <a:spcBef>
                <a:spcPts val="0"/>
              </a:spcBef>
              <a:buSzPct val="100000"/>
              <a:defRPr sz="4200"/>
            </a:lvl5pPr>
            <a:lvl6pPr lvl="5" algn="ctr">
              <a:spcBef>
                <a:spcPts val="0"/>
              </a:spcBef>
              <a:buSzPct val="100000"/>
              <a:defRPr sz="4200"/>
            </a:lvl6pPr>
            <a:lvl7pPr lvl="6" algn="ctr">
              <a:spcBef>
                <a:spcPts val="0"/>
              </a:spcBef>
              <a:buSzPct val="100000"/>
              <a:defRPr sz="4200"/>
            </a:lvl7pPr>
            <a:lvl8pPr lvl="7" algn="ctr">
              <a:spcBef>
                <a:spcPts val="0"/>
              </a:spcBef>
              <a:buSzPct val="100000"/>
              <a:defRPr sz="4200"/>
            </a:lvl8pPr>
            <a:lvl9pPr lvl="8" algn="ctr">
              <a:spcBef>
                <a:spcPts val="0"/>
              </a:spcBef>
              <a:buSzPct val="100000"/>
              <a:defRPr sz="42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Char char="●"/>
              <a:defRPr sz="1800">
                <a:solidFill>
                  <a:schemeClr val="dk2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○"/>
              <a:defRPr>
                <a:solidFill>
                  <a:schemeClr val="dk2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■"/>
              <a:defRPr>
                <a:solidFill>
                  <a:schemeClr val="dk2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●"/>
              <a:defRPr>
                <a:solidFill>
                  <a:schemeClr val="dk2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○"/>
              <a:defRPr>
                <a:solidFill>
                  <a:schemeClr val="dk2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■"/>
              <a:defRPr>
                <a:solidFill>
                  <a:schemeClr val="dk2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●"/>
              <a:defRPr>
                <a:solidFill>
                  <a:schemeClr val="dk2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○"/>
              <a:defRPr>
                <a:solidFill>
                  <a:schemeClr val="dk2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dk2"/>
                </a:solidFill>
              </a:rPr>
              <a:t>‹#›</a:t>
            </a:fld>
            <a:endParaRPr lang="en" sz="1000">
              <a:solidFill>
                <a:schemeClr val="dk2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.png"/><Relationship Id="rId5" Type="http://schemas.openxmlformats.org/officeDocument/2006/relationships/image" Target="../media/image6.jpg"/><Relationship Id="rId4" Type="http://schemas.openxmlformats.org/officeDocument/2006/relationships/notesSlide" Target="../notesSlides/notesSlide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4.m4a"/><Relationship Id="rId7" Type="http://schemas.openxmlformats.org/officeDocument/2006/relationships/image" Target="../media/image1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4.m4a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.pn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.png"/><Relationship Id="rId5" Type="http://schemas.openxmlformats.org/officeDocument/2006/relationships/image" Target="../media/image3.jp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.png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Allergies and Anaphylaxis</a:t>
            </a:r>
          </a:p>
        </p:txBody>
      </p:sp>
      <p:sp>
        <p:nvSpPr>
          <p:cNvPr id="55" name="Shape 55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Chapter 14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33561" y="1080366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6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Epinephrine</a:t>
            </a:r>
          </a:p>
        </p:txBody>
      </p:sp>
      <p:sp>
        <p:nvSpPr>
          <p:cNvPr id="113" name="Shape 11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-promotes bronchodilation and vasoconstriction, thus relieving dyspnea and hypotension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-ensure medication is prescribed for the patient, and check expiration date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-take off cap, firmly inject into thigh for at least 10 seconds, ASSIST the patient in giving themselves their epinephrine (for legal reasons, get them to hold it)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-note time of injection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-massage the injection site for 10-20 seconds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-always transport if you have given epinephrine, even if the patient seems better 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86805" y="31027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3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Shape 1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95924" y="177250"/>
            <a:ext cx="3782175" cy="478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28865" y="58229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2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Terms</a:t>
            </a:r>
          </a:p>
        </p:txBody>
      </p:sp>
      <p:sp>
        <p:nvSpPr>
          <p:cNvPr id="61" name="Shape 6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342900" rtl="0">
              <a:spcBef>
                <a:spcPts val="1000"/>
              </a:spcBef>
            </a:pPr>
            <a:r>
              <a:rPr lang="en" b="1"/>
              <a:t>Allergy</a:t>
            </a:r>
            <a:r>
              <a:rPr lang="en"/>
              <a:t>: an exaggerated immune response to a substance that does not normally cause a reaction</a:t>
            </a:r>
          </a:p>
          <a:p>
            <a:pPr marL="457200" lvl="0" indent="-342900" rtl="0">
              <a:spcBef>
                <a:spcPts val="1000"/>
              </a:spcBef>
            </a:pPr>
            <a:r>
              <a:rPr lang="en" b="1"/>
              <a:t>Allergic Reaction</a:t>
            </a:r>
            <a:r>
              <a:rPr lang="en"/>
              <a:t>: a series of signs and symptoms that occur in response to exposure to an allergen</a:t>
            </a:r>
          </a:p>
          <a:p>
            <a:pPr marL="457200" lvl="0" indent="-342900" rtl="0">
              <a:spcBef>
                <a:spcPts val="1000"/>
              </a:spcBef>
            </a:pPr>
            <a:r>
              <a:rPr lang="en" b="1"/>
              <a:t>Antigen</a:t>
            </a:r>
            <a:r>
              <a:rPr lang="en"/>
              <a:t>: foreign substance that when introduced into the body stimulates an immune reaction</a:t>
            </a:r>
          </a:p>
          <a:p>
            <a:pPr marL="457200" lvl="0" indent="-342900" rtl="0">
              <a:spcBef>
                <a:spcPts val="1000"/>
              </a:spcBef>
            </a:pPr>
            <a:r>
              <a:rPr lang="en" b="1"/>
              <a:t>Antibody</a:t>
            </a:r>
            <a:r>
              <a:rPr lang="en"/>
              <a:t>: a protein that is produced by the body to neutralize or destroy specific antigens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83488" y="354056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4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More Terms</a:t>
            </a:r>
          </a:p>
        </p:txBody>
      </p:sp>
      <p:sp>
        <p:nvSpPr>
          <p:cNvPr id="67" name="Shape 6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342900" rtl="0">
              <a:lnSpc>
                <a:spcPct val="115000"/>
              </a:lnSpc>
              <a:spcBef>
                <a:spcPts val="1000"/>
              </a:spcBef>
            </a:pPr>
            <a:r>
              <a:rPr lang="en" b="1" dirty="0"/>
              <a:t>Hypersensitivity</a:t>
            </a:r>
            <a:r>
              <a:rPr lang="en" dirty="0"/>
              <a:t>: an exaggerated immune response to an allergen, drug, or other foreign substance</a:t>
            </a:r>
          </a:p>
          <a:p>
            <a:pPr marL="457200" lvl="0" indent="-342900" rtl="0">
              <a:lnSpc>
                <a:spcPct val="115000"/>
              </a:lnSpc>
              <a:spcBef>
                <a:spcPts val="1000"/>
              </a:spcBef>
            </a:pPr>
            <a:r>
              <a:rPr lang="en" b="1" dirty="0"/>
              <a:t>Anaphylaxis</a:t>
            </a:r>
            <a:r>
              <a:rPr lang="en" dirty="0"/>
              <a:t>: a severe allergic reaction that can result in serious cardiac or respiratory compromise</a:t>
            </a:r>
          </a:p>
          <a:p>
            <a:pPr marL="457200" lvl="0" indent="-342900" rtl="0">
              <a:lnSpc>
                <a:spcPct val="115000"/>
              </a:lnSpc>
              <a:spcBef>
                <a:spcPts val="1000"/>
              </a:spcBef>
            </a:pPr>
            <a:r>
              <a:rPr lang="en" b="1" dirty="0"/>
              <a:t>Allergen</a:t>
            </a:r>
            <a:r>
              <a:rPr lang="en" dirty="0"/>
              <a:t>: a foreign substance whose presence in the body stimulates an allergic reaction</a:t>
            </a:r>
          </a:p>
          <a:p>
            <a:pPr marL="457200" lvl="0" indent="-342900" rtl="0">
              <a:lnSpc>
                <a:spcPct val="115000"/>
              </a:lnSpc>
              <a:spcBef>
                <a:spcPts val="1000"/>
              </a:spcBef>
            </a:pPr>
            <a:r>
              <a:rPr lang="en" b="1" dirty="0"/>
              <a:t>Histamine</a:t>
            </a:r>
            <a:r>
              <a:rPr lang="en" dirty="0"/>
              <a:t>: a chemical released in the body as a result of an allergic reaction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990070" y="346545"/>
            <a:ext cx="487363" cy="487363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990070" y="164909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87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Common Causes of Allergies</a:t>
            </a:r>
          </a:p>
        </p:txBody>
      </p:sp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342900" rtl="0">
              <a:spcBef>
                <a:spcPts val="0"/>
              </a:spcBef>
            </a:pPr>
            <a:r>
              <a:rPr lang="en"/>
              <a:t>Foods (peanuts, shellfish, nuts, soy, milk, eggs, chocolate)</a:t>
            </a:r>
          </a:p>
          <a:p>
            <a:pPr marL="457200" lvl="0" indent="-342900" rtl="0">
              <a:spcBef>
                <a:spcPts val="0"/>
              </a:spcBef>
            </a:pPr>
            <a:r>
              <a:rPr lang="en"/>
              <a:t>Insect bites and stings</a:t>
            </a:r>
          </a:p>
          <a:p>
            <a:pPr marL="457200" lvl="0" indent="-342900" rtl="0">
              <a:spcBef>
                <a:spcPts val="0"/>
              </a:spcBef>
            </a:pPr>
            <a:r>
              <a:rPr lang="en"/>
              <a:t>Environmental irritants (smoke, airborne particles)</a:t>
            </a:r>
          </a:p>
          <a:p>
            <a:pPr marL="457200" lvl="0" indent="-342900" rtl="0">
              <a:spcBef>
                <a:spcPts val="0"/>
              </a:spcBef>
            </a:pPr>
            <a:r>
              <a:rPr lang="en"/>
              <a:t>Pollen and plant parts (weeds, grasses, trees)</a:t>
            </a:r>
          </a:p>
          <a:p>
            <a:pPr marL="457200" lvl="0" indent="-342900" rtl="0">
              <a:spcBef>
                <a:spcPts val="0"/>
              </a:spcBef>
            </a:pPr>
            <a:r>
              <a:rPr lang="en"/>
              <a:t>Molds (mildew, spores)</a:t>
            </a:r>
          </a:p>
          <a:p>
            <a:pPr marL="457200" lvl="0" indent="-342900" rtl="0">
              <a:spcBef>
                <a:spcPts val="0"/>
              </a:spcBef>
            </a:pPr>
            <a:r>
              <a:rPr lang="en"/>
              <a:t>Animal dander (skin, flakes, fur)</a:t>
            </a:r>
          </a:p>
          <a:p>
            <a:pPr marL="457200" lvl="0" indent="-342900" rtl="0">
              <a:spcBef>
                <a:spcPts val="0"/>
              </a:spcBef>
            </a:pPr>
            <a:r>
              <a:rPr lang="en"/>
              <a:t>Medications (antibiotics, pain medications)</a:t>
            </a:r>
          </a:p>
          <a:p>
            <a:pPr marL="457200" lvl="0" indent="-342900" rtl="0">
              <a:spcBef>
                <a:spcPts val="0"/>
              </a:spcBef>
            </a:pPr>
            <a:r>
              <a:rPr lang="en"/>
              <a:t>Chemicals (latex)</a:t>
            </a:r>
          </a:p>
          <a:p>
            <a:pPr marL="457200" lvl="0" indent="-342900">
              <a:spcBef>
                <a:spcPts val="0"/>
              </a:spcBef>
            </a:pPr>
            <a:r>
              <a:rPr lang="en"/>
              <a:t>Other causes (blood transfusions, organ transplants, radiographic dyes)</a:t>
            </a:r>
          </a:p>
        </p:txBody>
      </p:sp>
      <p:pic>
        <p:nvPicPr>
          <p:cNvPr id="74" name="Shape 7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52075" y="1618513"/>
            <a:ext cx="2880223" cy="1906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904823" y="530362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5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Mild Allergic Reaction</a:t>
            </a:r>
          </a:p>
        </p:txBody>
      </p:sp>
      <p:sp>
        <p:nvSpPr>
          <p:cNvPr id="80" name="Shape 8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en"/>
              <a:t>-Urticaria: hives or rashes that accompany an allergic reaction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-Pruritus: severe itching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en"/>
              <a:t>-Tingling in and around mouth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en"/>
              <a:t>-Swelling of nasal mucosa, runny nose, congestion, sneezing, watery red eyes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-Feeling tired or run down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-Watery, red eyes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en"/>
              <a:t>-Increased heart rate</a:t>
            </a:r>
          </a:p>
          <a:p>
            <a:pPr lvl="0">
              <a:spcBef>
                <a:spcPts val="0"/>
              </a:spcBef>
              <a:buNone/>
            </a:pPr>
            <a:endParaRPr b="1"/>
          </a:p>
        </p:txBody>
      </p:sp>
      <p:pic>
        <p:nvPicPr>
          <p:cNvPr id="81" name="Shape 8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79975" y="3120400"/>
            <a:ext cx="2827525" cy="1887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93737" y="530362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/>
              <a:t>Moderate Allergic Reaction</a:t>
            </a:r>
          </a:p>
        </p:txBody>
      </p:sp>
      <p:sp>
        <p:nvSpPr>
          <p:cNvPr id="87" name="Shape 8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/>
              <a:t>-All mild symptoms</a:t>
            </a:r>
          </a:p>
          <a:p>
            <a:pPr lvl="0" indent="387350"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en" dirty="0"/>
              <a:t>-but hives also on chest and arms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en" dirty="0"/>
              <a:t>-Angioedema: swelling occurs beneath the skin or mucosa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en" dirty="0"/>
              <a:t>-Skin can become flushed or pale</a:t>
            </a:r>
          </a:p>
          <a:p>
            <a:pPr lvl="0">
              <a:spcBef>
                <a:spcPts val="0"/>
              </a:spcBef>
              <a:buNone/>
            </a:pPr>
            <a:r>
              <a:rPr lang="en" dirty="0"/>
              <a:t>-Gastro can also be affected → abdominal pain, cramping, nausea, </a:t>
            </a:r>
            <a:r>
              <a:rPr lang="en" dirty="0" smtClean="0"/>
              <a:t>vomiting</a:t>
            </a:r>
            <a:endParaRPr lang="en" dirty="0"/>
          </a:p>
          <a:p>
            <a:pPr lvl="0">
              <a:spcBef>
                <a:spcPts val="0"/>
              </a:spcBef>
              <a:buNone/>
            </a:pPr>
            <a:r>
              <a:rPr lang="en" dirty="0"/>
              <a:t>-Tightness in throat, difficulty swallowing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en" dirty="0"/>
              <a:t>-Difficulty breathing, wheezing</a:t>
            </a:r>
          </a:p>
          <a:p>
            <a:pPr lvl="0">
              <a:spcBef>
                <a:spcPts val="0"/>
              </a:spcBef>
              <a:buNone/>
            </a:pPr>
            <a:endParaRPr dirty="0"/>
          </a:p>
        </p:txBody>
      </p:sp>
      <p:pic>
        <p:nvPicPr>
          <p:cNvPr id="88" name="Shape 8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22800" y="492520"/>
            <a:ext cx="1825625" cy="2574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69634" y="841419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2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Severe Allergic Reaction</a:t>
            </a:r>
          </a:p>
        </p:txBody>
      </p:sp>
      <p:sp>
        <p:nvSpPr>
          <p:cNvPr id="94" name="Shape 94"/>
          <p:cNvSpPr txBox="1">
            <a:spLocks noGrp="1"/>
          </p:cNvSpPr>
          <p:nvPr>
            <p:ph type="body" idx="1"/>
          </p:nvPr>
        </p:nvSpPr>
        <p:spPr>
          <a:xfrm>
            <a:off x="311700" y="955975"/>
            <a:ext cx="8520600" cy="36129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en" dirty="0"/>
              <a:t>-Changes in respiratory, circulatory, gastrointestinal, release of massive amounts of histamine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en" dirty="0"/>
              <a:t>-Hives may cover entire upper body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en" dirty="0"/>
              <a:t>-Angioedema very pronounced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en" dirty="0"/>
              <a:t>-Blood vessels dilate causing fall in blood pressure, weak pulse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en" dirty="0"/>
              <a:t>-Anaphylaxis = sudden collapse of respiratory and circulatory system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en" dirty="0"/>
              <a:t>-LOR decreases</a:t>
            </a:r>
          </a:p>
          <a:p>
            <a:pPr lvl="0">
              <a:spcBef>
                <a:spcPts val="0"/>
              </a:spcBef>
              <a:buNone/>
            </a:pPr>
            <a:r>
              <a:rPr lang="en" dirty="0"/>
              <a:t>-Increased heart and respiratory rates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23471" y="1745384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6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Anaphylactic Shock</a:t>
            </a:r>
          </a:p>
        </p:txBody>
      </p:sp>
      <p:sp>
        <p:nvSpPr>
          <p:cNvPr id="100" name="Shape 10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-Systolic blood pressure below 90 mmHg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-Respirations greater than 20 rpm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-Heart rate greater than 110 bpm 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-Decreased LOR</a:t>
            </a:r>
          </a:p>
        </p:txBody>
      </p:sp>
      <p:pic>
        <p:nvPicPr>
          <p:cNvPr id="101" name="Shape 10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00780" y="550343"/>
            <a:ext cx="3730050" cy="3918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501005" y="31027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9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/>
              <a:t>Management</a:t>
            </a:r>
          </a:p>
        </p:txBody>
      </p:sp>
      <p:sp>
        <p:nvSpPr>
          <p:cNvPr id="107" name="Shape 10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/>
              <a:t>-Correct any ABCD-related problems</a:t>
            </a:r>
          </a:p>
          <a:p>
            <a:pPr lvl="0">
              <a:spcBef>
                <a:spcPts val="0"/>
              </a:spcBef>
              <a:buNone/>
            </a:pPr>
            <a:r>
              <a:rPr lang="en" dirty="0"/>
              <a:t>-Open the airway</a:t>
            </a:r>
          </a:p>
          <a:p>
            <a:pPr lvl="0">
              <a:spcBef>
                <a:spcPts val="0"/>
              </a:spcBef>
              <a:buNone/>
            </a:pPr>
            <a:r>
              <a:rPr lang="en" dirty="0"/>
              <a:t>-Oxygen should be given using a nonrebreather mask at 15 LPM</a:t>
            </a:r>
          </a:p>
          <a:p>
            <a:pPr lvl="0">
              <a:spcBef>
                <a:spcPts val="0"/>
              </a:spcBef>
              <a:buNone/>
            </a:pPr>
            <a:r>
              <a:rPr lang="en" dirty="0"/>
              <a:t>-Remove any tight-fitting necklaces, watches, rings, bracelets</a:t>
            </a:r>
          </a:p>
          <a:p>
            <a:pPr lvl="0">
              <a:spcBef>
                <a:spcPts val="0"/>
              </a:spcBef>
              <a:buNone/>
            </a:pPr>
            <a:r>
              <a:rPr lang="en" dirty="0"/>
              <a:t>-Transport</a:t>
            </a:r>
          </a:p>
          <a:p>
            <a:pPr lvl="0">
              <a:spcBef>
                <a:spcPts val="0"/>
              </a:spcBef>
              <a:buNone/>
            </a:pPr>
            <a:r>
              <a:rPr lang="en" dirty="0"/>
              <a:t>-If applicable assist patient in injecting epinephrine</a:t>
            </a:r>
          </a:p>
          <a:p>
            <a:pPr lvl="0">
              <a:spcBef>
                <a:spcPts val="0"/>
              </a:spcBef>
              <a:buNone/>
            </a:pPr>
            <a:r>
              <a:rPr lang="en" dirty="0"/>
              <a:t>-Place any patient that shows signs of shock in a supine position with feet elevated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00065" y="774043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2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559</Words>
  <Application>Microsoft Office PowerPoint</Application>
  <PresentationFormat>On-screen Show (16:9)</PresentationFormat>
  <Paragraphs>66</Paragraphs>
  <Slides>11</Slides>
  <Notes>11</Notes>
  <HiddenSlides>0</HiddenSlides>
  <MMClips>12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3" baseType="lpstr">
      <vt:lpstr>Arial</vt:lpstr>
      <vt:lpstr>Simple Light</vt:lpstr>
      <vt:lpstr>Allergies and Anaphylaxis</vt:lpstr>
      <vt:lpstr>Terms</vt:lpstr>
      <vt:lpstr>More Terms</vt:lpstr>
      <vt:lpstr>Common Causes of Allergies</vt:lpstr>
      <vt:lpstr>Mild Allergic Reaction</vt:lpstr>
      <vt:lpstr>Moderate Allergic Reaction</vt:lpstr>
      <vt:lpstr>Severe Allergic Reaction</vt:lpstr>
      <vt:lpstr>Anaphylactic Shock</vt:lpstr>
      <vt:lpstr>Management</vt:lpstr>
      <vt:lpstr>Epinephrine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Allergies and Anaphylaxis</dc:title>
  <dc:creator>Grzyb, Sean P.</dc:creator>
  <cp:lastModifiedBy>Grzyb, Sean P.</cp:lastModifiedBy>
  <cp:revision>6</cp:revision>
  <dcterms:modified xsi:type="dcterms:W3CDTF">2019-11-22T03:08:29Z</dcterms:modified>
</cp:coreProperties>
</file>