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d08fa05d6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d08fa05d6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d08fa05d6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d08fa05d6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d08fa05d6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d08fa05d6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d08fa05d6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d08fa05d6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d08fa05d6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d08fa05d6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d08fa05d6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d08fa05d6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d08fa05d6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d08fa05d6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d08fa05d6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d08fa05d6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d08fa05d6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d08fa05d6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d08fa05d6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d08fa05d6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d08fa05d6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d08fa05d6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d08fa05d6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d08fa05d6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d08fa05d6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8d08fa05d6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d08fa05d6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d08fa05d6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d08fa05d6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d08fa05d6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d08fa05d6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d08fa05d6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d08fa05d6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d08fa05d6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d08fa05d6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d08fa05d6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d08fa05d6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d08fa05d6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d08fa05d6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d08fa05d6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 13: </a:t>
            </a:r>
            <a:r>
              <a:rPr lang="en"/>
              <a:t>Respiratory</a:t>
            </a:r>
            <a:r>
              <a:rPr lang="en"/>
              <a:t> Emergencies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Maddy Lieblein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25" y="500925"/>
            <a:ext cx="33348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Hyperventilation Syndrome (HVS)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946700"/>
            <a:ext cx="3127500" cy="27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Abnormally low levels of CO2 in blood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Often preceded by anxiety or panic attack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be response to physiological insult (eg diabetes) or psychological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Usually benign but can mimic other serious conditions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cause hand/feet spasms, chest tightness, tachycardia, temp loss of </a:t>
            </a:r>
            <a:r>
              <a:rPr lang="en"/>
              <a:t>responsiveness</a:t>
            </a:r>
            <a:r>
              <a:rPr lang="en"/>
              <a:t> 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050" y="628050"/>
            <a:ext cx="4645925" cy="3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Pulmonary Embolism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864450"/>
            <a:ext cx="3127500" cy="28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Clot or embolus blocks pulmonary </a:t>
            </a:r>
            <a:r>
              <a:rPr lang="en"/>
              <a:t>artery (goes from heart to lung) 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Travels from distant location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Often from lower legs or pelvis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Deep venous thrombosis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Disrupts </a:t>
            </a:r>
            <a:r>
              <a:rPr lang="en"/>
              <a:t>flow</a:t>
            </a:r>
            <a:r>
              <a:rPr lang="en"/>
              <a:t> of blood, prevents gas exchange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Life threatening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Saddle embolus is most lethal (stops blood flow in both lungs)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900" y="269850"/>
            <a:ext cx="2963711" cy="298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475" y="3320176"/>
            <a:ext cx="2387352" cy="158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Pneumothorax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25" y="19519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Accumulation of air between lung and inner chest wall (pleural space)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Trauma or spontaneous alveoli rupture (air escapes to pleural space)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Depending on size, can resolve on own or cause shock and hypoxia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13254"/>
          <a:stretch/>
        </p:blipFill>
        <p:spPr>
          <a:xfrm>
            <a:off x="3970400" y="1035987"/>
            <a:ext cx="4980075" cy="30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causes of respiratory distress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Trauma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Altitude</a:t>
            </a:r>
            <a:r>
              <a:rPr lang="en"/>
              <a:t> illness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Pneumonia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Carbon monoxide poisoning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Colds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532" y="2010675"/>
            <a:ext cx="3010680" cy="25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Assessment</a:t>
            </a:r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137075" y="1822225"/>
            <a:ext cx="8129400" cy="30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Scene size up - general impressions important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ABCD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Control life-threatening bleeds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Includes clearing the airway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LOR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Call for ALS immediately if severe respiratory compromise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Signs and Symptoms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choking/gagging, inability to speak, open-mouthed breathing, panting/gasping/wheezing, pursed lip breathing, tachypnea/bradypnea, cyanosis, nasal flaring, upright/tripod position, changes in LOR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175" y="152400"/>
            <a:ext cx="1838175" cy="29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Assessment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411275" y="1919275"/>
            <a:ext cx="6594000" cy="27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SAMPLE and medical history are important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Chronic conditions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Medications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Recent surgeries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Illness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Full-body assessment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Palpating the chest: crepitus (crackling)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Vitals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Every 3-5 min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Listening to lung sounds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Can change rapidly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Less than 8/greater than 30 bpm signs of resp failure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 b="22233" l="0" r="8332" t="0"/>
          <a:stretch/>
        </p:blipFill>
        <p:spPr>
          <a:xfrm>
            <a:off x="5125150" y="1500225"/>
            <a:ext cx="3772075" cy="16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Oxygenation 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Pulse </a:t>
            </a:r>
            <a:r>
              <a:rPr lang="en"/>
              <a:t>oximeters (94-99%)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Supplement with non-rebreather or nasal cannula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Keeping airway clear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Assess and monitor for shock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Vitals every 3-5 min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Position of comfort (only supine is signs of shock)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toboggan, put head uphill, elevate chest/head</a:t>
            </a:r>
            <a:endParaRPr/>
          </a:p>
        </p:txBody>
      </p:sp>
      <p:sp>
        <p:nvSpPr>
          <p:cNvPr id="169" name="Google Shape;169;p2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425" y="1491549"/>
            <a:ext cx="3855900" cy="19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5425" y="3419475"/>
            <a:ext cx="26098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Inhalers</a:t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11700" y="1505700"/>
            <a:ext cx="28140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Metered-dose inhalers: dilates bronchioles to allow easier </a:t>
            </a:r>
            <a:r>
              <a:rPr lang="en" sz="1800"/>
              <a:t>breathing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Make sure it is prescribed to patient/not expired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Assist in using </a:t>
            </a:r>
            <a:endParaRPr sz="1800"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225" y="1505700"/>
            <a:ext cx="5338375" cy="34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Question 1</a:t>
            </a:r>
            <a:endParaRPr/>
          </a:p>
        </p:txBody>
      </p:sp>
      <p:sp>
        <p:nvSpPr>
          <p:cNvPr id="184" name="Google Shape;184;p30"/>
          <p:cNvSpPr txBox="1"/>
          <p:nvPr/>
        </p:nvSpPr>
        <p:spPr>
          <a:xfrm>
            <a:off x="397575" y="1713650"/>
            <a:ext cx="62103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is the most common cause of airway obstruction?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Foreign bodies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Soft-tissue swelling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tongue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Vomit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Question 1 </a:t>
            </a:r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397575" y="1713650"/>
            <a:ext cx="62103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is the most common cause of airway obstruction?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Foreign bodies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Soft-tissue swelling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The tongue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Vomit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Anatomy and physiology of breathing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Identify the normal respiratory rates for different age groups and describe normal and abnormal breathing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Causes of airway obstruction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Listening to lungs and assisting with an inhaler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 able to </a:t>
            </a:r>
            <a:r>
              <a:rPr lang="en" sz="1600"/>
              <a:t>identify</a:t>
            </a:r>
            <a:r>
              <a:rPr lang="en" sz="1600"/>
              <a:t> the signs and symptoms for common respiratory emergencies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Assess and manage patients in respiratory distress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Question 2</a:t>
            </a:r>
            <a:endParaRPr/>
          </a:p>
        </p:txBody>
      </p:sp>
      <p:sp>
        <p:nvSpPr>
          <p:cNvPr id="196" name="Google Shape;196;p32"/>
          <p:cNvSpPr txBox="1"/>
          <p:nvPr/>
        </p:nvSpPr>
        <p:spPr>
          <a:xfrm>
            <a:off x="356450" y="1631400"/>
            <a:ext cx="55659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2. A patient comes in with respiratory distress. During your assessment, you find he is a long-time smoker and had knee surgery last week. He presents with tachypnea, tachycardia, chest pain, and has a swollen and tender calf. Which respiratory emergency could this be?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Pneumothorax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Pulmonary Embolism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Chronic Obstructive Pulmonary Disease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Asthma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Question 2</a:t>
            </a:r>
            <a:endParaRPr/>
          </a:p>
        </p:txBody>
      </p:sp>
      <p:sp>
        <p:nvSpPr>
          <p:cNvPr id="202" name="Google Shape;202;p33"/>
          <p:cNvSpPr txBox="1"/>
          <p:nvPr/>
        </p:nvSpPr>
        <p:spPr>
          <a:xfrm>
            <a:off x="356450" y="1631400"/>
            <a:ext cx="55659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2. A patient comes in with respiratory distress. During your assessment, you find he is a long-time smoker and had knee surgery last week. He presents with tachypnea, tachycardia, chest pain, and has a swollen and tender calf. Which respiratory emergency could this be?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Pneumothorax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Pulmonary Embolism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Chronic Obstructive Pulmonary Disease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lphaL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Asthma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Ventilation: </a:t>
            </a:r>
            <a:r>
              <a:rPr lang="en"/>
              <a:t>mechanisms by the lungs to take in oxygen and expel carbon dioxide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Oxygen interruption in brain cannot be longer than 4 minutes without severe damage - 10 in tissue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Causes of respiratory distress can be relatively harmless or life threatening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Amount of CO2 dissolved in blood that controls breathing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Dyspnea: </a:t>
            </a:r>
            <a:r>
              <a:rPr lang="en"/>
              <a:t>difficult or labored breathing accompanied by shortness of breath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Common complaint OEC technicians encounter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Cannot diagnose problems, but perform assessments and provide life-saving care through oxygen and airway management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575" y="1935375"/>
            <a:ext cx="3431100" cy="26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and Physiology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4469175" y="1505700"/>
            <a:ext cx="43632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Diaphragm is the most important muscle of respiration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Diaphragm and chest wall </a:t>
            </a:r>
            <a:r>
              <a:rPr lang="en" sz="1400"/>
              <a:t>muscles</a:t>
            </a:r>
            <a:r>
              <a:rPr lang="en" sz="1400"/>
              <a:t> </a:t>
            </a:r>
            <a:r>
              <a:rPr lang="en" sz="1400"/>
              <a:t>expand</a:t>
            </a:r>
            <a:r>
              <a:rPr lang="en" sz="1400"/>
              <a:t> chest cavity, sucking air into the alveoli during inhalation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Alveoli: Tiny air sacs in lungs that allow gas exchange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78% nitrogen, 21% oxygen, 1% other gases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Mechanism: oxygen diffuses into blood into capillaries of alveoli and CO2 diffuses back out and is exhaled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Pleural space is between surface of the lung and lining of chest. Contains fluid from the pleura allowing for movement of lungs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Rate and depth of </a:t>
            </a:r>
            <a:r>
              <a:rPr lang="en" sz="1400"/>
              <a:t>breathing</a:t>
            </a:r>
            <a:r>
              <a:rPr lang="en" sz="1400"/>
              <a:t> controlled by acidity in blood (pH)</a:t>
            </a:r>
            <a:endParaRPr sz="14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5700"/>
            <a:ext cx="3741649" cy="353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1545500" y="195400"/>
            <a:ext cx="6247800" cy="129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Respiration Rates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658050" y="1576550"/>
            <a:ext cx="5127300" cy="3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Infant: 20 -60 bpm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Child: 15-30 bpm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Adult: 12-20 bpm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➢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Rate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➢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Rhythm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➢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Quality 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➢"/>
            </a:pPr>
            <a:r>
              <a:rPr lang="en" sz="1900">
                <a:latin typeface="Merriweather"/>
                <a:ea typeface="Merriweather"/>
                <a:cs typeface="Merriweather"/>
                <a:sym typeface="Merriweather"/>
              </a:rPr>
              <a:t>Depth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350" y="1576550"/>
            <a:ext cx="4673900" cy="31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1339925" y="1093250"/>
            <a:ext cx="8558100" cy="263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/>
              <a:t>Respiratory Emergencies</a:t>
            </a:r>
            <a:endParaRPr sz="7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Obstruction/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Choking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699925"/>
            <a:ext cx="3127500" cy="29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Any airway </a:t>
            </a:r>
            <a:r>
              <a:rPr lang="en"/>
              <a:t>obstruction</a:t>
            </a:r>
            <a:r>
              <a:rPr lang="en"/>
              <a:t> from foreign body or swelling that limits gas exchange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Tongue is the most common cause of airway obstruction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Finger sweep, suction, gravity/positioning, abdominal thrusts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075" y="1352438"/>
            <a:ext cx="5193950" cy="24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Asthma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480600"/>
            <a:ext cx="3127500" cy="32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Sudden, recurrent lower airway </a:t>
            </a:r>
            <a:r>
              <a:rPr lang="en"/>
              <a:t>constriction (bronchospasm) </a:t>
            </a:r>
            <a:r>
              <a:rPr lang="en"/>
              <a:t> and increased mucus production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Over 25 million cases in US, causes unclear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Status asthmaticus - severe attack that does not respond to inhaled medications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Inhalers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125" y="1070925"/>
            <a:ext cx="5286375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158200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Chronic Obstructive Pulmonary Disease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0" y="1987300"/>
            <a:ext cx="3633000" cy="34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Chronic inflammatory lung disease that constricts bronchi (tubes carrying air in/out of lungs)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</a:t>
            </a:r>
            <a:r>
              <a:rPr lang="en"/>
              <a:t>ung damage and hypoxia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3rd leading cause of death in 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Symptoms: cough, wheezing, mucus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Cannot be cured but treated by increased oxygenation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Chronic bronchitis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Persistent cough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Chronic </a:t>
            </a:r>
            <a:r>
              <a:rPr lang="en"/>
              <a:t>emphysema: unable to exhale enough air so it gets trapped in lungs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Destruction of alveolar sacs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3600" l="3656" r="2596" t="13830"/>
          <a:stretch/>
        </p:blipFill>
        <p:spPr>
          <a:xfrm>
            <a:off x="3811150" y="679888"/>
            <a:ext cx="5261750" cy="37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