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324" r:id="rId3"/>
    <p:sldId id="352" r:id="rId4"/>
    <p:sldId id="325" r:id="rId5"/>
    <p:sldId id="265" r:id="rId6"/>
    <p:sldId id="326" r:id="rId7"/>
    <p:sldId id="353" r:id="rId8"/>
    <p:sldId id="327" r:id="rId9"/>
    <p:sldId id="354" r:id="rId10"/>
    <p:sldId id="328" r:id="rId11"/>
    <p:sldId id="329" r:id="rId12"/>
    <p:sldId id="330" r:id="rId13"/>
    <p:sldId id="331" r:id="rId14"/>
    <p:sldId id="355" r:id="rId15"/>
    <p:sldId id="334" r:id="rId16"/>
    <p:sldId id="266" r:id="rId17"/>
    <p:sldId id="296" r:id="rId18"/>
    <p:sldId id="356" r:id="rId19"/>
    <p:sldId id="335" r:id="rId20"/>
    <p:sldId id="33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FFF9F"/>
    <a:srgbClr val="ACA800"/>
    <a:srgbClr val="FFFFB9"/>
    <a:srgbClr val="FFFFAB"/>
    <a:srgbClr val="2A7596"/>
    <a:srgbClr val="005E9D"/>
    <a:srgbClr val="D71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3867" autoAdjust="0"/>
  </p:normalViewPr>
  <p:slideViewPr>
    <p:cSldViewPr>
      <p:cViewPr varScale="1">
        <p:scale>
          <a:sx n="83" d="100"/>
          <a:sy n="83" d="100"/>
        </p:scale>
        <p:origin x="2480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524535E-D4C3-4209-8D4E-723F01EB5B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4C44831-4CE5-4FD2-BF1E-90E97CF821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fld id="{AA534A35-C602-4DDF-AD2B-022F43B5360B}" type="datetime1">
              <a:rPr lang="en-US" altLang="en-US"/>
              <a:pPr/>
              <a:t>10/2/19</a:t>
            </a:fld>
            <a:endParaRPr lang="en-US" altLang="en-US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D99BFF4F-A4D0-423C-83D1-C06BDCB23E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E7D3A360-B25F-40BD-AD33-404F6791A0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fld id="{9A007400-4ABF-4E85-86A2-12D5B912A9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AE700F5-5003-474E-9589-BCA9443BFC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3CC73BA-EC51-43B7-A4EC-4657393DAF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fld id="{3F526340-9309-4E61-A99F-6341D13C0579}" type="datetime1">
              <a:rPr lang="en-US" altLang="en-US"/>
              <a:pPr/>
              <a:t>10/2/19</a:t>
            </a:fld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C7A9EAF-45EE-4EBB-8E19-1F736C7774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BEF58A21-4885-4E89-A484-FB74F9382D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3E360DB1-C672-4B44-9190-499B5AC0ED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FADEA3A6-388C-49F1-92E8-1E9E41C70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fld id="{7047E101-11B5-463B-9A19-EEE6D1ED58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7EF22FEF-CC4E-46C0-8D9A-0F9BB4022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8C6344EB-D29E-49CE-A6CF-10EB0C759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Discussion Point: Once students learn its signs and symptoms, stroke may be more obvious than some other causes of AMS. 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F6E846C2-6C14-4D7A-B2FC-3FC475DB8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B0A8FCDA-C6B0-4A0A-8297-13A3F0048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4BEB788D-5C69-4816-9E5D-96ED43AF2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F867156E-38D9-47B6-88A1-170836666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F350013C-9F64-4B64-8D5C-48EFEF448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8AC1AE3-7F6E-4518-9B06-3ADFD690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E259FF65-97D5-4F9F-8478-BFE004A73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D4DEC171-CC57-417B-AC3E-08BB47011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01FACD4B-2090-4C69-B1E4-18FDB6F8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2AF5674D-AAEC-4FD5-ADBF-7C46BABFA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F02246AE-4DFB-4F10-AC82-D0692799B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901CE7DC-7507-4DCD-AFF3-A64E1E3C3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Discussion Points: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OEC Technicians help by: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Assisting in research projects, disaster relief, identifying outdoor safety issues, promoting safety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Completing EMS incident reports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21F64D0E-934B-4168-9B53-2548780AD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>
            <a:extLst>
              <a:ext uri="{FF2B5EF4-FFF2-40B4-BE49-F238E27FC236}">
                <a16:creationId xmlns:a16="http://schemas.microsoft.com/office/drawing/2014/main" id="{97CCCD90-3129-48F9-A5AE-142246B05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06DA129F-52E3-49E7-B0E2-4DA5F5205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95BA660A-A451-4968-A091-49639CC65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8A8F0CA1-1680-4EAE-9B82-0854BC940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>
            <a:extLst>
              <a:ext uri="{FF2B5EF4-FFF2-40B4-BE49-F238E27FC236}">
                <a16:creationId xmlns:a16="http://schemas.microsoft.com/office/drawing/2014/main" id="{0CD295B0-86B8-4F3F-BAE1-014A6DA5C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532BC1B2-BAB7-48C8-830B-F99CDD1B4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25C54678-08B3-43D7-8D46-B8FFB0250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B084F8DD-C84F-41B6-9E54-8015A8C90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293B8A58-3915-466A-9379-8EE940C41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06BE3F69-9509-4C3D-8633-5CD7B7314D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A953BD0A-05F9-4711-AAC3-D94454153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CB8B28F9-D14E-4099-B1D2-96C60B15E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526FD4E8-FB96-437F-8953-57B63A39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Discussion Points: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What should you do now?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Take wallet from manager, but set aside.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Instruct manager to protect patient</a:t>
            </a:r>
            <a:r>
              <a:rPr lang="ja-JP" altLang="en-US"/>
              <a:t>’</a:t>
            </a:r>
            <a:r>
              <a:rPr lang="en-US" altLang="ja-JP"/>
              <a:t>s head from banging on the floor.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Clear away nearby objects.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Time the seizure (45 seconds).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After seizure, place patient on left side and assure airway is clear.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Check patient</a:t>
            </a:r>
            <a:r>
              <a:rPr lang="ja-JP" altLang="en-US"/>
              <a:t>’</a:t>
            </a:r>
            <a:r>
              <a:rPr lang="en-US" altLang="ja-JP"/>
              <a:t>s wallet for medical card </a:t>
            </a:r>
            <a:r>
              <a:rPr lang="en-US" altLang="ja-JP">
                <a:sym typeface="Wingdings" panose="05000000000000000000" pitchFamily="2" charset="2"/>
              </a:rPr>
              <a:t></a:t>
            </a:r>
            <a:r>
              <a:rPr lang="en-US" altLang="ja-JP"/>
              <a:t> he is diabetic.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If conscious and able to swallow, administer sugar or glucose.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 Monitor ABCDs.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4ED7543F-C0E3-4D5E-9D68-0335F09A7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A1280207-E33A-482E-A1FB-1954141ED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Discussion Points: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What would you do when encountering this man?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What does the scene size-up tell you?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Can you rule out a traumatic injury as the cause of AMS?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ABCDs, primary survey, AVPU and/or Glasgow.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Look for clues. Hypoxia and hypoglycemia are the two most common causes of AMS.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2C51EBA2-1C5A-48CC-86ED-DAB235835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F3005B0F-389A-40BD-BB22-FA30C0ABB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DA5B771E-B72E-4FB3-A039-B7EAC55180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1C911761-B801-4932-81C0-691EC7E75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D4013E80-2251-4919-B9BD-3794E9004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5AE4FEF2-DD6C-4B5D-9F14-2738DF453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497552CD-2B00-428C-BB06-3465362C0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0030506C-258A-4FB2-B0EE-B5E7C7C46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24" y="1905000"/>
            <a:ext cx="6931152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6576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10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58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77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150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36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82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14277-7BF9-4A7E-89DF-D7481620C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6E90E6-D4B1-43CF-B520-8A3910FB8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55ACA-1458-48D1-97A3-78F60ED4A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D15D0-8D7C-499F-AC66-A4A11EF01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06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83E644-B0F6-46D0-BD1E-27EA85CCC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220E9E-CB00-4BE4-A44A-9CF56EBE7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EF91E7-81AA-4049-9D15-7D362A9E6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A12C7-80A5-411E-8ECE-E6F3EFF51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14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9B8B5-A5CB-468D-B063-BD0B4C5AD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CD765D-28BF-4C24-A4D9-7F6DA8E51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B65282-87F2-4A4F-82E7-FAF02E96C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53FAE-3055-45AF-889E-3A6563BCF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82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B5C211-17DB-48D8-AAC7-49C0B2144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8F5E0-B49A-424A-B3BB-9AD0235DB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E3CCC-01F4-4142-948E-122FC1CC8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A7D16-FDA8-4CEA-80FA-694761F6E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4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54D240-FD5C-47E7-B268-414EE6517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4DA265-9DB3-4355-AA52-9F2061D11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EA637C-0C9A-4302-BBD2-E8ED4B129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402C1-7889-4CB9-AF10-A035AA280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4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428" y="3635374"/>
            <a:ext cx="6867144" cy="1755648"/>
          </a:xfrm>
        </p:spPr>
        <p:txBody>
          <a:bodyPr anchor="t"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428" y="1828800"/>
            <a:ext cx="6867144" cy="1472184"/>
          </a:xfrm>
        </p:spPr>
        <p:txBody>
          <a:bodyPr anchor="ctr" anchorCtr="1"/>
          <a:lstStyle>
            <a:lvl1pPr marL="0" indent="0" algn="ctr">
              <a:buNone/>
              <a:defRPr sz="36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12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4AB605-5FC5-4C83-9DA6-C65024DE5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3D0CE8-78C8-4E13-97FA-0264C269D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582C53-5619-4421-8F04-EFCB17F3D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88FCC-B2E3-43BE-8F16-C5847FE6D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7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0C3DC2-0D0D-48AE-85EC-E9BE78226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BB54FD-16FF-419D-93AF-71B4D3E46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28ED42-0231-4949-B6BC-405E51ECE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60389-94BD-4671-BC9A-5057E2A6B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27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E443E-1E58-45DD-9F4E-57FFC550B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4D952-6B96-4806-AF70-5F85A7F4D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F6C69-714F-4B66-B820-1AC8E7287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9FCC2-32D9-4E4D-B6DD-328710DE3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6DD32-01BD-46C6-BA71-93566114F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FDE80-C4D1-4E2A-A192-01319E8BD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A99077-F1BD-4DE5-B91E-AD6086378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C4D3-443F-4A96-A55C-1EBA401D4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483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7E3D01-49F6-44EA-B655-8D1ACD2CE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6FB81-9397-46BB-841F-807BE323B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CE6694-838E-4009-B8B4-526385A68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F305A-8FEC-41D6-8C6D-9BBD1DFB6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203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AA6AC2-9572-4254-8A07-E6474F53A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FA313D-D345-4A33-929B-AAEA59045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99861B-0F15-473E-B0E0-85FEA31CE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52040-8A61-4918-B08A-A9A440178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1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428" y="1804416"/>
            <a:ext cx="6867144" cy="1472184"/>
          </a:xfrm>
        </p:spPr>
        <p:txBody>
          <a:bodyPr anchorCtr="1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428" y="3635374"/>
            <a:ext cx="6867144" cy="1755648"/>
          </a:xfrm>
        </p:spPr>
        <p:txBody>
          <a:bodyPr anchorCtr="1"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71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9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48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91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6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82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70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9F3435-FFE5-4B12-956F-89DB7DB18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6038"/>
            <a:ext cx="6781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3D2A2A-FAD0-463B-ADCF-77AB3831B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8C63080F-1E0A-4AFC-BAFD-00922230A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244890"/>
          </a:solidFill>
          <a:ln>
            <a:noFill/>
          </a:ln>
          <a:extLst>
            <a:ext uri="{91240B29-F687-4F45-9708-019B960494DF}">
              <a14:hiddenLine xmlns:a14="http://schemas.microsoft.com/office/drawing/2010/main" w="54991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9" name="Rectangle 7">
            <a:extLst>
              <a:ext uri="{FF2B5EF4-FFF2-40B4-BE49-F238E27FC236}">
                <a16:creationId xmlns:a16="http://schemas.microsoft.com/office/drawing/2014/main" id="{C4F01A2E-1DF4-43B0-A016-CC1DED82BD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6400" y="6396038"/>
            <a:ext cx="357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0000"/>
                </a:solidFill>
              </a:rPr>
              <a:t>National Ski Patrol, </a:t>
            </a:r>
            <a:r>
              <a:rPr lang="en-US" altLang="en-US" sz="1000" i="1">
                <a:solidFill>
                  <a:srgbClr val="000000"/>
                </a:solidFill>
              </a:rPr>
              <a:t>Outdoor Emergency Care, 5</a:t>
            </a:r>
            <a:r>
              <a:rPr lang="en-US" altLang="en-US" sz="1000" i="1" baseline="30000">
                <a:solidFill>
                  <a:srgbClr val="000000"/>
                </a:solidFill>
              </a:rPr>
              <a:t>th</a:t>
            </a:r>
            <a:r>
              <a:rPr lang="en-US" altLang="en-US" sz="1000" i="1">
                <a:solidFill>
                  <a:srgbClr val="000000"/>
                </a:solidFill>
              </a:rPr>
              <a:t> Ed.</a:t>
            </a:r>
            <a:endParaRPr lang="en-US" altLang="en-US" sz="1000">
              <a:solidFill>
                <a:srgbClr val="000000"/>
              </a:solidFill>
            </a:endParaRPr>
          </a:p>
          <a:p>
            <a:pPr algn="r"/>
            <a:r>
              <a:rPr lang="en-US" altLang="en-US" sz="1000">
                <a:solidFill>
                  <a:srgbClr val="000000"/>
                </a:solidFill>
              </a:rPr>
              <a:t>©2012 by Pearson Education, Inc., Upper Saddle River, NJ</a:t>
            </a:r>
          </a:p>
          <a:p>
            <a:pPr algn="r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30" name="Rectangle 10">
            <a:extLst>
              <a:ext uri="{FF2B5EF4-FFF2-40B4-BE49-F238E27FC236}">
                <a16:creationId xmlns:a16="http://schemas.microsoft.com/office/drawing/2014/main" id="{8C586BDA-8DCF-48CC-91C9-A93A8777FA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6800" y="1143000"/>
            <a:ext cx="6781800" cy="762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54991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8836008E-ACCA-4585-A6EB-6B89F8E37A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562600"/>
            <a:ext cx="1357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>
            <a:extLst>
              <a:ext uri="{FF2B5EF4-FFF2-40B4-BE49-F238E27FC236}">
                <a16:creationId xmlns:a16="http://schemas.microsoft.com/office/drawing/2014/main" id="{AA1E8C02-7C55-499E-AE84-DDADE26FEF3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1">
            <a:extLst>
              <a:ext uri="{FF2B5EF4-FFF2-40B4-BE49-F238E27FC236}">
                <a16:creationId xmlns:a16="http://schemas.microsoft.com/office/drawing/2014/main" id="{FE7E8B0C-828C-49E8-BBA8-70D9C48DB1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37288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FFFFFF"/>
                </a:solidFill>
              </a:rPr>
              <a:t>BRADY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0123351-DAAB-4D40-9731-752902D1F71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37325"/>
            <a:ext cx="914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71A21"/>
        </a:buClr>
        <a:buSzPct val="68000"/>
        <a:buFont typeface="Webdings" panose="05030102010509060703" pitchFamily="18" charset="2"/>
        <a:buChar char="l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E9D"/>
        </a:buClr>
        <a:buFont typeface="Verdana" panose="020B0604030504040204" pitchFamily="34" charset="0"/>
        <a:buChar char="◦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E9D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E9D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E9D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E9D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E9D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E9D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E9D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2BB39F6-C458-494B-AF6A-180AF0BCC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C725536-0029-4015-ABBA-56A1CE9A8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EFB371C-04E1-4084-BF78-33B16844D6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CEDD8A2-FB9D-47D6-BB50-5833228B09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A44C0C6-C584-4FF3-AD3E-EF67A2EF0C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9FD750-B6D6-4E95-8083-BC3E4F06D8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2EEA55CD-57AD-411D-81C3-C1833EB8A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Conditions Associated </a:t>
            </a:r>
            <a:br>
              <a:rPr lang="en-US" altLang="en-US"/>
            </a:br>
            <a:r>
              <a:rPr lang="en-US" altLang="en-US"/>
              <a:t>With AMS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6F2641B-2545-4161-96B1-A17CDF1E50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7010400" cy="4724400"/>
          </a:xfrm>
        </p:spPr>
        <p:txBody>
          <a:bodyPr/>
          <a:lstStyle/>
          <a:p>
            <a:r>
              <a:rPr lang="en-US" altLang="en-US"/>
              <a:t>Stroke: neurological impairment due to low or no blood flow to areas of the brain. </a:t>
            </a:r>
          </a:p>
          <a:p>
            <a:r>
              <a:rPr lang="en-US" altLang="en-US"/>
              <a:t>Three types of stroke –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Ischemic: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Most common – 80%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Embolism – disrupted blood flow due to foreign material in the blood vessel, e.g. blood clot, fat from fractures or cholesterol plaque migration.</a:t>
            </a:r>
          </a:p>
        </p:txBody>
      </p:sp>
      <p:sp>
        <p:nvSpPr>
          <p:cNvPr id="95235" name="TextBox 6">
            <a:extLst>
              <a:ext uri="{FF2B5EF4-FFF2-40B4-BE49-F238E27FC236}">
                <a16:creationId xmlns:a16="http://schemas.microsoft.com/office/drawing/2014/main" id="{D455EA26-6032-4AD1-9148-5193E82F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D7F5F1-1A51-4677-AB8B-BAFCA51471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0815" y="271065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D8564640-B9ED-42A6-8EEE-96D901B5F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Management</a:t>
            </a:r>
            <a:endParaRPr lang="en-US" altLang="en-US" sz="1600"/>
          </a:p>
        </p:txBody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BED2E011-691E-4389-8D97-73E7D436A3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Deal with deficits in ABCDs.</a:t>
            </a:r>
          </a:p>
          <a:p>
            <a:r>
              <a:rPr lang="en-US" altLang="en-US"/>
              <a:t>Provide high-flow O</a:t>
            </a:r>
            <a:r>
              <a:rPr lang="en-US" altLang="en-US" baseline="-25000"/>
              <a:t>2.</a:t>
            </a:r>
            <a:endParaRPr lang="en-US" altLang="en-US"/>
          </a:p>
          <a:p>
            <a:r>
              <a:rPr lang="en-US" altLang="en-US"/>
              <a:t>Provide sugar to an awake diabetic.</a:t>
            </a:r>
          </a:p>
          <a:p>
            <a:r>
              <a:rPr lang="en-US" altLang="en-US"/>
              <a:t>Consider spinal precautions.</a:t>
            </a:r>
          </a:p>
          <a:p>
            <a:r>
              <a:rPr lang="en-US" altLang="en-US"/>
              <a:t>Activate EMS and provide rapid transport.</a:t>
            </a:r>
          </a:p>
          <a:p>
            <a:endParaRPr lang="en-US" altLang="en-US"/>
          </a:p>
        </p:txBody>
      </p:sp>
      <p:sp>
        <p:nvSpPr>
          <p:cNvPr id="113667" name="TextBox 6">
            <a:extLst>
              <a:ext uri="{FF2B5EF4-FFF2-40B4-BE49-F238E27FC236}">
                <a16:creationId xmlns:a16="http://schemas.microsoft.com/office/drawing/2014/main" id="{AF96FC4E-D0E5-4E6F-A0DF-6D4B0EDF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C6ABE937-DFD7-4D20-81DC-5E2FF415C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Management</a:t>
            </a: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6832C70A-7363-431A-8EDB-67007CEFAC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Symptom-based management in AMS: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A – Alcohol and acidosis: protect airway, support respirations, rapid transport.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E – Epilepsy, environment &amp; electrolytes: protect from injury, protect airway, take steps to restore a normal body temperature, rapid transport.</a:t>
            </a:r>
          </a:p>
        </p:txBody>
      </p:sp>
      <p:sp>
        <p:nvSpPr>
          <p:cNvPr id="115715" name="TextBox 6">
            <a:extLst>
              <a:ext uri="{FF2B5EF4-FFF2-40B4-BE49-F238E27FC236}">
                <a16:creationId xmlns:a16="http://schemas.microsoft.com/office/drawing/2014/main" id="{C4DC0BAE-94B0-460D-908C-726533320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>
            <a:extLst>
              <a:ext uri="{FF2B5EF4-FFF2-40B4-BE49-F238E27FC236}">
                <a16:creationId xmlns:a16="http://schemas.microsoft.com/office/drawing/2014/main" id="{2DD2E7BF-1D6E-49FD-9341-6AB6CED2F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Management</a:t>
            </a:r>
            <a:endParaRPr lang="en-US" altLang="en-US" sz="1600"/>
          </a:p>
        </p:txBody>
      </p:sp>
      <p:sp>
        <p:nvSpPr>
          <p:cNvPr id="117762" name="Rectangle 3">
            <a:extLst>
              <a:ext uri="{FF2B5EF4-FFF2-40B4-BE49-F238E27FC236}">
                <a16:creationId xmlns:a16="http://schemas.microsoft.com/office/drawing/2014/main" id="{0D4BEA7F-E60A-48C2-8830-59366E2294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Symptom-based management in AMS: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I – Insulin: give sugar (if fully conscious), activate EMS, monitor, transport.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O – Oxygen and overdose: maintain ABCDs, high-flow O</a:t>
            </a:r>
            <a:r>
              <a:rPr lang="en-US" altLang="en-US" baseline="-25000">
                <a:ea typeface="Arial" panose="020B0604020202020204" pitchFamily="34" charset="0"/>
              </a:rPr>
              <a:t>2</a:t>
            </a:r>
            <a:r>
              <a:rPr lang="en-US" altLang="en-US">
                <a:ea typeface="Arial" panose="020B0604020202020204" pitchFamily="34" charset="0"/>
              </a:rPr>
              <a:t>, rapid transport.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U – Uremia: maintain ABCDs and transport.</a:t>
            </a:r>
          </a:p>
        </p:txBody>
      </p:sp>
      <p:sp>
        <p:nvSpPr>
          <p:cNvPr id="117763" name="TextBox 6">
            <a:extLst>
              <a:ext uri="{FF2B5EF4-FFF2-40B4-BE49-F238E27FC236}">
                <a16:creationId xmlns:a16="http://schemas.microsoft.com/office/drawing/2014/main" id="{9B2BDFA9-0F7E-4FAC-9A49-8A8614AB6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DD2E889B-AF88-4CA7-9DBA-124BD2228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Management</a:t>
            </a:r>
            <a:endParaRPr lang="en-US" altLang="en-US" sz="1600"/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52E509D0-CB1D-4094-B7CC-311719AE2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Symptom-based management in AMS: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T – Trauma and tumors: maintain ABCDs, high-flow O</a:t>
            </a:r>
            <a:r>
              <a:rPr lang="en-US" altLang="en-US" baseline="-25000">
                <a:ea typeface="Arial" panose="020B0604020202020204" pitchFamily="34" charset="0"/>
              </a:rPr>
              <a:t>2</a:t>
            </a:r>
            <a:r>
              <a:rPr lang="en-US" altLang="en-US">
                <a:ea typeface="Arial" panose="020B0604020202020204" pitchFamily="34" charset="0"/>
              </a:rPr>
              <a:t>, treat to prevent shock, rapid transport.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I – Infection: maintain ABCDs, if remote – clean wound, cool fever, suggest NSAID.</a:t>
            </a:r>
          </a:p>
        </p:txBody>
      </p:sp>
      <p:sp>
        <p:nvSpPr>
          <p:cNvPr id="119811" name="TextBox 6">
            <a:extLst>
              <a:ext uri="{FF2B5EF4-FFF2-40B4-BE49-F238E27FC236}">
                <a16:creationId xmlns:a16="http://schemas.microsoft.com/office/drawing/2014/main" id="{7828FAAF-5EAF-4FB6-8238-83B84F728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3FF5F7D3-84A9-473A-9F7C-AFF168C20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Management</a:t>
            </a:r>
            <a:endParaRPr lang="en-US" altLang="en-US" sz="1600"/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A2B2C1F1-4E33-40B9-8328-2B4CED6CA4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Symptom-based management in AMS: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P – Poisoning and psychiatric causes: maintain ABCDs, high-flow O</a:t>
            </a:r>
            <a:r>
              <a:rPr lang="en-US" altLang="en-US" baseline="-25000">
                <a:ea typeface="Arial" panose="020B0604020202020204" pitchFamily="34" charset="0"/>
              </a:rPr>
              <a:t>2</a:t>
            </a:r>
            <a:r>
              <a:rPr lang="en-US" altLang="en-US">
                <a:ea typeface="Arial" panose="020B0604020202020204" pitchFamily="34" charset="0"/>
              </a:rPr>
              <a:t>, contact poison center, for psychosis – support and prevent from harming self.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S – Seizures, stroke, and syncope: prevent further injury, maintain ABCDs, high-flow O</a:t>
            </a:r>
            <a:r>
              <a:rPr lang="en-US" altLang="en-US" baseline="-25000">
                <a:ea typeface="Arial" panose="020B0604020202020204" pitchFamily="34" charset="0"/>
              </a:rPr>
              <a:t>2</a:t>
            </a:r>
            <a:r>
              <a:rPr lang="en-US" altLang="en-US">
                <a:ea typeface="Arial" panose="020B0604020202020204" pitchFamily="34" charset="0"/>
              </a:rPr>
              <a:t>, activate EMS, rapid transport.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565C0AC9-324A-4E13-9A7E-4E42BC28F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Violent Behavior and AMS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1CF3C873-84CC-4BAB-8C70-BA6B25220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Uncooperative, can be dangerous: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Patients usually unaware that actions are inappropriate.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Cannot reason with patient.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Remain calm and reassure patient.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Avoid use of force, when possible. May cause more harm.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>
            <a:extLst>
              <a:ext uri="{FF2B5EF4-FFF2-40B4-BE49-F238E27FC236}">
                <a16:creationId xmlns:a16="http://schemas.microsoft.com/office/drawing/2014/main" id="{098247FF-DB36-40F7-8132-E85906F51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Disposition</a:t>
            </a:r>
          </a:p>
        </p:txBody>
      </p:sp>
      <p:sp>
        <p:nvSpPr>
          <p:cNvPr id="125954" name="Rectangle 3">
            <a:extLst>
              <a:ext uri="{FF2B5EF4-FFF2-40B4-BE49-F238E27FC236}">
                <a16:creationId xmlns:a16="http://schemas.microsoft.com/office/drawing/2014/main" id="{B978081C-CD96-43F3-9E5B-C1EDE6324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ym typeface="Wingdings" panose="05000000000000000000" pitchFamily="2" charset="2"/>
              </a:rPr>
              <a:t>You set aside the wallet. You instruct the manager to protect patient</a:t>
            </a:r>
            <a:r>
              <a:rPr lang="ja-JP" altLang="en-US">
                <a:sym typeface="Wingdings" panose="05000000000000000000" pitchFamily="2" charset="2"/>
              </a:rPr>
              <a:t>’</a:t>
            </a:r>
            <a:r>
              <a:rPr lang="en-US" altLang="ja-JP">
                <a:sym typeface="Wingdings" panose="05000000000000000000" pitchFamily="2" charset="2"/>
              </a:rPr>
              <a:t>s head, clear away nearby objects, and time seizure (45 seconds). </a:t>
            </a:r>
          </a:p>
          <a:p>
            <a:r>
              <a:rPr lang="en-US" altLang="en-US">
                <a:sym typeface="Wingdings" panose="05000000000000000000" pitchFamily="2" charset="2"/>
              </a:rPr>
              <a:t>You place man on his left side and monitor ABCDs and </a:t>
            </a:r>
            <a:r>
              <a:rPr lang="en-US" altLang="en-US"/>
              <a:t>check the patient</a:t>
            </a:r>
            <a:r>
              <a:rPr lang="ja-JP" altLang="en-US"/>
              <a:t>’</a:t>
            </a:r>
            <a:r>
              <a:rPr lang="en-US" altLang="ja-JP"/>
              <a:t>s wallet for medical card and find he is diabetic. </a:t>
            </a:r>
          </a:p>
          <a:p>
            <a:r>
              <a:rPr lang="en-US" altLang="en-US"/>
              <a:t>He becomes responsive and tells you his name. You offer water, which he takes and does well. You stir in 5 packs of sugar, ask him to drink, and monitor closely.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>
            <a:extLst>
              <a:ext uri="{FF2B5EF4-FFF2-40B4-BE49-F238E27FC236}">
                <a16:creationId xmlns:a16="http://schemas.microsoft.com/office/drawing/2014/main" id="{6AABCBE7-90EC-4CEB-8AD8-B00C14E0E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Disposition</a:t>
            </a:r>
          </a:p>
        </p:txBody>
      </p:sp>
      <p:sp>
        <p:nvSpPr>
          <p:cNvPr id="128002" name="Rectangle 3">
            <a:extLst>
              <a:ext uri="{FF2B5EF4-FFF2-40B4-BE49-F238E27FC236}">
                <a16:creationId xmlns:a16="http://schemas.microsoft.com/office/drawing/2014/main" id="{9EF3E638-FC10-44E2-A1A3-174FC413C9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He is fully oriented in a few minutes. He reports that he was in a hurry and did not eat. Ambulance arrives, patient is handed off and thanks you.</a:t>
            </a:r>
            <a:endParaRPr lang="en-US" altLang="en-US">
              <a:sym typeface="Wingdings" panose="05000000000000000000" pitchFamily="2" charset="2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E5E1AF-6812-44B3-93DC-D6FFBE218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>
            <a:extLst>
              <a:ext uri="{FF2B5EF4-FFF2-40B4-BE49-F238E27FC236}">
                <a16:creationId xmlns:a16="http://schemas.microsoft.com/office/drawing/2014/main" id="{561CA569-82FA-4D85-B440-3BEA4BC54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Summary</a:t>
            </a:r>
          </a:p>
        </p:txBody>
      </p:sp>
      <p:sp>
        <p:nvSpPr>
          <p:cNvPr id="130050" name="Rectangle 3">
            <a:extLst>
              <a:ext uri="{FF2B5EF4-FFF2-40B4-BE49-F238E27FC236}">
                <a16:creationId xmlns:a16="http://schemas.microsoft.com/office/drawing/2014/main" id="{3933241C-0588-49B6-928E-557E41CA01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ym typeface="Wingdings" panose="05000000000000000000" pitchFamily="2" charset="2"/>
              </a:rPr>
              <a:t>AMS describes an abnormality in brain function.</a:t>
            </a:r>
          </a:p>
          <a:p>
            <a:r>
              <a:rPr lang="en-US" altLang="en-US">
                <a:sym typeface="Wingdings" panose="05000000000000000000" pitchFamily="2" charset="2"/>
              </a:rPr>
              <a:t>Causes of AMS are numerous and may result in global or focal changes.</a:t>
            </a:r>
          </a:p>
          <a:p>
            <a:r>
              <a:rPr lang="en-US" altLang="en-US">
                <a:sym typeface="Wingdings" panose="05000000000000000000" pitchFamily="2" charset="2"/>
              </a:rPr>
              <a:t>AEIOU-TIPS helpful to discover cause.</a:t>
            </a:r>
          </a:p>
          <a:p>
            <a:r>
              <a:rPr lang="en-US" altLang="en-US">
                <a:sym typeface="Wingdings" panose="05000000000000000000" pitchFamily="2" charset="2"/>
              </a:rPr>
              <a:t>Patients with AMS are </a:t>
            </a:r>
            <a:r>
              <a:rPr lang="ja-JP" altLang="en-US">
                <a:sym typeface="Wingdings" panose="05000000000000000000" pitchFamily="2" charset="2"/>
              </a:rPr>
              <a:t>“</a:t>
            </a:r>
            <a:r>
              <a:rPr lang="en-US" altLang="ja-JP">
                <a:sym typeface="Wingdings" panose="05000000000000000000" pitchFamily="2" charset="2"/>
              </a:rPr>
              <a:t>load and go</a:t>
            </a:r>
            <a:r>
              <a:rPr lang="ja-JP" altLang="en-US">
                <a:sym typeface="Wingdings" panose="05000000000000000000" pitchFamily="2" charset="2"/>
              </a:rPr>
              <a:t>”</a:t>
            </a:r>
            <a:r>
              <a:rPr lang="en-US" altLang="ja-JP">
                <a:sym typeface="Wingdings" panose="05000000000000000000" pitchFamily="2" charset="2"/>
              </a:rPr>
              <a:t>.</a:t>
            </a:r>
          </a:p>
          <a:p>
            <a:r>
              <a:rPr lang="en-US" altLang="en-US">
                <a:sym typeface="Wingdings" panose="05000000000000000000" pitchFamily="2" charset="2"/>
              </a:rPr>
              <a:t>High-flow O2 for all AMS patients.</a:t>
            </a:r>
          </a:p>
          <a:p>
            <a:endParaRPr lang="en-US" altLang="en-US">
              <a:sym typeface="Wingdings" panose="05000000000000000000" pitchFamily="2" charset="2"/>
            </a:endParaRPr>
          </a:p>
          <a:p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130051" name="TextBox 6">
            <a:extLst>
              <a:ext uri="{FF2B5EF4-FFF2-40B4-BE49-F238E27FC236}">
                <a16:creationId xmlns:a16="http://schemas.microsoft.com/office/drawing/2014/main" id="{D6580ADC-86D2-46FA-B3CC-1D966C1F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7525065A-D6FE-4C1C-8C97-6BCDF9C0E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Summary</a:t>
            </a:r>
          </a:p>
        </p:txBody>
      </p:sp>
      <p:sp>
        <p:nvSpPr>
          <p:cNvPr id="132098" name="Rectangle 3">
            <a:extLst>
              <a:ext uri="{FF2B5EF4-FFF2-40B4-BE49-F238E27FC236}">
                <a16:creationId xmlns:a16="http://schemas.microsoft.com/office/drawing/2014/main" id="{FCCBB346-DE17-4B31-9568-057C956EE7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ym typeface="Wingdings" panose="05000000000000000000" pitchFamily="2" charset="2"/>
              </a:rPr>
              <a:t>Diabetics with AMS need sugar, but only if able to follow commands and have intact gag reflex.</a:t>
            </a:r>
          </a:p>
          <a:p>
            <a:r>
              <a:rPr lang="en-US" altLang="en-US">
                <a:sym typeface="Wingdings" panose="05000000000000000000" pitchFamily="2" charset="2"/>
              </a:rPr>
              <a:t>Must treat for spinal injury with any unwitnessed onset of AMS, until proven otherwise.</a:t>
            </a:r>
          </a:p>
          <a:p>
            <a:r>
              <a:rPr lang="en-US" altLang="en-US">
                <a:sym typeface="Wingdings" panose="05000000000000000000" pitchFamily="2" charset="2"/>
              </a:rPr>
              <a:t>Seizures are usually self-limiting; treatment focus is preventing harm.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90C574-2343-42B5-AA49-6BC35B29B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4500" y="6096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11E0A22-0D35-4BCB-8DE5-C2168C588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Conditions Associated </a:t>
            </a:r>
            <a:br>
              <a:rPr lang="en-US" altLang="en-US"/>
            </a:br>
            <a:r>
              <a:rPr lang="en-US" altLang="en-US"/>
              <a:t>With AMS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58A7A579-6779-42C6-8A51-FADB373C1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Three types of stroke –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Hemorrhagic: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Blood vessel ruptures in the brain.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Hematoma forms, placing pressure on brain.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Caused by structural weakness in vessel.</a:t>
            </a:r>
          </a:p>
        </p:txBody>
      </p:sp>
      <p:sp>
        <p:nvSpPr>
          <p:cNvPr id="97283" name="TextBox 6">
            <a:extLst>
              <a:ext uri="{FF2B5EF4-FFF2-40B4-BE49-F238E27FC236}">
                <a16:creationId xmlns:a16="http://schemas.microsoft.com/office/drawing/2014/main" id="{87129191-468D-4E04-918D-DDEDE2CAD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9F7F19-FE86-40C1-8229-1EC922FE0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7700" y="4648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59CDD1E6-ABC9-4158-ABAB-469FDA3EE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Conditions Associated</a:t>
            </a:r>
            <a:br>
              <a:rPr lang="en-US" altLang="en-US"/>
            </a:br>
            <a:r>
              <a:rPr lang="en-US" altLang="en-US"/>
              <a:t> With AMS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CFFDF3E1-713D-4B1D-BF9C-BC281F8F58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Three types of stroke –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Transient ischemic attack (TIA):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Temporary interruption of blood flow to an area in the brain.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No permanent brain damage. 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Signs and symptoms resolve within 24 hours after embolism moves on.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Early warning sign of a more serious stroke.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4BB371-5E0D-4BA5-8E4E-906F62988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4500" y="565947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EC013E39-14D6-40A2-AF3A-1A62282A8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Update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E51E2078-392E-490D-98B1-974AFF25C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tell the manager to hold the man</a:t>
            </a:r>
            <a:r>
              <a:rPr lang="ja-JP" altLang="en-US"/>
              <a:t>’</a:t>
            </a:r>
            <a:r>
              <a:rPr lang="en-US" altLang="ja-JP"/>
              <a:t>s head. </a:t>
            </a:r>
          </a:p>
          <a:p>
            <a:r>
              <a:rPr lang="en-US" altLang="en-US"/>
              <a:t>You ask patient</a:t>
            </a:r>
            <a:r>
              <a:rPr lang="ja-JP" altLang="en-US"/>
              <a:t>’</a:t>
            </a:r>
            <a:r>
              <a:rPr lang="en-US" altLang="ja-JP"/>
              <a:t>s permission to help. While doing a secondary survey, the man</a:t>
            </a:r>
            <a:r>
              <a:rPr lang="ja-JP" altLang="en-US"/>
              <a:t>’</a:t>
            </a:r>
            <a:r>
              <a:rPr lang="en-US" altLang="ja-JP"/>
              <a:t>s eyes roll back. He groans, stiffens, and begins to shake violently. </a:t>
            </a:r>
          </a:p>
          <a:p>
            <a:r>
              <a:rPr lang="en-US" altLang="en-US"/>
              <a:t>The manager grabs the patient</a:t>
            </a:r>
            <a:r>
              <a:rPr lang="ja-JP" altLang="en-US"/>
              <a:t>’</a:t>
            </a:r>
            <a:r>
              <a:rPr lang="en-US" altLang="ja-JP"/>
              <a:t>s wallet, and directs you to, </a:t>
            </a:r>
            <a:r>
              <a:rPr lang="ja-JP" altLang="en-US"/>
              <a:t>“</a:t>
            </a:r>
            <a:r>
              <a:rPr lang="en-US" altLang="ja-JP"/>
              <a:t>Put it in the patient</a:t>
            </a:r>
            <a:r>
              <a:rPr lang="ja-JP" altLang="en-US"/>
              <a:t>’</a:t>
            </a:r>
            <a:r>
              <a:rPr lang="en-US" altLang="ja-JP"/>
              <a:t>s mouth before he dies!</a:t>
            </a:r>
            <a:r>
              <a:rPr lang="ja-JP" altLang="en-US"/>
              <a:t>”</a:t>
            </a:r>
            <a:endParaRPr lang="en-US" alt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FEF379-12BD-4413-B6A5-B2109C83A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4500" y="4648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17D5B579-C44C-43EE-B8C1-9F92D8CBE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Assessment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E1BA44FA-6A06-46F6-A278-F3FDE2A58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Patient assessment with AMS:</a:t>
            </a:r>
          </a:p>
        </p:txBody>
      </p:sp>
      <p:sp>
        <p:nvSpPr>
          <p:cNvPr id="103427" name="TextBox 6">
            <a:extLst>
              <a:ext uri="{FF2B5EF4-FFF2-40B4-BE49-F238E27FC236}">
                <a16:creationId xmlns:a16="http://schemas.microsoft.com/office/drawing/2014/main" id="{39A68F90-8F74-45F2-8EB6-5114AFE0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7ECA44-48A9-4618-B8F4-FD2A00910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C560FFB-A37C-430C-B112-010E28100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Assessment</a:t>
            </a:r>
          </a:p>
        </p:txBody>
      </p:sp>
      <p:sp>
        <p:nvSpPr>
          <p:cNvPr id="105474" name="TextBox 6">
            <a:extLst>
              <a:ext uri="{FF2B5EF4-FFF2-40B4-BE49-F238E27FC236}">
                <a16:creationId xmlns:a16="http://schemas.microsoft.com/office/drawing/2014/main" id="{B754195E-0B10-42F2-B9EE-9381CD9D2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  <p:pic>
        <p:nvPicPr>
          <p:cNvPr id="105475" name="Content Placeholder 5">
            <a:extLst>
              <a:ext uri="{FF2B5EF4-FFF2-40B4-BE49-F238E27FC236}">
                <a16:creationId xmlns:a16="http://schemas.microsoft.com/office/drawing/2014/main" id="{4C77F524-05D4-49AA-8D99-363651ED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2" r="-10632"/>
          <a:stretch>
            <a:fillRect/>
          </a:stretch>
        </p:blipFill>
        <p:spPr>
          <a:xfrm>
            <a:off x="1487488" y="1524000"/>
            <a:ext cx="6437312" cy="4114800"/>
          </a:xfrm>
        </p:spPr>
      </p:pic>
      <p:sp>
        <p:nvSpPr>
          <p:cNvPr id="105476" name="TextBox 6">
            <a:extLst>
              <a:ext uri="{FF2B5EF4-FFF2-40B4-BE49-F238E27FC236}">
                <a16:creationId xmlns:a16="http://schemas.microsoft.com/office/drawing/2014/main" id="{9C312CB6-9F55-4EA4-81DF-7D67E3E39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5681663"/>
            <a:ext cx="322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/>
              <a:t>Copyright Edward McNamara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195545D4-ED6C-4A0A-B80A-A970440B5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Assessment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111C23E5-F3A2-4D5F-A695-D4F42AB9B5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Scene size-up – gather family/friends or bystanders to help with history; traumatic or medical origin?</a:t>
            </a:r>
          </a:p>
        </p:txBody>
      </p:sp>
      <p:sp>
        <p:nvSpPr>
          <p:cNvPr id="107523" name="TextBox 6">
            <a:extLst>
              <a:ext uri="{FF2B5EF4-FFF2-40B4-BE49-F238E27FC236}">
                <a16:creationId xmlns:a16="http://schemas.microsoft.com/office/drawing/2014/main" id="{A4013EE0-DD84-498B-BE20-7109ACB1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57800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E2F9995A-5CC8-4A92-9564-D88869C29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Assessment</a:t>
            </a:r>
          </a:p>
        </p:txBody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256F50AB-3959-4C20-B846-BF16404DC1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Scene size-up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Primary survey: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ABCDs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AVPU and/or Glasgow (monitor for changes).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Look for clues – hypoxia and hypoglycemia are the two most common causes of AMS.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Activate EMS.</a:t>
            </a:r>
          </a:p>
          <a:p>
            <a:pPr lvl="1"/>
            <a:endParaRPr lang="en-US" altLang="en-US">
              <a:ea typeface="Arial" panose="020B0604020202020204" pitchFamily="34" charset="0"/>
            </a:endParaRPr>
          </a:p>
        </p:txBody>
      </p:sp>
      <p:sp>
        <p:nvSpPr>
          <p:cNvPr id="109571" name="TextBox 6">
            <a:extLst>
              <a:ext uri="{FF2B5EF4-FFF2-40B4-BE49-F238E27FC236}">
                <a16:creationId xmlns:a16="http://schemas.microsoft.com/office/drawing/2014/main" id="{267723B4-EA81-4CF7-B8A0-59C80090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57800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ACB18A0B-2F0E-4467-9F88-200AF9F42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Assessment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B19DDA2A-18E9-48F7-B5B6-2C6B10173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Scene size-up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Secondary survey: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SAMPLE history and vital signs.</a:t>
            </a:r>
          </a:p>
          <a:p>
            <a:pPr lvl="3"/>
            <a:r>
              <a:rPr lang="en-US" altLang="en-US">
                <a:ea typeface="Arial" panose="020B0604020202020204" pitchFamily="34" charset="0"/>
              </a:rPr>
              <a:t>OPQRST</a:t>
            </a:r>
          </a:p>
          <a:p>
            <a:pPr lvl="3"/>
            <a:r>
              <a:rPr lang="en-US" altLang="en-US">
                <a:ea typeface="Arial" panose="020B0604020202020204" pitchFamily="34" charset="0"/>
              </a:rPr>
              <a:t>DCAP-BTLS</a:t>
            </a:r>
          </a:p>
          <a:p>
            <a:pPr lvl="3"/>
            <a:r>
              <a:rPr lang="en-US" altLang="en-US">
                <a:ea typeface="Arial" panose="020B0604020202020204" pitchFamily="34" charset="0"/>
              </a:rPr>
              <a:t>Gather history from others when necessary</a:t>
            </a:r>
          </a:p>
          <a:p>
            <a:pPr lvl="3"/>
            <a:r>
              <a:rPr lang="en-US" altLang="en-US">
                <a:ea typeface="Arial" panose="020B0604020202020204" pitchFamily="34" charset="0"/>
              </a:rPr>
              <a:t>Ask about taking medications as prescribed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Look for medical information tags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Pupillary exam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Motor-sensory exam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Higher cortical function exam</a:t>
            </a:r>
          </a:p>
          <a:p>
            <a:pPr lvl="2"/>
            <a:r>
              <a:rPr lang="en-US" altLang="en-US">
                <a:ea typeface="Arial" panose="020B0604020202020204" pitchFamily="34" charset="0"/>
              </a:rPr>
              <a:t>Vocal/speech exam</a:t>
            </a:r>
          </a:p>
          <a:p>
            <a:pPr lvl="3"/>
            <a:endParaRPr lang="en-US" altLang="en-US">
              <a:ea typeface="Arial" panose="020B0604020202020204" pitchFamily="34" charset="0"/>
            </a:endParaRPr>
          </a:p>
        </p:txBody>
      </p:sp>
      <p:sp>
        <p:nvSpPr>
          <p:cNvPr id="111619" name="TextBox 6">
            <a:extLst>
              <a:ext uri="{FF2B5EF4-FFF2-40B4-BE49-F238E27FC236}">
                <a16:creationId xmlns:a16="http://schemas.microsoft.com/office/drawing/2014/main" id="{8C5114E9-FBA7-4D27-8E58-1C902275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26891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i="1"/>
              <a:t>continued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1056</Words>
  <Application>Microsoft Macintosh PowerPoint</Application>
  <PresentationFormat>On-screen Show (4:3)</PresentationFormat>
  <Paragraphs>127</Paragraphs>
  <Slides>19</Slides>
  <Notes>19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Webdings</vt:lpstr>
      <vt:lpstr>Default Design</vt:lpstr>
      <vt:lpstr>Custom Design</vt:lpstr>
      <vt:lpstr>Conditions Associated  With AMS</vt:lpstr>
      <vt:lpstr>Conditions Associated  With AMS</vt:lpstr>
      <vt:lpstr>Conditions Associated  With AMS</vt:lpstr>
      <vt:lpstr>Case Update</vt:lpstr>
      <vt:lpstr>Patient Assessment</vt:lpstr>
      <vt:lpstr>Patient Assessment</vt:lpstr>
      <vt:lpstr>Patient Assessment</vt:lpstr>
      <vt:lpstr>Patient Assessment</vt:lpstr>
      <vt:lpstr>Patient Assessment</vt:lpstr>
      <vt:lpstr>Patient Management</vt:lpstr>
      <vt:lpstr>Patient Management</vt:lpstr>
      <vt:lpstr>Patient Management</vt:lpstr>
      <vt:lpstr>Patient Management</vt:lpstr>
      <vt:lpstr>Patient Management</vt:lpstr>
      <vt:lpstr>Violent Behavior and AMS</vt:lpstr>
      <vt:lpstr>Case Disposition</vt:lpstr>
      <vt:lpstr>Case Disposition</vt:lpstr>
      <vt:lpstr>Chapter Summary</vt:lpstr>
      <vt:lpstr>Chapter Summary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MMS</dc:creator>
  <cp:lastModifiedBy>Daley, Caroline</cp:lastModifiedBy>
  <cp:revision>171</cp:revision>
  <dcterms:created xsi:type="dcterms:W3CDTF">2009-11-13T17:07:06Z</dcterms:created>
  <dcterms:modified xsi:type="dcterms:W3CDTF">2019-10-02T16:25:32Z</dcterms:modified>
</cp:coreProperties>
</file>