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23"/>
  </p:notesMasterIdLst>
  <p:handoutMasterIdLst>
    <p:handoutMasterId r:id="rId24"/>
  </p:handoutMasterIdLst>
  <p:sldIdLst>
    <p:sldId id="311" r:id="rId3"/>
    <p:sldId id="346" r:id="rId4"/>
    <p:sldId id="312" r:id="rId5"/>
    <p:sldId id="313" r:id="rId6"/>
    <p:sldId id="314" r:id="rId7"/>
    <p:sldId id="339" r:id="rId8"/>
    <p:sldId id="315" r:id="rId9"/>
    <p:sldId id="347" r:id="rId10"/>
    <p:sldId id="316" r:id="rId11"/>
    <p:sldId id="348" r:id="rId12"/>
    <p:sldId id="317" r:id="rId13"/>
    <p:sldId id="318" r:id="rId14"/>
    <p:sldId id="349" r:id="rId15"/>
    <p:sldId id="319" r:id="rId16"/>
    <p:sldId id="350" r:id="rId17"/>
    <p:sldId id="321" r:id="rId18"/>
    <p:sldId id="322" r:id="rId19"/>
    <p:sldId id="323" r:id="rId20"/>
    <p:sldId id="340" r:id="rId21"/>
    <p:sldId id="351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5"/>
    <a:srgbClr val="FFFF9F"/>
    <a:srgbClr val="ACA800"/>
    <a:srgbClr val="FFFFB9"/>
    <a:srgbClr val="FFFFAB"/>
    <a:srgbClr val="2A7596"/>
    <a:srgbClr val="005E9D"/>
    <a:srgbClr val="D71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3939" autoAdjust="0"/>
  </p:normalViewPr>
  <p:slideViewPr>
    <p:cSldViewPr>
      <p:cViewPr varScale="1">
        <p:scale>
          <a:sx n="82" d="100"/>
          <a:sy n="82" d="100"/>
        </p:scale>
        <p:origin x="2480" y="18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4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C524535E-D4C3-4209-8D4E-723F01EB5B1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54C44831-4CE5-4FD2-BF1E-90E97CF8213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Arial" panose="020B0604020202020204" pitchFamily="34" charset="0"/>
              </a:defRPr>
            </a:lvl1pPr>
          </a:lstStyle>
          <a:p>
            <a:fld id="{AA534A35-C602-4DDF-AD2B-022F43B5360B}" type="datetime1">
              <a:rPr lang="en-US" altLang="en-US"/>
              <a:pPr/>
              <a:t>10/2/19</a:t>
            </a:fld>
            <a:endParaRPr lang="en-US" altLang="en-US"/>
          </a:p>
        </p:txBody>
      </p:sp>
      <p:sp>
        <p:nvSpPr>
          <p:cNvPr id="110596" name="Rectangle 4">
            <a:extLst>
              <a:ext uri="{FF2B5EF4-FFF2-40B4-BE49-F238E27FC236}">
                <a16:creationId xmlns:a16="http://schemas.microsoft.com/office/drawing/2014/main" id="{D99BFF4F-A4D0-423C-83D1-C06BDCB23E8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7" name="Rectangle 5">
            <a:extLst>
              <a:ext uri="{FF2B5EF4-FFF2-40B4-BE49-F238E27FC236}">
                <a16:creationId xmlns:a16="http://schemas.microsoft.com/office/drawing/2014/main" id="{E7D3A360-B25F-40BD-AD33-404F6791A00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Arial" panose="020B0604020202020204" pitchFamily="34" charset="0"/>
              </a:defRPr>
            </a:lvl1pPr>
          </a:lstStyle>
          <a:p>
            <a:fld id="{9A007400-4ABF-4E85-86A2-12D5B912A98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1AE700F5-5003-474E-9589-BCA9443BFC2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93CC73BA-EC51-43B7-A4EC-4657393DAF1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Arial" panose="020B0604020202020204" pitchFamily="34" charset="0"/>
              </a:defRPr>
            </a:lvl1pPr>
          </a:lstStyle>
          <a:p>
            <a:fld id="{3F526340-9309-4E61-A99F-6341D13C0579}" type="datetime1">
              <a:rPr lang="en-US" altLang="en-US"/>
              <a:pPr/>
              <a:t>10/2/19</a:t>
            </a:fld>
            <a:endParaRPr lang="en-US" alt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DC7A9EAF-45EE-4EBB-8E19-1F736C77741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BEF58A21-4885-4E89-A484-FB74F9382DE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3254" name="Rectangle 6">
            <a:extLst>
              <a:ext uri="{FF2B5EF4-FFF2-40B4-BE49-F238E27FC236}">
                <a16:creationId xmlns:a16="http://schemas.microsoft.com/office/drawing/2014/main" id="{3E360DB1-C672-4B44-9190-499B5AC0ED4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5" name="Rectangle 7">
            <a:extLst>
              <a:ext uri="{FF2B5EF4-FFF2-40B4-BE49-F238E27FC236}">
                <a16:creationId xmlns:a16="http://schemas.microsoft.com/office/drawing/2014/main" id="{FADEA3A6-388C-49F1-92E8-1E9E41C704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Arial" panose="020B0604020202020204" pitchFamily="34" charset="0"/>
              </a:defRPr>
            </a:lvl1pPr>
          </a:lstStyle>
          <a:p>
            <a:fld id="{7047E101-11B5-463B-9A19-EEE6D1ED583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03C63E54-BA6F-4343-B723-26640563BA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0A3BCCFB-0FB9-400F-BF96-325AF232F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6BF25877-C149-425A-93FB-123E32BD94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53EF1679-E326-4F6A-A6FB-514A0D5EAA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68AA0457-F730-45D9-BEDC-6D0E530820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51A747BE-13FF-4242-A2F8-84035C722D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011D59AE-44C9-4E76-A86E-EA7A88121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749BDCF9-01C5-45B0-BC23-618FFD251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D5859BF0-C795-4F13-9A11-51A260BF3C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0E723626-F86B-4430-8767-0F34B0BF9B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Discussion Point: Return to the discussion of those who know someone who has diabetes. Expand upon their statements with this detailed information. 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FE3E9BD7-F27F-4911-AC15-874BC78769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Rectangle 3">
            <a:extLst>
              <a:ext uri="{FF2B5EF4-FFF2-40B4-BE49-F238E27FC236}">
                <a16:creationId xmlns:a16="http://schemas.microsoft.com/office/drawing/2014/main" id="{457B8DFE-6532-4C96-8F23-ECA86A1780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46825EC9-00D9-4CF6-9A43-06039559EE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B8B9230A-9D1B-4309-B67C-0253C9CFAD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64B3AA69-6188-4083-A7D2-5CF83E5733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6" name="Rectangle 3">
            <a:extLst>
              <a:ext uri="{FF2B5EF4-FFF2-40B4-BE49-F238E27FC236}">
                <a16:creationId xmlns:a16="http://schemas.microsoft.com/office/drawing/2014/main" id="{332F1C2F-52C1-4FAD-AE76-E412BB0179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F0629FE6-A2B1-45CE-B54E-C29772672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Rectangle 3">
            <a:extLst>
              <a:ext uri="{FF2B5EF4-FFF2-40B4-BE49-F238E27FC236}">
                <a16:creationId xmlns:a16="http://schemas.microsoft.com/office/drawing/2014/main" id="{9C170C81-26BC-4C98-BDE1-404F77A92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93151F10-78FC-43FE-B653-702E68000E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8D5333AC-6419-4B5C-969B-3F1C36AB4E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100C317D-C43A-4B93-B23B-0C35F771F3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DD0FB7E5-89B3-46B5-8EB2-F993FD95CA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0C8903F8-2293-4691-A6FC-6A844DC82A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B6731E59-E9FF-408E-B42B-5511C4957A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E663E2D8-C58F-4CB4-A5FB-B28A2EAFFD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63A8FA24-D13B-4025-A5FE-4FDB2EFCF8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15756D48-6260-4C2A-A0AA-2D59DBD96B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3A91547E-01F2-41F4-BA30-BF1EB4310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0D2BC202-440B-4F71-A6B3-D4B7450C96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B658F951-DA8F-4C9D-BCF3-15B4B1097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Discussion Point: Many, many illnesses are not readily obvious. Mention that students should not make assumptions and much check for Medic Alert Tags that will give clues to the persons AMS. </a:t>
            </a:r>
          </a:p>
          <a:p>
            <a:endParaRPr lang="en-US" altLang="en-US"/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4832B800-271E-42B7-8647-77BB1758ED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FE44635-5472-475B-9FFF-384F32D19B22}" type="slidenum">
              <a:rPr lang="en-US" altLang="en-US" sz="1200"/>
              <a:pPr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0F7BC452-1887-4AED-8119-7954575BDC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Rectangle 3">
            <a:extLst>
              <a:ext uri="{FF2B5EF4-FFF2-40B4-BE49-F238E27FC236}">
                <a16:creationId xmlns:a16="http://schemas.microsoft.com/office/drawing/2014/main" id="{BF93192E-A74E-454E-8D23-A1C7FBA19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AF3B2093-40A0-4A40-858D-BB227CF7C6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8984B6E4-C077-47AF-82A1-9178592DB7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C8505B29-52F1-4FB2-8067-B4EBC8803F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CA95B786-BF67-4682-9F5E-8D5AEC2E7B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24" y="1905000"/>
            <a:ext cx="6931152" cy="147002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3657600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010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586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773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1150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367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74638"/>
            <a:ext cx="188595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38"/>
            <a:ext cx="550545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5827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514277-7BF9-4A7E-89DF-D7481620C7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6E90E6-D4B1-43CF-B520-8A3910FB86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B55ACA-1458-48D1-97A3-78F60ED4A5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D15D0-8D7C-499F-AC66-A4A11EF01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060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83E644-B0F6-46D0-BD1E-27EA85CCC0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220E9E-CB00-4BE4-A44A-9CF56EBE71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EF91E7-81AA-4049-9D15-7D362A9E62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9A12C7-80A5-411E-8ECE-E6F3EFF51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514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89B8B5-A5CB-468D-B063-BD0B4C5AD4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CD765D-28BF-4C24-A4D9-7F6DA8E51B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B65282-87F2-4A4F-82E7-FAF02E96CB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53FAE-3055-45AF-889E-3A6563BCF4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829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B5C211-17DB-48D8-AAC7-49C0B21441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E8F5E0-B49A-424A-B3BB-9AD0235DBF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7E3CCC-01F4-4142-948E-122FC1CC8A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6A7D16-FDA8-4CEA-80FA-694761F6E8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240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C54D240-FD5C-47E7-B268-414EE65179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4DA265-9DB3-4355-AA52-9F2061D11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DEA637C-0C9A-4302-BBD2-E8ED4B129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F402C1-7889-4CB9-AF10-A035AA2804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649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428" y="3635374"/>
            <a:ext cx="6867144" cy="1755648"/>
          </a:xfrm>
        </p:spPr>
        <p:txBody>
          <a:bodyPr anchor="t"/>
          <a:lstStyle>
            <a:lvl1pPr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9428" y="1828800"/>
            <a:ext cx="6867144" cy="1472184"/>
          </a:xfrm>
        </p:spPr>
        <p:txBody>
          <a:bodyPr anchor="ctr" anchorCtr="1"/>
          <a:lstStyle>
            <a:lvl1pPr marL="0" indent="0" algn="ctr">
              <a:buNone/>
              <a:defRPr sz="36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4123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4AB605-5FC5-4C83-9DA6-C65024DE59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A3D0CE8-78C8-4E13-97FA-0264C269DA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9582C53-5619-4421-8F04-EFCB17F3D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888FCC-B2E3-43BE-8F16-C5847FE6D1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978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0C3DC2-0D0D-48AE-85EC-E9BE782262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6BB54FD-16FF-419D-93AF-71B4D3E46F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628ED42-0231-4949-B6BC-405E51ECE6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560389-94BD-4671-BC9A-5057E2A6BA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278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0E443E-1E58-45DD-9F4E-57FFC550B1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F4D952-6B96-4806-AF70-5F85A7F4DB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EF6C69-714F-4B66-B820-1AC8E72870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69FCC2-32D9-4E4D-B6DD-328710DE30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611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6DD32-01BD-46C6-BA71-93566114F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BFDE80-C4D1-4E2A-A192-01319E8BD9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A99077-F1BD-4DE5-B91E-AD60863788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EEC4D3-443F-4A96-A55C-1EBA401D40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483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7E3D01-49F6-44EA-B655-8D1ACD2CEB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56FB81-9397-46BB-841F-807BE323B4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CE6694-838E-4009-B8B4-526385A689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F305A-8FEC-41D6-8C6D-9BBD1DFB62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203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AA6AC2-9572-4254-8A07-E6474F53A1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FA313D-D345-4A33-929B-AAEA59045A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99861B-0F15-473E-B0E0-85FEA31CEC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452040-8A61-4918-B08A-A9A4401787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41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428" y="1804416"/>
            <a:ext cx="6867144" cy="1472184"/>
          </a:xfrm>
        </p:spPr>
        <p:txBody>
          <a:bodyPr anchorCtr="1"/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9428" y="3635374"/>
            <a:ext cx="6867144" cy="1755648"/>
          </a:xfrm>
        </p:spPr>
        <p:txBody>
          <a:bodyPr anchorCtr="1"/>
          <a:lstStyle>
            <a:lvl1pPr marL="0" indent="0" algn="ctr">
              <a:buNone/>
              <a:defRPr sz="4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5971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 anchorCtr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0995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 anchorCtr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200"/>
              </a:spcBef>
              <a:buNone/>
              <a:defRPr sz="2400"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48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691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0"/>
            <a:ext cx="3619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600200"/>
            <a:ext cx="3619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3658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682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670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79F3435-FFE5-4B12-956F-89DB7DB18B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46038"/>
            <a:ext cx="67818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73D2A2A-FAD0-463B-ADCF-77AB3831B3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371600"/>
            <a:ext cx="7391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10">
            <a:extLst>
              <a:ext uri="{FF2B5EF4-FFF2-40B4-BE49-F238E27FC236}">
                <a16:creationId xmlns:a16="http://schemas.microsoft.com/office/drawing/2014/main" id="{8C63080F-1E0A-4AFC-BAFD-00922230AB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" cy="6858000"/>
          </a:xfrm>
          <a:prstGeom prst="rect">
            <a:avLst/>
          </a:prstGeom>
          <a:solidFill>
            <a:srgbClr val="244890"/>
          </a:solidFill>
          <a:ln>
            <a:noFill/>
          </a:ln>
          <a:extLst>
            <a:ext uri="{91240B29-F687-4F45-9708-019B960494DF}">
              <a14:hiddenLine xmlns:a14="http://schemas.microsoft.com/office/drawing/2010/main" w="54991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029" name="Rectangle 7">
            <a:extLst>
              <a:ext uri="{FF2B5EF4-FFF2-40B4-BE49-F238E27FC236}">
                <a16:creationId xmlns:a16="http://schemas.microsoft.com/office/drawing/2014/main" id="{C4F01A2E-1DF4-43B0-A016-CC1DED82BD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86400" y="6396038"/>
            <a:ext cx="3578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sz="1000">
                <a:solidFill>
                  <a:srgbClr val="000000"/>
                </a:solidFill>
              </a:rPr>
              <a:t>National Ski Patrol, </a:t>
            </a:r>
            <a:r>
              <a:rPr lang="en-US" altLang="en-US" sz="1000" i="1">
                <a:solidFill>
                  <a:srgbClr val="000000"/>
                </a:solidFill>
              </a:rPr>
              <a:t>Outdoor Emergency Care, 5</a:t>
            </a:r>
            <a:r>
              <a:rPr lang="en-US" altLang="en-US" sz="1000" i="1" baseline="30000">
                <a:solidFill>
                  <a:srgbClr val="000000"/>
                </a:solidFill>
              </a:rPr>
              <a:t>th</a:t>
            </a:r>
            <a:r>
              <a:rPr lang="en-US" altLang="en-US" sz="1000" i="1">
                <a:solidFill>
                  <a:srgbClr val="000000"/>
                </a:solidFill>
              </a:rPr>
              <a:t> Ed.</a:t>
            </a:r>
            <a:endParaRPr lang="en-US" altLang="en-US" sz="1000">
              <a:solidFill>
                <a:srgbClr val="000000"/>
              </a:solidFill>
            </a:endParaRPr>
          </a:p>
          <a:p>
            <a:pPr algn="r"/>
            <a:r>
              <a:rPr lang="en-US" altLang="en-US" sz="1000">
                <a:solidFill>
                  <a:srgbClr val="000000"/>
                </a:solidFill>
              </a:rPr>
              <a:t>©2012 by Pearson Education, Inc., Upper Saddle River, NJ</a:t>
            </a:r>
          </a:p>
          <a:p>
            <a:pPr algn="r"/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1030" name="Rectangle 10">
            <a:extLst>
              <a:ext uri="{FF2B5EF4-FFF2-40B4-BE49-F238E27FC236}">
                <a16:creationId xmlns:a16="http://schemas.microsoft.com/office/drawing/2014/main" id="{8C586BDA-8DCF-48CC-91C9-A93A8777FA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6800" y="1143000"/>
            <a:ext cx="6781800" cy="76200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54991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1031" name="Picture 9">
            <a:extLst>
              <a:ext uri="{FF2B5EF4-FFF2-40B4-BE49-F238E27FC236}">
                <a16:creationId xmlns:a16="http://schemas.microsoft.com/office/drawing/2014/main" id="{8836008E-ACCA-4585-A6EB-6B89F8E37AE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5562600"/>
            <a:ext cx="13573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4">
            <a:extLst>
              <a:ext uri="{FF2B5EF4-FFF2-40B4-BE49-F238E27FC236}">
                <a16:creationId xmlns:a16="http://schemas.microsoft.com/office/drawing/2014/main" id="{AA1E8C02-7C55-499E-AE84-DDADE26FEF3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0"/>
            <a:ext cx="11874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1">
            <a:extLst>
              <a:ext uri="{FF2B5EF4-FFF2-40B4-BE49-F238E27FC236}">
                <a16:creationId xmlns:a16="http://schemas.microsoft.com/office/drawing/2014/main" id="{FE7E8B0C-828C-49E8-BBA8-70D9C48DB1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37288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FFFFFF"/>
                </a:solidFill>
              </a:rPr>
              <a:t>BRADY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A0123351-DAAB-4D40-9731-752902D1F7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537325"/>
            <a:ext cx="9144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71A21"/>
        </a:buClr>
        <a:buSzPct val="68000"/>
        <a:buFont typeface="Webdings" panose="05030102010509060703" pitchFamily="18" charset="2"/>
        <a:buChar char="l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E9D"/>
        </a:buClr>
        <a:buFont typeface="Verdana" panose="020B0604030504040204" pitchFamily="34" charset="0"/>
        <a:buChar char="◦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E9D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5E9D"/>
        </a:buClr>
        <a:buChar char="•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E9D"/>
        </a:buClr>
        <a:buChar char="•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5E9D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5E9D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5E9D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5E9D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2BB39F6-C458-494B-AF6A-180AF0BCC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C725536-0029-4015-ABBA-56A1CE9A8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EFB371C-04E1-4084-BF78-33B16844D6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2CEDD8A2-FB9D-47D6-BB50-5833228B09D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CA44C0C6-C584-4FF3-AD3E-EF67A2EF0C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E9FD750-B6D6-4E95-8083-BC3E4F06D8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94FA3EBC-B02A-42EC-81AB-589521C880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Causes of </a:t>
            </a:r>
            <a:br>
              <a:rPr lang="en-US" altLang="en-US"/>
            </a:br>
            <a:r>
              <a:rPr lang="en-US" altLang="en-US"/>
              <a:t>Altered Mental Status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622C416D-7E23-4C4C-B573-68156E21C1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I: infection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Presence of foreign microorganisms that cause tissue damage.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When spread throughout the body by blood it is called sepsis.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AMS associated with infection is a grave sign.</a:t>
            </a:r>
          </a:p>
        </p:txBody>
      </p:sp>
      <p:sp>
        <p:nvSpPr>
          <p:cNvPr id="55299" name="TextBox 6">
            <a:extLst>
              <a:ext uri="{FF2B5EF4-FFF2-40B4-BE49-F238E27FC236}">
                <a16:creationId xmlns:a16="http://schemas.microsoft.com/office/drawing/2014/main" id="{EF6B2E7C-B09A-4FB0-BEEA-D47C0882E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C8D32C-003A-4C84-B1C5-3FC3F17BB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8288" y="511721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3D62D7D5-6AED-4AFF-A0DA-B9FCF6277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Conditions Associated</a:t>
            </a:r>
            <a:br>
              <a:rPr lang="en-US" altLang="en-US"/>
            </a:br>
            <a:r>
              <a:rPr lang="en-US" altLang="en-US"/>
              <a:t>With AMS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1245E580-420D-420E-A4CB-1381A9F1F1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Generalized seizure – three phases: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Pre-ictal – occurs before seizure; aura or premonition of seizure.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Ictal – tonic-clonic phase; unconscious.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Post-ictal – minimally responsive.</a:t>
            </a:r>
          </a:p>
        </p:txBody>
      </p:sp>
      <p:sp>
        <p:nvSpPr>
          <p:cNvPr id="74755" name="TextBox 6">
            <a:extLst>
              <a:ext uri="{FF2B5EF4-FFF2-40B4-BE49-F238E27FC236}">
                <a16:creationId xmlns:a16="http://schemas.microsoft.com/office/drawing/2014/main" id="{C9F36122-A41C-430F-8B0D-F5809C8BA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30D3DA-CAAA-4E6E-9948-95C0F1449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8288" y="511721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1122C032-F551-4B58-A1E2-CC2FC02F9C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Conditions Associated</a:t>
            </a:r>
            <a:br>
              <a:rPr lang="en-US" altLang="en-US"/>
            </a:br>
            <a:r>
              <a:rPr lang="en-US" altLang="en-US"/>
              <a:t>With AMS</a:t>
            </a: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C9097293-2E42-4261-83C4-4A41F2539A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Status epilepticus: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Seizure lasting longer than 10 minutes, or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3 or more seizures without regaining responsiveness.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True medical emergency. </a:t>
            </a:r>
          </a:p>
        </p:txBody>
      </p:sp>
      <p:sp>
        <p:nvSpPr>
          <p:cNvPr id="76803" name="TextBox 6">
            <a:extLst>
              <a:ext uri="{FF2B5EF4-FFF2-40B4-BE49-F238E27FC236}">
                <a16:creationId xmlns:a16="http://schemas.microsoft.com/office/drawing/2014/main" id="{3A808618-C26A-4A96-AB54-657079CF9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826386-912E-4817-B1DF-7198AC10D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6865" y="505277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BF7E64A3-97B9-40A8-80AC-57D8820AD2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Conditions Associated</a:t>
            </a:r>
            <a:br>
              <a:rPr lang="en-US" altLang="en-US"/>
            </a:br>
            <a:r>
              <a:rPr lang="en-US" altLang="en-US"/>
              <a:t>With AMS</a:t>
            </a: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F4B2B683-E2F8-4A9C-B529-D272EF00BC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Diabetes – inability to regulate blood sugar level; glucose level to high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Chronic disease.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Pancreas cannot produce enough insulin, or cells do not respond to insulin, or both.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Glucose does not enter the cells and builds up in blood stream.</a:t>
            </a:r>
          </a:p>
        </p:txBody>
      </p:sp>
      <p:sp>
        <p:nvSpPr>
          <p:cNvPr id="78851" name="TextBox 6">
            <a:extLst>
              <a:ext uri="{FF2B5EF4-FFF2-40B4-BE49-F238E27FC236}">
                <a16:creationId xmlns:a16="http://schemas.microsoft.com/office/drawing/2014/main" id="{7526752A-E9AF-4563-A41F-D04FD19C0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8227EF-2BB5-4DE4-90D0-0755E550E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564234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BA5F8CB9-D6FB-4D9B-87AE-88D3D00B63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Conditions Associated</a:t>
            </a:r>
            <a:br>
              <a:rPr lang="en-US" altLang="en-US"/>
            </a:br>
            <a:r>
              <a:rPr lang="en-US" altLang="en-US"/>
              <a:t>With AMS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5E77B199-877C-42E4-8FB9-8D4A73FD0C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Diabetes – inability to regulate blood sugar level; glucose level to high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Symptoms – polyuria, polydipsia, increased appetite, change in weight, fatigue, dry mouth, cellular damage.</a:t>
            </a:r>
          </a:p>
        </p:txBody>
      </p:sp>
      <p:sp>
        <p:nvSpPr>
          <p:cNvPr id="80899" name="TextBox 6">
            <a:extLst>
              <a:ext uri="{FF2B5EF4-FFF2-40B4-BE49-F238E27FC236}">
                <a16:creationId xmlns:a16="http://schemas.microsoft.com/office/drawing/2014/main" id="{2E307743-E281-4C16-8DF6-68F268E2C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1A6F34-907B-4B1E-A17B-6FFB87030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4572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49515040-7E76-4ED7-8815-F180175FB4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Conditions Associated</a:t>
            </a:r>
            <a:br>
              <a:rPr lang="en-US" altLang="en-US"/>
            </a:br>
            <a:r>
              <a:rPr lang="en-US" altLang="en-US"/>
              <a:t>With AMS</a:t>
            </a:r>
          </a:p>
        </p:txBody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53F1F01F-5875-440B-893B-85047F1AF1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Diabetes mellitus– 4 Types: 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Type 1</a:t>
            </a:r>
          </a:p>
          <a:p>
            <a:pPr lvl="2"/>
            <a:r>
              <a:rPr lang="en-US" altLang="en-US">
                <a:ea typeface="Arial" panose="020B0604020202020204" pitchFamily="34" charset="0"/>
              </a:rPr>
              <a:t>Caused by autoimmune disease in the young.</a:t>
            </a:r>
          </a:p>
          <a:p>
            <a:pPr lvl="2"/>
            <a:r>
              <a:rPr lang="en-US" altLang="en-US">
                <a:ea typeface="Arial" panose="020B0604020202020204" pitchFamily="34" charset="0"/>
              </a:rPr>
              <a:t>Destroys pancreatic cells that produce insulin.</a:t>
            </a:r>
          </a:p>
          <a:p>
            <a:pPr lvl="2"/>
            <a:r>
              <a:rPr lang="en-US" altLang="en-US">
                <a:ea typeface="Arial" panose="020B0604020202020204" pitchFamily="34" charset="0"/>
              </a:rPr>
              <a:t>Controlled by injectable insulin or insulin pump.</a:t>
            </a:r>
          </a:p>
        </p:txBody>
      </p:sp>
      <p:sp>
        <p:nvSpPr>
          <p:cNvPr id="82947" name="TextBox 6">
            <a:extLst>
              <a:ext uri="{FF2B5EF4-FFF2-40B4-BE49-F238E27FC236}">
                <a16:creationId xmlns:a16="http://schemas.microsoft.com/office/drawing/2014/main" id="{92818ACB-5EAD-4BB3-96D8-EBEC087DD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9931B0-24DD-490F-B0E0-81400D8D5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52324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DF842186-474E-485D-A094-3385CCB58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Conditions Associated</a:t>
            </a:r>
            <a:br>
              <a:rPr lang="en-US" altLang="en-US"/>
            </a:br>
            <a:r>
              <a:rPr lang="en-US" altLang="en-US"/>
              <a:t>With AMS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800D7573-12FB-4899-8D93-A92529C43E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Diabetes mellitus– 4 Types: 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Type 2</a:t>
            </a:r>
          </a:p>
          <a:p>
            <a:pPr lvl="2"/>
            <a:r>
              <a:rPr lang="en-US" altLang="en-US">
                <a:ea typeface="Arial" panose="020B0604020202020204" pitchFamily="34" charset="0"/>
              </a:rPr>
              <a:t>Unknown cause; increased incidence in the obese; also may be genetically predisposed.</a:t>
            </a:r>
          </a:p>
          <a:p>
            <a:pPr lvl="2"/>
            <a:r>
              <a:rPr lang="en-US" altLang="en-US">
                <a:ea typeface="Arial" panose="020B0604020202020204" pitchFamily="34" charset="0"/>
              </a:rPr>
              <a:t>Cells are resistant to action of insulin.</a:t>
            </a:r>
          </a:p>
          <a:p>
            <a:pPr lvl="2"/>
            <a:r>
              <a:rPr lang="en-US" altLang="en-US">
                <a:ea typeface="Arial" panose="020B0604020202020204" pitchFamily="34" charset="0"/>
              </a:rPr>
              <a:t>Controlled by weight loss, exercise, and oral hypoglycemic medication.</a:t>
            </a:r>
          </a:p>
        </p:txBody>
      </p:sp>
      <p:sp>
        <p:nvSpPr>
          <p:cNvPr id="84995" name="TextBox 6">
            <a:extLst>
              <a:ext uri="{FF2B5EF4-FFF2-40B4-BE49-F238E27FC236}">
                <a16:creationId xmlns:a16="http://schemas.microsoft.com/office/drawing/2014/main" id="{4B790745-ABC5-41B2-B724-59D6E3E5C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F3FEF499-F552-4FBE-BDB2-97F78D252E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Conditions Associated </a:t>
            </a:r>
            <a:br>
              <a:rPr lang="en-US" altLang="en-US"/>
            </a:br>
            <a:r>
              <a:rPr lang="en-US" altLang="en-US"/>
              <a:t>With AMS</a:t>
            </a:r>
          </a:p>
        </p:txBody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D4313F60-A93A-4F9B-B895-947A00A184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Diabetes mellitus– 4 Types: 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Gestational diabetes mellitus</a:t>
            </a:r>
          </a:p>
          <a:p>
            <a:pPr lvl="2"/>
            <a:r>
              <a:rPr lang="en-US" altLang="en-US">
                <a:ea typeface="Arial" panose="020B0604020202020204" pitchFamily="34" charset="0"/>
              </a:rPr>
              <a:t>Develops only during pregnancy.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Other</a:t>
            </a:r>
          </a:p>
          <a:p>
            <a:pPr lvl="2"/>
            <a:r>
              <a:rPr lang="en-US" altLang="en-US">
                <a:ea typeface="Arial" panose="020B0604020202020204" pitchFamily="34" charset="0"/>
              </a:rPr>
              <a:t>Genetic defect in insulin-producing cells.</a:t>
            </a:r>
          </a:p>
          <a:p>
            <a:pPr lvl="2"/>
            <a:r>
              <a:rPr lang="en-US" altLang="en-US">
                <a:ea typeface="Arial" panose="020B0604020202020204" pitchFamily="34" charset="0"/>
              </a:rPr>
              <a:t>Genetic defect in the action of insulin.</a:t>
            </a:r>
          </a:p>
          <a:p>
            <a:pPr lvl="2"/>
            <a:r>
              <a:rPr lang="en-US" altLang="en-US">
                <a:ea typeface="Arial" panose="020B0604020202020204" pitchFamily="34" charset="0"/>
              </a:rPr>
              <a:t>Drug or chemical affect on insulin.</a:t>
            </a:r>
          </a:p>
          <a:p>
            <a:pPr lvl="2"/>
            <a:r>
              <a:rPr lang="en-US" altLang="en-US">
                <a:ea typeface="Arial" panose="020B0604020202020204" pitchFamily="34" charset="0"/>
              </a:rPr>
              <a:t>Hormone-related disorders.</a:t>
            </a:r>
          </a:p>
        </p:txBody>
      </p:sp>
      <p:sp>
        <p:nvSpPr>
          <p:cNvPr id="87043" name="TextBox 6">
            <a:extLst>
              <a:ext uri="{FF2B5EF4-FFF2-40B4-BE49-F238E27FC236}">
                <a16:creationId xmlns:a16="http://schemas.microsoft.com/office/drawing/2014/main" id="{046D4486-481B-463B-902F-0923A669D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A88504-62F9-4401-8851-7136E9D11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5689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CD383EF6-9EAF-4B93-AAE4-F77BCFE234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Conditions Associated </a:t>
            </a:r>
            <a:br>
              <a:rPr lang="en-US" altLang="en-US"/>
            </a:br>
            <a:r>
              <a:rPr lang="en-US" altLang="en-US"/>
              <a:t>With AMS</a:t>
            </a:r>
          </a:p>
        </p:txBody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6B522F79-D377-42CE-9B1B-93640F0A3D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Hypoglycemia</a:t>
            </a:r>
            <a:r>
              <a:rPr lang="en-US" altLang="en-US">
                <a:sym typeface="Wingdings" panose="05000000000000000000" pitchFamily="2" charset="2"/>
              </a:rPr>
              <a:t> – </a:t>
            </a:r>
            <a:r>
              <a:rPr lang="en-US" altLang="en-US"/>
              <a:t>Effects of Diabetes:</a:t>
            </a:r>
          </a:p>
          <a:p>
            <a:pPr lvl="1"/>
            <a:r>
              <a:rPr lang="en-US" altLang="en-US">
                <a:ea typeface="Arial" panose="020B0604020202020204" pitchFamily="34" charset="0"/>
                <a:sym typeface="Wingdings" panose="05000000000000000000" pitchFamily="2" charset="2"/>
              </a:rPr>
              <a:t> Blood sugar – less than 70 mg/dL.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Patient took too much diabetic medication or took medication and did not eat adequately</a:t>
            </a:r>
            <a:r>
              <a:rPr lang="en-US" altLang="en-US">
                <a:ea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en-US" altLang="en-US">
                <a:ea typeface="Arial" panose="020B0604020202020204" pitchFamily="34" charset="0"/>
                <a:sym typeface="Wingdings" panose="05000000000000000000" pitchFamily="2" charset="2"/>
              </a:rPr>
              <a:t>Early signs and symptoms – anxiety, dizziness, tachycardia, diaphoresis, tremor, headache, mild confusion, conscious ,and able to swallow.</a:t>
            </a:r>
          </a:p>
          <a:p>
            <a:pPr lvl="1"/>
            <a:r>
              <a:rPr lang="en-US" altLang="en-US">
                <a:ea typeface="Arial" panose="020B0604020202020204" pitchFamily="34" charset="0"/>
                <a:sym typeface="Wingdings" panose="05000000000000000000" pitchFamily="2" charset="2"/>
              </a:rPr>
              <a:t>Will resolve quickly after receiving glucose.</a:t>
            </a:r>
          </a:p>
        </p:txBody>
      </p:sp>
      <p:sp>
        <p:nvSpPr>
          <p:cNvPr id="89091" name="TextBox 6">
            <a:extLst>
              <a:ext uri="{FF2B5EF4-FFF2-40B4-BE49-F238E27FC236}">
                <a16:creationId xmlns:a16="http://schemas.microsoft.com/office/drawing/2014/main" id="{EED887FC-13F9-4AC6-B864-7080C3442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24D3E99B-7B0F-46B1-9EEB-C6333724F6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Conditions Associated </a:t>
            </a:r>
            <a:br>
              <a:rPr lang="en-US" altLang="en-US"/>
            </a:br>
            <a:r>
              <a:rPr lang="en-US" altLang="en-US"/>
              <a:t>With AMS</a:t>
            </a:r>
          </a:p>
        </p:txBody>
      </p:sp>
      <p:sp>
        <p:nvSpPr>
          <p:cNvPr id="91138" name="Rectangle 3">
            <a:extLst>
              <a:ext uri="{FF2B5EF4-FFF2-40B4-BE49-F238E27FC236}">
                <a16:creationId xmlns:a16="http://schemas.microsoft.com/office/drawing/2014/main" id="{C3F9247A-0243-4BF7-A827-CE5E5331EF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Hypoglycemia</a:t>
            </a:r>
            <a:r>
              <a:rPr lang="en-US" altLang="en-US">
                <a:sym typeface="Wingdings" panose="05000000000000000000" pitchFamily="2" charset="2"/>
              </a:rPr>
              <a:t> – </a:t>
            </a:r>
            <a:r>
              <a:rPr lang="en-US" altLang="en-US"/>
              <a:t>Effects of Diabetes: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Severe signs and symptoms – marked confusion, disorientation, lethargy, slurred speech, seizures, unilateral extremity weakness or unresponsiveness; irrational or combative behavior is common.</a:t>
            </a:r>
          </a:p>
        </p:txBody>
      </p:sp>
      <p:sp>
        <p:nvSpPr>
          <p:cNvPr id="91139" name="TextBox 6">
            <a:extLst>
              <a:ext uri="{FF2B5EF4-FFF2-40B4-BE49-F238E27FC236}">
                <a16:creationId xmlns:a16="http://schemas.microsoft.com/office/drawing/2014/main" id="{184DEAAF-9FEB-455F-B93D-FD0CB981B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AD3626B4-181E-44FF-AA52-9518B0D4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Conditions Associated </a:t>
            </a:r>
            <a:br>
              <a:rPr lang="en-US" altLang="en-US"/>
            </a:br>
            <a:r>
              <a:rPr lang="en-US" altLang="en-US"/>
              <a:t>With AMS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10E1B916-5DEA-4298-A347-C75E4F394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Hyperglycemia- Effects of Diabetes </a:t>
            </a:r>
          </a:p>
          <a:p>
            <a:pPr lvl="1"/>
            <a:r>
              <a:rPr lang="en-US" altLang="en-US">
                <a:ea typeface="Arial" panose="020B0604020202020204" pitchFamily="34" charset="0"/>
                <a:sym typeface="Wingdings" panose="05000000000000000000" pitchFamily="2" charset="2"/>
              </a:rPr>
              <a:t> Blood sugar – greater than 180 mg/dL.</a:t>
            </a:r>
          </a:p>
          <a:p>
            <a:pPr lvl="1"/>
            <a:r>
              <a:rPr lang="en-US" altLang="en-US">
                <a:ea typeface="Arial" panose="020B0604020202020204" pitchFamily="34" charset="0"/>
                <a:sym typeface="Wingdings" panose="05000000000000000000" pitchFamily="2" charset="2"/>
              </a:rPr>
              <a:t>Patient forgot to take diabetic medication</a:t>
            </a:r>
          </a:p>
          <a:p>
            <a:pPr lvl="1"/>
            <a:r>
              <a:rPr lang="en-US" altLang="en-US">
                <a:ea typeface="Arial" panose="020B0604020202020204" pitchFamily="34" charset="0"/>
                <a:sym typeface="Wingdings" panose="05000000000000000000" pitchFamily="2" charset="2"/>
              </a:rPr>
              <a:t>Early signs and symptoms – polyuria, polydipsia, dry mouth, and fatigue.</a:t>
            </a:r>
          </a:p>
          <a:p>
            <a:pPr lvl="1"/>
            <a:r>
              <a:rPr lang="en-US" altLang="en-US">
                <a:ea typeface="Arial" panose="020B0604020202020204" pitchFamily="34" charset="0"/>
                <a:sym typeface="Wingdings" panose="05000000000000000000" pitchFamily="2" charset="2"/>
              </a:rPr>
              <a:t>Late signs and symptoms – nausea, vomiting, abdominal pain, AMS, coma, brain injury, death.</a:t>
            </a:r>
          </a:p>
        </p:txBody>
      </p:sp>
      <p:sp>
        <p:nvSpPr>
          <p:cNvPr id="93187" name="TextBox 6">
            <a:extLst>
              <a:ext uri="{FF2B5EF4-FFF2-40B4-BE49-F238E27FC236}">
                <a16:creationId xmlns:a16="http://schemas.microsoft.com/office/drawing/2014/main" id="{E9B60D4F-BC01-4747-A2D5-9FF8A85D0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E0D323D6-C7AA-423B-9B77-58B5A58CC3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Causes of </a:t>
            </a:r>
            <a:br>
              <a:rPr lang="en-US" altLang="en-US"/>
            </a:br>
            <a:r>
              <a:rPr lang="en-US" altLang="en-US"/>
              <a:t>Altered Mental Status</a:t>
            </a: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AC443A12-D0D6-4449-9600-7D4ED8A5FF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I: infection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Meningitis</a:t>
            </a:r>
          </a:p>
          <a:p>
            <a:pPr lvl="2"/>
            <a:r>
              <a:rPr lang="en-US" altLang="en-US">
                <a:ea typeface="Arial" panose="020B0604020202020204" pitchFamily="34" charset="0"/>
              </a:rPr>
              <a:t>Inflammation of meninges of the brain/spinal cord caused by infection.</a:t>
            </a:r>
          </a:p>
        </p:txBody>
      </p:sp>
      <p:sp>
        <p:nvSpPr>
          <p:cNvPr id="57347" name="TextBox 6">
            <a:extLst>
              <a:ext uri="{FF2B5EF4-FFF2-40B4-BE49-F238E27FC236}">
                <a16:creationId xmlns:a16="http://schemas.microsoft.com/office/drawing/2014/main" id="{ED6E78CB-5A87-4E37-91BB-015CBF0E4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757E67-041B-4ACB-8F87-5AC81C382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4500" y="374974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25678A69-2D74-4041-B13B-13A1B3F47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Conditions Associated </a:t>
            </a:r>
            <a:br>
              <a:rPr lang="en-US" altLang="en-US"/>
            </a:br>
            <a:r>
              <a:rPr lang="en-US" altLang="en-US"/>
              <a:t>With AMS</a:t>
            </a:r>
          </a:p>
        </p:txBody>
      </p:sp>
      <p:sp>
        <p:nvSpPr>
          <p:cNvPr id="94210" name="Content Placeholder 2">
            <a:extLst>
              <a:ext uri="{FF2B5EF4-FFF2-40B4-BE49-F238E27FC236}">
                <a16:creationId xmlns:a16="http://schemas.microsoft.com/office/drawing/2014/main" id="{056D6E83-0B87-458C-B402-F4B3EF87A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Hyperglycemia- Effects of Diabetes </a:t>
            </a:r>
          </a:p>
          <a:p>
            <a:pPr lvl="1"/>
            <a:r>
              <a:rPr lang="en-US" altLang="en-US">
                <a:ea typeface="Arial" panose="020B0604020202020204" pitchFamily="34" charset="0"/>
                <a:sym typeface="Wingdings" panose="05000000000000000000" pitchFamily="2" charset="2"/>
              </a:rPr>
              <a:t>Unusual to encounter hyperglycemia in the outdoor recreational environment.</a:t>
            </a:r>
          </a:p>
        </p:txBody>
      </p:sp>
      <p:sp>
        <p:nvSpPr>
          <p:cNvPr id="94211" name="TextBox 6">
            <a:extLst>
              <a:ext uri="{FF2B5EF4-FFF2-40B4-BE49-F238E27FC236}">
                <a16:creationId xmlns:a16="http://schemas.microsoft.com/office/drawing/2014/main" id="{6A05769E-5EB5-4E86-B547-2738CD19B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F3ADFC93-DE12-429D-9213-FF1F10C90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Causes of</a:t>
            </a:r>
            <a:br>
              <a:rPr lang="en-US" altLang="en-US"/>
            </a:br>
            <a:r>
              <a:rPr lang="en-US" altLang="en-US"/>
              <a:t>Altered Mental Status</a:t>
            </a:r>
          </a:p>
        </p:txBody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70DFB7FC-DEA0-4291-B42F-696F899E3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P: poisoning and psychiatric causes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Poisoning – poison is a substance that, when taken into the body, can cause AMS, injury, or death.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Psychiatric causes – examples are schizophrenia, manic-depressive disorder, depression, and dementia.</a:t>
            </a:r>
          </a:p>
        </p:txBody>
      </p:sp>
      <p:sp>
        <p:nvSpPr>
          <p:cNvPr id="59395" name="TextBox 6">
            <a:extLst>
              <a:ext uri="{FF2B5EF4-FFF2-40B4-BE49-F238E27FC236}">
                <a16:creationId xmlns:a16="http://schemas.microsoft.com/office/drawing/2014/main" id="{E4A75C53-BE7F-45D5-A834-54AFE66EF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FB5C82-B7B7-4241-84AF-44D52490A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3800" y="5283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6BAEAE38-34CA-4447-B420-B299649622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Causes of </a:t>
            </a:r>
            <a:br>
              <a:rPr lang="en-US" altLang="en-US"/>
            </a:br>
            <a:r>
              <a:rPr lang="en-US" altLang="en-US"/>
              <a:t>Altered Mental Status</a:t>
            </a: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3F6822AF-00F2-4F50-A1FD-2495766F5A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S: seizure, stroke, and syncope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Seizure – electrical disturbance in the brain; focal or global.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Stroke – loss of blood supply to part of brain, resulting in neurological impairment.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Syncope (fainting) – temporary loss of responsiveness due to disrupted blood flow to the brain.</a:t>
            </a:r>
          </a:p>
        </p:txBody>
      </p:sp>
      <p:sp>
        <p:nvSpPr>
          <p:cNvPr id="61443" name="TextBox 6">
            <a:extLst>
              <a:ext uri="{FF2B5EF4-FFF2-40B4-BE49-F238E27FC236}">
                <a16:creationId xmlns:a16="http://schemas.microsoft.com/office/drawing/2014/main" id="{F3CB1D0A-B63D-456E-AB07-64160B1FE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B7602C-FAEF-45AF-9E2A-86A2CAD4A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590225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1658DDC5-2E3B-4F1A-A706-D0D390F38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Conditions Associated</a:t>
            </a:r>
            <a:br>
              <a:rPr lang="en-US" altLang="en-US"/>
            </a:br>
            <a:r>
              <a:rPr lang="en-US" altLang="en-US"/>
              <a:t> With AMS</a:t>
            </a: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61646752-B542-4220-8D42-3EBF68B4D7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Epilepsy – chronic condition causing recurrent seizures.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Factors associated with epilepsy – head injury, brain trauma, brain tumors, genetic conditions, and chemical imbalance.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Chronic epileptics treated with anti-convulsant medications.</a:t>
            </a:r>
          </a:p>
        </p:txBody>
      </p:sp>
      <p:sp>
        <p:nvSpPr>
          <p:cNvPr id="63491" name="TextBox 6">
            <a:extLst>
              <a:ext uri="{FF2B5EF4-FFF2-40B4-BE49-F238E27FC236}">
                <a16:creationId xmlns:a16="http://schemas.microsoft.com/office/drawing/2014/main" id="{9A96036C-0B73-4F3F-938D-8C919EB3A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C58019-6F85-44B5-A9ED-D14F68211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5638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031894D6-46EE-45FA-B35F-2479A7708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Conditions Associated with AMS</a:t>
            </a: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FF4CAD0C-6F6C-4D3D-87E1-FF402CC0F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Medic Alert Tags may help identify the cause</a:t>
            </a:r>
          </a:p>
        </p:txBody>
      </p:sp>
      <p:sp>
        <p:nvSpPr>
          <p:cNvPr id="66563" name="TextBox 6">
            <a:extLst>
              <a:ext uri="{FF2B5EF4-FFF2-40B4-BE49-F238E27FC236}">
                <a16:creationId xmlns:a16="http://schemas.microsoft.com/office/drawing/2014/main" id="{3BFC8419-E7E4-45CC-A4EC-CC1282336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  <p:pic>
        <p:nvPicPr>
          <p:cNvPr id="1026" name="Picture 2" descr="Image result for who where medical alert tags">
            <a:extLst>
              <a:ext uri="{FF2B5EF4-FFF2-40B4-BE49-F238E27FC236}">
                <a16:creationId xmlns:a16="http://schemas.microsoft.com/office/drawing/2014/main" id="{90F87F29-3DCA-4CDB-BEAF-A6BE9781B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3574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D9FCD8-5AC2-4564-B46A-F66C6034D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528486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CEE93342-A7E4-4D24-AB41-C75439BFDF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Conditions Associated</a:t>
            </a:r>
            <a:br>
              <a:rPr lang="en-US" altLang="en-US"/>
            </a:br>
            <a:r>
              <a:rPr lang="en-US" altLang="en-US"/>
              <a:t> With AMS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C71EB6B3-AC0F-4940-BAF7-EF05A96B27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Seizures: electrical disturbance in the brain, causes altered awareness, attentiveness, responsiveness, behavior, or body movement; lasts seconds to hours, average is1-3 minutes.</a:t>
            </a:r>
          </a:p>
        </p:txBody>
      </p:sp>
      <p:sp>
        <p:nvSpPr>
          <p:cNvPr id="68611" name="TextBox 6">
            <a:extLst>
              <a:ext uri="{FF2B5EF4-FFF2-40B4-BE49-F238E27FC236}">
                <a16:creationId xmlns:a16="http://schemas.microsoft.com/office/drawing/2014/main" id="{2CD5D053-464A-4016-BE50-BD6513BCD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2498B68B-534D-48EB-9719-11618A0EB2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Conditions Associated</a:t>
            </a:r>
            <a:br>
              <a:rPr lang="en-US" altLang="en-US"/>
            </a:br>
            <a:r>
              <a:rPr lang="en-US" altLang="en-US"/>
              <a:t> With AMS</a:t>
            </a:r>
          </a:p>
        </p:txBody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66684F34-FA22-4CCD-8509-560A1A67B5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Seizures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Partial seizure – focal point in a group of muscles or on abnormal sensations.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Generalized seizure – affects both sides of body equally and usually causes a decreased level of responsiveness.</a:t>
            </a:r>
          </a:p>
        </p:txBody>
      </p:sp>
      <p:sp>
        <p:nvSpPr>
          <p:cNvPr id="70659" name="TextBox 6">
            <a:extLst>
              <a:ext uri="{FF2B5EF4-FFF2-40B4-BE49-F238E27FC236}">
                <a16:creationId xmlns:a16="http://schemas.microsoft.com/office/drawing/2014/main" id="{E1210932-91D7-42FA-B080-5416820FA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310AEBA6-DEE0-4AC5-BB1E-6B923366B1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Conditions Associated</a:t>
            </a:r>
            <a:br>
              <a:rPr lang="en-US" altLang="en-US"/>
            </a:br>
            <a:r>
              <a:rPr lang="en-US" altLang="en-US"/>
              <a:t>With AMS</a:t>
            </a:r>
          </a:p>
        </p:txBody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0A56D427-51FB-4C2F-BB4F-AEA562BDBB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Grand mal seizure – most common type of generalized seizure.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Tonic activity – muscle tensing an contraction.</a:t>
            </a:r>
          </a:p>
          <a:p>
            <a:pPr lvl="1"/>
            <a:r>
              <a:rPr lang="en-US" altLang="en-US">
                <a:ea typeface="Arial" panose="020B0604020202020204" pitchFamily="34" charset="0"/>
              </a:rPr>
              <a:t>Clonic activity – muscle groups spasm violently in a jerking fashion.</a:t>
            </a:r>
          </a:p>
        </p:txBody>
      </p:sp>
      <p:sp>
        <p:nvSpPr>
          <p:cNvPr id="72707" name="TextBox 6">
            <a:extLst>
              <a:ext uri="{FF2B5EF4-FFF2-40B4-BE49-F238E27FC236}">
                <a16:creationId xmlns:a16="http://schemas.microsoft.com/office/drawing/2014/main" id="{040B7A25-054F-4EC3-A6B7-F9A8904A5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975" y="5268913"/>
            <a:ext cx="147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800" i="1"/>
              <a:t>continued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593738-F877-4FA1-81FE-8CE38C84E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1300" y="5283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5681</TotalTime>
  <Words>830</Words>
  <Application>Microsoft Macintosh PowerPoint</Application>
  <PresentationFormat>On-screen Show (4:3)</PresentationFormat>
  <Paragraphs>114</Paragraphs>
  <Slides>20</Slides>
  <Notes>18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Verdana</vt:lpstr>
      <vt:lpstr>Webdings</vt:lpstr>
      <vt:lpstr>Default Design</vt:lpstr>
      <vt:lpstr>Custom Design</vt:lpstr>
      <vt:lpstr>Causes of  Altered Mental Status</vt:lpstr>
      <vt:lpstr>Causes of  Altered Mental Status</vt:lpstr>
      <vt:lpstr>Causes of Altered Mental Status</vt:lpstr>
      <vt:lpstr>Causes of  Altered Mental Status</vt:lpstr>
      <vt:lpstr>Conditions Associated  With AMS</vt:lpstr>
      <vt:lpstr>Conditions Associated with AMS</vt:lpstr>
      <vt:lpstr>Conditions Associated  With AMS</vt:lpstr>
      <vt:lpstr>Conditions Associated  With AMS</vt:lpstr>
      <vt:lpstr>Conditions Associated With AMS</vt:lpstr>
      <vt:lpstr>Conditions Associated With AMS</vt:lpstr>
      <vt:lpstr>Conditions Associated With AMS</vt:lpstr>
      <vt:lpstr>Conditions Associated With AMS</vt:lpstr>
      <vt:lpstr>Conditions Associated With AMS</vt:lpstr>
      <vt:lpstr>Conditions Associated With AMS</vt:lpstr>
      <vt:lpstr>Conditions Associated With AMS</vt:lpstr>
      <vt:lpstr>Conditions Associated  With AMS</vt:lpstr>
      <vt:lpstr>Conditions Associated  With AMS</vt:lpstr>
      <vt:lpstr>Conditions Associated  With AMS</vt:lpstr>
      <vt:lpstr>Conditions Associated  With AMS</vt:lpstr>
      <vt:lpstr>Conditions Associated  With AMS</vt:lpstr>
    </vt:vector>
  </TitlesOfParts>
  <Company>PEARSON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MMS</dc:creator>
  <cp:lastModifiedBy>Daley, Caroline</cp:lastModifiedBy>
  <cp:revision>171</cp:revision>
  <dcterms:created xsi:type="dcterms:W3CDTF">2009-11-13T17:07:06Z</dcterms:created>
  <dcterms:modified xsi:type="dcterms:W3CDTF">2019-10-02T16:24:49Z</dcterms:modified>
</cp:coreProperties>
</file>