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Lst>
  <p:notesMasterIdLst>
    <p:notesMasterId r:id="rId23"/>
  </p:notesMasterIdLst>
  <p:handoutMasterIdLst>
    <p:handoutMasterId r:id="rId24"/>
  </p:handoutMasterIdLst>
  <p:sldIdLst>
    <p:sldId id="256" r:id="rId3"/>
    <p:sldId id="258" r:id="rId4"/>
    <p:sldId id="341" r:id="rId5"/>
    <p:sldId id="342" r:id="rId6"/>
    <p:sldId id="259" r:id="rId7"/>
    <p:sldId id="264" r:id="rId8"/>
    <p:sldId id="299" r:id="rId9"/>
    <p:sldId id="357" r:id="rId10"/>
    <p:sldId id="302" r:id="rId11"/>
    <p:sldId id="337" r:id="rId12"/>
    <p:sldId id="300" r:id="rId13"/>
    <p:sldId id="262" r:id="rId14"/>
    <p:sldId id="305" r:id="rId15"/>
    <p:sldId id="306" r:id="rId16"/>
    <p:sldId id="343" r:id="rId17"/>
    <p:sldId id="307" r:id="rId18"/>
    <p:sldId id="308" r:id="rId19"/>
    <p:sldId id="309" r:id="rId20"/>
    <p:sldId id="310" r:id="rId21"/>
    <p:sldId id="344" r:id="rId2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85"/>
    <a:srgbClr val="FFFF9F"/>
    <a:srgbClr val="ACA800"/>
    <a:srgbClr val="FFFFB9"/>
    <a:srgbClr val="FFFFAB"/>
    <a:srgbClr val="2A7596"/>
    <a:srgbClr val="005E9D"/>
    <a:srgbClr val="D71A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73867" autoAdjust="0"/>
  </p:normalViewPr>
  <p:slideViewPr>
    <p:cSldViewPr>
      <p:cViewPr varScale="1">
        <p:scale>
          <a:sx n="83" d="100"/>
          <a:sy n="83" d="100"/>
        </p:scale>
        <p:origin x="2480" y="184"/>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9" d="100"/>
          <a:sy n="59" d="100"/>
        </p:scale>
        <p:origin x="-174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C524535E-D4C3-4209-8D4E-723F01EB5B1D}"/>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ea typeface="Arial" charset="0"/>
                <a:cs typeface="Arial" charset="0"/>
              </a:defRPr>
            </a:lvl1pPr>
          </a:lstStyle>
          <a:p>
            <a:pPr>
              <a:defRPr/>
            </a:pPr>
            <a:endParaRPr lang="en-US"/>
          </a:p>
        </p:txBody>
      </p:sp>
      <p:sp>
        <p:nvSpPr>
          <p:cNvPr id="110595" name="Rectangle 3">
            <a:extLst>
              <a:ext uri="{FF2B5EF4-FFF2-40B4-BE49-F238E27FC236}">
                <a16:creationId xmlns:a16="http://schemas.microsoft.com/office/drawing/2014/main" id="{54C44831-4CE5-4FD2-BF1E-90E97CF82133}"/>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cs typeface="Arial" panose="020B0604020202020204" pitchFamily="34" charset="0"/>
              </a:defRPr>
            </a:lvl1pPr>
          </a:lstStyle>
          <a:p>
            <a:fld id="{AA534A35-C602-4DDF-AD2B-022F43B5360B}" type="datetime1">
              <a:rPr lang="en-US" altLang="en-US"/>
              <a:pPr/>
              <a:t>10/2/19</a:t>
            </a:fld>
            <a:endParaRPr lang="en-US" altLang="en-US"/>
          </a:p>
        </p:txBody>
      </p:sp>
      <p:sp>
        <p:nvSpPr>
          <p:cNvPr id="110596" name="Rectangle 4">
            <a:extLst>
              <a:ext uri="{FF2B5EF4-FFF2-40B4-BE49-F238E27FC236}">
                <a16:creationId xmlns:a16="http://schemas.microsoft.com/office/drawing/2014/main" id="{D99BFF4F-A4D0-423C-83D1-C06BDCB23E82}"/>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ea typeface="Arial" charset="0"/>
                <a:cs typeface="Arial" charset="0"/>
              </a:defRPr>
            </a:lvl1pPr>
          </a:lstStyle>
          <a:p>
            <a:pPr>
              <a:defRPr/>
            </a:pPr>
            <a:endParaRPr lang="en-US"/>
          </a:p>
        </p:txBody>
      </p:sp>
      <p:sp>
        <p:nvSpPr>
          <p:cNvPr id="110597" name="Rectangle 5">
            <a:extLst>
              <a:ext uri="{FF2B5EF4-FFF2-40B4-BE49-F238E27FC236}">
                <a16:creationId xmlns:a16="http://schemas.microsoft.com/office/drawing/2014/main" id="{E7D3A360-B25F-40BD-AD33-404F6791A006}"/>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cs typeface="Arial" panose="020B0604020202020204" pitchFamily="34" charset="0"/>
              </a:defRPr>
            </a:lvl1pPr>
          </a:lstStyle>
          <a:p>
            <a:fld id="{9A007400-4ABF-4E85-86A2-12D5B912A981}"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1AE700F5-5003-474E-9589-BCA9443BFC2C}"/>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ea typeface="Arial" charset="0"/>
                <a:cs typeface="Arial" charset="0"/>
              </a:defRPr>
            </a:lvl1pPr>
          </a:lstStyle>
          <a:p>
            <a:pPr>
              <a:defRPr/>
            </a:pPr>
            <a:endParaRPr lang="en-US"/>
          </a:p>
        </p:txBody>
      </p:sp>
      <p:sp>
        <p:nvSpPr>
          <p:cNvPr id="53251" name="Rectangle 3">
            <a:extLst>
              <a:ext uri="{FF2B5EF4-FFF2-40B4-BE49-F238E27FC236}">
                <a16:creationId xmlns:a16="http://schemas.microsoft.com/office/drawing/2014/main" id="{93CC73BA-EC51-43B7-A4EC-4657393DAF1B}"/>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cs typeface="Arial" panose="020B0604020202020204" pitchFamily="34" charset="0"/>
              </a:defRPr>
            </a:lvl1pPr>
          </a:lstStyle>
          <a:p>
            <a:fld id="{3F526340-9309-4E61-A99F-6341D13C0579}" type="datetime1">
              <a:rPr lang="en-US" altLang="en-US"/>
              <a:pPr/>
              <a:t>10/2/19</a:t>
            </a:fld>
            <a:endParaRPr lang="en-US" altLang="en-US"/>
          </a:p>
        </p:txBody>
      </p:sp>
      <p:sp>
        <p:nvSpPr>
          <p:cNvPr id="15364" name="Rectangle 4">
            <a:extLst>
              <a:ext uri="{FF2B5EF4-FFF2-40B4-BE49-F238E27FC236}">
                <a16:creationId xmlns:a16="http://schemas.microsoft.com/office/drawing/2014/main" id="{DC7A9EAF-45EE-4EBB-8E19-1F736C77741C}"/>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3" name="Rectangle 5">
            <a:extLst>
              <a:ext uri="{FF2B5EF4-FFF2-40B4-BE49-F238E27FC236}">
                <a16:creationId xmlns:a16="http://schemas.microsoft.com/office/drawing/2014/main" id="{BEF58A21-4885-4E89-A484-FB74F9382DE0}"/>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3254" name="Rectangle 6">
            <a:extLst>
              <a:ext uri="{FF2B5EF4-FFF2-40B4-BE49-F238E27FC236}">
                <a16:creationId xmlns:a16="http://schemas.microsoft.com/office/drawing/2014/main" id="{3E360DB1-C672-4B44-9190-499B5AC0ED41}"/>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ea typeface="Arial" charset="0"/>
                <a:cs typeface="Arial" charset="0"/>
              </a:defRPr>
            </a:lvl1pPr>
          </a:lstStyle>
          <a:p>
            <a:pPr>
              <a:defRPr/>
            </a:pPr>
            <a:endParaRPr lang="en-US"/>
          </a:p>
        </p:txBody>
      </p:sp>
      <p:sp>
        <p:nvSpPr>
          <p:cNvPr id="53255" name="Rectangle 7">
            <a:extLst>
              <a:ext uri="{FF2B5EF4-FFF2-40B4-BE49-F238E27FC236}">
                <a16:creationId xmlns:a16="http://schemas.microsoft.com/office/drawing/2014/main" id="{FADEA3A6-388C-49F1-92E8-1E9E41C704FF}"/>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cs typeface="Arial" panose="020B0604020202020204" pitchFamily="34" charset="0"/>
              </a:defRPr>
            </a:lvl1pPr>
          </a:lstStyle>
          <a:p>
            <a:fld id="{7047E101-11B5-463B-9A19-EEE6D1ED5833}"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S PGothic" panose="020B0600070205080204"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Calibri" pitchFamily="34"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22B4343F-9791-43C0-9804-7D8A997F6835}"/>
              </a:ext>
            </a:extLst>
          </p:cNvPr>
          <p:cNvSpPr>
            <a:spLocks noGrp="1" noRot="1" noChangeAspect="1" noChangeArrowheads="1" noTextEdit="1"/>
          </p:cNvSpPr>
          <p:nvPr>
            <p:ph type="sldImg"/>
          </p:nvPr>
        </p:nvSpPr>
        <p:spPr>
          <a:ln/>
        </p:spPr>
      </p:sp>
      <p:sp>
        <p:nvSpPr>
          <p:cNvPr id="17410" name="Rectangle 3">
            <a:extLst>
              <a:ext uri="{FF2B5EF4-FFF2-40B4-BE49-F238E27FC236}">
                <a16:creationId xmlns:a16="http://schemas.microsoft.com/office/drawing/2014/main" id="{D73A5E0F-F4B0-4F6B-B1EB-B5CA4A4FD1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C3974B04-7038-4544-9DF9-48F11BA0ECCA}"/>
              </a:ext>
            </a:extLst>
          </p:cNvPr>
          <p:cNvSpPr>
            <a:spLocks noGrp="1" noRot="1" noChangeAspect="1" noChangeArrowheads="1" noTextEdit="1"/>
          </p:cNvSpPr>
          <p:nvPr>
            <p:ph type="sldImg"/>
          </p:nvPr>
        </p:nvSpPr>
        <p:spPr>
          <a:ln/>
        </p:spPr>
      </p:sp>
      <p:sp>
        <p:nvSpPr>
          <p:cNvPr id="36866" name="Rectangle 3">
            <a:extLst>
              <a:ext uri="{FF2B5EF4-FFF2-40B4-BE49-F238E27FC236}">
                <a16:creationId xmlns:a16="http://schemas.microsoft.com/office/drawing/2014/main" id="{B7535BBB-AB4C-4FED-8023-4733875578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Explain AMS and how it is affected by different illness and conditions.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2E210E9A-3D7D-4383-B363-E0F7352AD05A}"/>
              </a:ext>
            </a:extLst>
          </p:cNvPr>
          <p:cNvSpPr>
            <a:spLocks noGrp="1" noRot="1" noChangeAspect="1" noChangeArrowheads="1" noTextEdit="1"/>
          </p:cNvSpPr>
          <p:nvPr>
            <p:ph type="sldImg"/>
          </p:nvPr>
        </p:nvSpPr>
        <p:spPr>
          <a:ln/>
        </p:spPr>
      </p:sp>
      <p:sp>
        <p:nvSpPr>
          <p:cNvPr id="38914" name="Rectangle 3">
            <a:extLst>
              <a:ext uri="{FF2B5EF4-FFF2-40B4-BE49-F238E27FC236}">
                <a16:creationId xmlns:a16="http://schemas.microsoft.com/office/drawing/2014/main" id="{07B62AFF-F468-45AC-9869-0C3911A9C1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CCAC471A-F079-4CDD-A3EB-98CD706AD5EE}"/>
              </a:ext>
            </a:extLst>
          </p:cNvPr>
          <p:cNvSpPr>
            <a:spLocks noGrp="1" noRot="1" noChangeAspect="1" noChangeArrowheads="1" noTextEdit="1"/>
          </p:cNvSpPr>
          <p:nvPr>
            <p:ph type="sldImg"/>
          </p:nvPr>
        </p:nvSpPr>
        <p:spPr>
          <a:ln/>
        </p:spPr>
      </p:sp>
      <p:sp>
        <p:nvSpPr>
          <p:cNvPr id="40962" name="Rectangle 3">
            <a:extLst>
              <a:ext uri="{FF2B5EF4-FFF2-40B4-BE49-F238E27FC236}">
                <a16:creationId xmlns:a16="http://schemas.microsoft.com/office/drawing/2014/main" id="{6024D607-8654-4513-9592-6DE29B4CCCF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5424ED37-F4BF-48A7-BEF7-D66FFA4AD773}"/>
              </a:ext>
            </a:extLst>
          </p:cNvPr>
          <p:cNvSpPr>
            <a:spLocks noGrp="1" noRot="1" noChangeAspect="1" noChangeArrowheads="1" noTextEdit="1"/>
          </p:cNvSpPr>
          <p:nvPr>
            <p:ph type="sldImg"/>
          </p:nvPr>
        </p:nvSpPr>
        <p:spPr>
          <a:ln/>
        </p:spPr>
      </p:sp>
      <p:sp>
        <p:nvSpPr>
          <p:cNvPr id="43010" name="Rectangle 3">
            <a:extLst>
              <a:ext uri="{FF2B5EF4-FFF2-40B4-BE49-F238E27FC236}">
                <a16:creationId xmlns:a16="http://schemas.microsoft.com/office/drawing/2014/main" id="{128D8C6C-2684-4652-BDC6-F9FF98711F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8EBFA50E-30A1-4D06-BDEA-1BEF11757981}"/>
              </a:ext>
            </a:extLst>
          </p:cNvPr>
          <p:cNvSpPr>
            <a:spLocks noGrp="1" noRot="1" noChangeAspect="1" noChangeArrowheads="1" noTextEdit="1"/>
          </p:cNvSpPr>
          <p:nvPr>
            <p:ph type="sldImg"/>
          </p:nvPr>
        </p:nvSpPr>
        <p:spPr>
          <a:ln/>
        </p:spPr>
      </p:sp>
      <p:sp>
        <p:nvSpPr>
          <p:cNvPr id="45058" name="Rectangle 3">
            <a:extLst>
              <a:ext uri="{FF2B5EF4-FFF2-40B4-BE49-F238E27FC236}">
                <a16:creationId xmlns:a16="http://schemas.microsoft.com/office/drawing/2014/main" id="{47226E8E-0E4D-490C-995C-7456FFDD8E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58BBADBE-335C-4D23-BCCD-973F4537EFC7}"/>
              </a:ext>
            </a:extLst>
          </p:cNvPr>
          <p:cNvSpPr>
            <a:spLocks noGrp="1" noRot="1" noChangeAspect="1" noChangeArrowheads="1" noTextEdit="1"/>
          </p:cNvSpPr>
          <p:nvPr>
            <p:ph type="sldImg"/>
          </p:nvPr>
        </p:nvSpPr>
        <p:spPr>
          <a:ln/>
        </p:spPr>
      </p:sp>
      <p:sp>
        <p:nvSpPr>
          <p:cNvPr id="47106" name="Rectangle 3">
            <a:extLst>
              <a:ext uri="{FF2B5EF4-FFF2-40B4-BE49-F238E27FC236}">
                <a16:creationId xmlns:a16="http://schemas.microsoft.com/office/drawing/2014/main" id="{52557B5E-5727-437A-A682-5BB36A5930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3FD36E36-A514-4F4D-978F-92DB2B7F6DA4}"/>
              </a:ext>
            </a:extLst>
          </p:cNvPr>
          <p:cNvSpPr>
            <a:spLocks noGrp="1" noRot="1" noChangeAspect="1" noChangeArrowheads="1" noTextEdit="1"/>
          </p:cNvSpPr>
          <p:nvPr>
            <p:ph type="sldImg"/>
          </p:nvPr>
        </p:nvSpPr>
        <p:spPr>
          <a:ln/>
        </p:spPr>
      </p:sp>
      <p:sp>
        <p:nvSpPr>
          <p:cNvPr id="49154" name="Rectangle 3">
            <a:extLst>
              <a:ext uri="{FF2B5EF4-FFF2-40B4-BE49-F238E27FC236}">
                <a16:creationId xmlns:a16="http://schemas.microsoft.com/office/drawing/2014/main" id="{90DEE794-3CAB-4CC5-A94B-09897DEBAE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2C80B9C6-7DF6-4116-8BE2-AED9C26BA764}"/>
              </a:ext>
            </a:extLst>
          </p:cNvPr>
          <p:cNvSpPr>
            <a:spLocks noGrp="1" noRot="1" noChangeAspect="1" noChangeArrowheads="1" noTextEdit="1"/>
          </p:cNvSpPr>
          <p:nvPr>
            <p:ph type="sldImg"/>
          </p:nvPr>
        </p:nvSpPr>
        <p:spPr>
          <a:ln/>
        </p:spPr>
      </p:sp>
      <p:sp>
        <p:nvSpPr>
          <p:cNvPr id="51202" name="Rectangle 3">
            <a:extLst>
              <a:ext uri="{FF2B5EF4-FFF2-40B4-BE49-F238E27FC236}">
                <a16:creationId xmlns:a16="http://schemas.microsoft.com/office/drawing/2014/main" id="{2A086B69-7B3C-4D9F-947A-CA54F6F16D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2A0902AD-AA9F-48D2-8EE9-246E49E16180}"/>
              </a:ext>
            </a:extLst>
          </p:cNvPr>
          <p:cNvSpPr>
            <a:spLocks noGrp="1" noRot="1" noChangeAspect="1" noChangeArrowheads="1" noTextEdit="1"/>
          </p:cNvSpPr>
          <p:nvPr>
            <p:ph type="sldImg"/>
          </p:nvPr>
        </p:nvSpPr>
        <p:spPr>
          <a:ln/>
        </p:spPr>
      </p:sp>
      <p:sp>
        <p:nvSpPr>
          <p:cNvPr id="19458" name="Rectangle 3">
            <a:extLst>
              <a:ext uri="{FF2B5EF4-FFF2-40B4-BE49-F238E27FC236}">
                <a16:creationId xmlns:a16="http://schemas.microsoft.com/office/drawing/2014/main" id="{01A03A40-541E-47DA-BD0F-0DCAFB30CC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5444A1B9-CEA4-4497-8C5B-31088AE29A0C}"/>
              </a:ext>
            </a:extLst>
          </p:cNvPr>
          <p:cNvSpPr>
            <a:spLocks noGrp="1" noRot="1" noChangeAspect="1" noChangeArrowheads="1" noTextEdit="1"/>
          </p:cNvSpPr>
          <p:nvPr>
            <p:ph type="sldImg"/>
          </p:nvPr>
        </p:nvSpPr>
        <p:spPr>
          <a:ln/>
        </p:spPr>
      </p:sp>
      <p:sp>
        <p:nvSpPr>
          <p:cNvPr id="21506" name="Rectangle 3">
            <a:extLst>
              <a:ext uri="{FF2B5EF4-FFF2-40B4-BE49-F238E27FC236}">
                <a16:creationId xmlns:a16="http://schemas.microsoft.com/office/drawing/2014/main" id="{1F62675A-3869-462B-B818-CAE559A0BC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253235D8-E270-453F-AD48-92C61328A3A2}"/>
              </a:ext>
            </a:extLst>
          </p:cNvPr>
          <p:cNvSpPr>
            <a:spLocks noGrp="1" noRot="1" noChangeAspect="1" noChangeArrowheads="1" noTextEdit="1"/>
          </p:cNvSpPr>
          <p:nvPr>
            <p:ph type="sldImg"/>
          </p:nvPr>
        </p:nvSpPr>
        <p:spPr>
          <a:ln/>
        </p:spPr>
      </p:sp>
      <p:sp>
        <p:nvSpPr>
          <p:cNvPr id="23554" name="Rectangle 3">
            <a:extLst>
              <a:ext uri="{FF2B5EF4-FFF2-40B4-BE49-F238E27FC236}">
                <a16:creationId xmlns:a16="http://schemas.microsoft.com/office/drawing/2014/main" id="{1955DD23-A98B-4F21-95FF-29D664BC8E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495CA771-CF30-455B-AB7C-DB16606D9FF0}"/>
              </a:ext>
            </a:extLst>
          </p:cNvPr>
          <p:cNvSpPr>
            <a:spLocks noGrp="1" noRot="1" noChangeAspect="1" noChangeArrowheads="1" noTextEdit="1"/>
          </p:cNvSpPr>
          <p:nvPr>
            <p:ph type="sldImg"/>
          </p:nvPr>
        </p:nvSpPr>
        <p:spPr>
          <a:ln/>
        </p:spPr>
      </p:sp>
      <p:sp>
        <p:nvSpPr>
          <p:cNvPr id="25602" name="Rectangle 3">
            <a:extLst>
              <a:ext uri="{FF2B5EF4-FFF2-40B4-BE49-F238E27FC236}">
                <a16:creationId xmlns:a16="http://schemas.microsoft.com/office/drawing/2014/main" id="{836575A1-771C-4DC6-95CB-E5305A9BBF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777F6F24-AAE7-4693-9423-71C10A27C2F6}"/>
              </a:ext>
            </a:extLst>
          </p:cNvPr>
          <p:cNvSpPr>
            <a:spLocks noGrp="1" noRot="1" noChangeAspect="1" noChangeArrowheads="1" noTextEdit="1"/>
          </p:cNvSpPr>
          <p:nvPr>
            <p:ph type="sldImg"/>
          </p:nvPr>
        </p:nvSpPr>
        <p:spPr>
          <a:ln/>
        </p:spPr>
      </p:sp>
      <p:sp>
        <p:nvSpPr>
          <p:cNvPr id="27650" name="Rectangle 3">
            <a:extLst>
              <a:ext uri="{FF2B5EF4-FFF2-40B4-BE49-F238E27FC236}">
                <a16:creationId xmlns:a16="http://schemas.microsoft.com/office/drawing/2014/main" id="{0E5B5582-049F-479E-99A9-E48498C43F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Discussion Points:</a:t>
            </a:r>
          </a:p>
          <a:p>
            <a:pPr eaLnBrk="1" hangingPunct="1">
              <a:buFontTx/>
              <a:buChar char="•"/>
            </a:pPr>
            <a:r>
              <a:rPr lang="en-US" altLang="en-US"/>
              <a:t>What should you do?</a:t>
            </a:r>
          </a:p>
          <a:p>
            <a:pPr marL="742950" lvl="1" indent="-285750" eaLnBrk="1" hangingPunct="1">
              <a:buFontTx/>
              <a:buChar char="•"/>
            </a:pPr>
            <a:r>
              <a:rPr lang="en-US" altLang="en-US"/>
              <a:t>After determining that the scene is safe, tell the manager to stabilize the man</a:t>
            </a:r>
            <a:r>
              <a:rPr lang="ja-JP" altLang="en-US"/>
              <a:t>’</a:t>
            </a:r>
            <a:r>
              <a:rPr lang="en-US" altLang="ja-JP"/>
              <a:t>s head and neck.</a:t>
            </a:r>
          </a:p>
          <a:p>
            <a:pPr marL="742950" lvl="1" indent="-285750" eaLnBrk="1" hangingPunct="1">
              <a:buFontTx/>
              <a:buChar char="•"/>
            </a:pPr>
            <a:r>
              <a:rPr lang="en-US" altLang="en-US"/>
              <a:t>Instruct the clerk to call 9-1-1 for a middle-aged man with altered mental status.</a:t>
            </a:r>
          </a:p>
          <a:p>
            <a:pPr marL="742950" lvl="1" indent="-285750" eaLnBrk="1" hangingPunct="1">
              <a:buFontTx/>
              <a:buChar char="•"/>
            </a:pPr>
            <a:r>
              <a:rPr lang="en-US" altLang="en-US"/>
              <a:t>Introduce yourself to the patient and ask permission to help.</a:t>
            </a:r>
          </a:p>
          <a:p>
            <a:pPr marL="742950" lvl="1" indent="-285750" eaLnBrk="1" hangingPunct="1">
              <a:buFontTx/>
              <a:buChar char="•"/>
            </a:pPr>
            <a:r>
              <a:rPr lang="en-US" altLang="en-US"/>
              <a:t>Perform a secondary assessment, looking for injuries, signs and symptoms. </a:t>
            </a:r>
          </a:p>
          <a:p>
            <a:pPr marL="742950" lvl="1" indent="-285750" eaLnBrk="1" hangingPunct="1">
              <a:buFontTx/>
              <a:buChar char="•"/>
            </a:pPr>
            <a:endParaRPr lang="en-US" altLang="en-US"/>
          </a:p>
          <a:p>
            <a:pPr marL="742950" lvl="1" indent="-285750" eaLnBrk="1" hangingPunct="1">
              <a:buFontTx/>
              <a:buChar char="•"/>
            </a:pPr>
            <a:endParaRPr lang="en-US" altLang="en-US"/>
          </a:p>
          <a:p>
            <a:pPr marL="742950" lvl="1" indent="-285750" eaLnBrk="1" hangingPunct="1">
              <a:buFontTx/>
              <a:buChar char="•"/>
            </a:pPr>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44024FF6-2D83-45FE-9222-07D1B1063B0B}"/>
              </a:ext>
            </a:extLst>
          </p:cNvPr>
          <p:cNvSpPr>
            <a:spLocks noGrp="1" noRot="1" noChangeAspect="1" noChangeArrowheads="1" noTextEdit="1"/>
          </p:cNvSpPr>
          <p:nvPr>
            <p:ph type="sldImg"/>
          </p:nvPr>
        </p:nvSpPr>
        <p:spPr>
          <a:ln/>
        </p:spPr>
      </p:sp>
      <p:sp>
        <p:nvSpPr>
          <p:cNvPr id="29698" name="Rectangle 3">
            <a:extLst>
              <a:ext uri="{FF2B5EF4-FFF2-40B4-BE49-F238E27FC236}">
                <a16:creationId xmlns:a16="http://schemas.microsoft.com/office/drawing/2014/main" id="{703514DE-C832-4480-8292-87DBD43670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Review CNS with your students. If necessary, return to Ch 6 Anatomy and Physiology.</a:t>
            </a:r>
          </a:p>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20DA5C74-EB62-422C-A159-61AC88B0A54E}"/>
              </a:ext>
            </a:extLst>
          </p:cNvPr>
          <p:cNvSpPr>
            <a:spLocks noGrp="1" noRot="1" noChangeAspect="1" noTextEdit="1"/>
          </p:cNvSpPr>
          <p:nvPr>
            <p:ph type="sldImg"/>
          </p:nvPr>
        </p:nvSpPr>
        <p:spPr>
          <a:ln/>
        </p:spPr>
      </p:sp>
      <p:sp>
        <p:nvSpPr>
          <p:cNvPr id="31746" name="Notes Placeholder 2">
            <a:extLst>
              <a:ext uri="{FF2B5EF4-FFF2-40B4-BE49-F238E27FC236}">
                <a16:creationId xmlns:a16="http://schemas.microsoft.com/office/drawing/2014/main" id="{D06DA2EC-5525-4705-A495-CBC2445A312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1747" name="Slide Number Placeholder 3">
            <a:extLst>
              <a:ext uri="{FF2B5EF4-FFF2-40B4-BE49-F238E27FC236}">
                <a16:creationId xmlns:a16="http://schemas.microsoft.com/office/drawing/2014/main" id="{58ED0833-D2EE-4388-9D6C-FE1FA95B508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ABB890B-4652-45D3-BB08-83AA04F6D204}" type="slidenum">
              <a:rPr lang="en-US" altLang="en-US" sz="1200"/>
              <a:pPr/>
              <a:t>9</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0B4711E0-478C-4E1E-A362-ADC226B13C21}"/>
              </a:ext>
            </a:extLst>
          </p:cNvPr>
          <p:cNvSpPr>
            <a:spLocks noGrp="1" noRot="1" noChangeAspect="1" noChangeArrowheads="1" noTextEdit="1"/>
          </p:cNvSpPr>
          <p:nvPr>
            <p:ph type="sldImg"/>
          </p:nvPr>
        </p:nvSpPr>
        <p:spPr>
          <a:ln/>
        </p:spPr>
      </p:sp>
      <p:sp>
        <p:nvSpPr>
          <p:cNvPr id="34818" name="Rectangle 3">
            <a:extLst>
              <a:ext uri="{FF2B5EF4-FFF2-40B4-BE49-F238E27FC236}">
                <a16:creationId xmlns:a16="http://schemas.microsoft.com/office/drawing/2014/main" id="{06D26218-CA30-462C-AE32-39EF3ED83E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Discussion Point: Ask students if anyone has family members who have diabetes. Discuss any experiences they</a:t>
            </a:r>
            <a:r>
              <a:rPr lang="ja-JP" altLang="en-US" dirty="0"/>
              <a:t>’</a:t>
            </a:r>
            <a:r>
              <a:rPr lang="en-US" altLang="ja-JP" dirty="0" err="1"/>
              <a:t>ve</a:t>
            </a:r>
            <a:r>
              <a:rPr lang="en-US" altLang="ja-JP" dirty="0"/>
              <a:t> had with their family members</a:t>
            </a:r>
            <a:r>
              <a:rPr lang="ja-JP" altLang="en-US" dirty="0"/>
              <a:t>’</a:t>
            </a:r>
            <a:r>
              <a:rPr lang="en-US" altLang="ja-JP" dirty="0"/>
              <a:t> levels of awareness or responsiveness. </a:t>
            </a:r>
          </a:p>
          <a:p>
            <a:pPr eaLnBrk="1" hangingPunct="1"/>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87424" y="1905000"/>
            <a:ext cx="6931152" cy="1470025"/>
          </a:xfrm>
        </p:spPr>
        <p:txBody>
          <a:bodyPr/>
          <a:lstStyle>
            <a:lvl1pPr>
              <a:defRPr b="0"/>
            </a:lvl1pPr>
          </a:lstStyle>
          <a:p>
            <a:r>
              <a:rPr lang="en-US" dirty="0"/>
              <a:t>Click to edit Master title style</a:t>
            </a:r>
          </a:p>
        </p:txBody>
      </p:sp>
      <p:sp>
        <p:nvSpPr>
          <p:cNvPr id="3" name="Subtitle 2"/>
          <p:cNvSpPr>
            <a:spLocks noGrp="1"/>
          </p:cNvSpPr>
          <p:nvPr>
            <p:ph type="subTitle" idx="1"/>
          </p:nvPr>
        </p:nvSpPr>
        <p:spPr>
          <a:xfrm>
            <a:off x="1752600" y="36576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2390107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586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35773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91150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03679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74638"/>
            <a:ext cx="188595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274638"/>
            <a:ext cx="550545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58279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7514277-7BF9-4A7E-89DF-D7481620C7E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06E90E6-D4B1-43CF-B520-8A3910FB86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BB55ACA-1458-48D1-97A3-78F60ED4A5B3}"/>
              </a:ext>
            </a:extLst>
          </p:cNvPr>
          <p:cNvSpPr>
            <a:spLocks noGrp="1" noChangeArrowheads="1"/>
          </p:cNvSpPr>
          <p:nvPr>
            <p:ph type="sldNum" sz="quarter" idx="12"/>
          </p:nvPr>
        </p:nvSpPr>
        <p:spPr>
          <a:ln/>
        </p:spPr>
        <p:txBody>
          <a:bodyPr/>
          <a:lstStyle>
            <a:lvl1pPr>
              <a:defRPr/>
            </a:lvl1pPr>
          </a:lstStyle>
          <a:p>
            <a:fld id="{99CD15D0-8D7C-499F-AC66-A4A11EF01430}" type="slidenum">
              <a:rPr lang="en-US" altLang="en-US"/>
              <a:pPr/>
              <a:t>‹#›</a:t>
            </a:fld>
            <a:endParaRPr lang="en-US" altLang="en-US"/>
          </a:p>
        </p:txBody>
      </p:sp>
    </p:spTree>
    <p:extLst>
      <p:ext uri="{BB962C8B-B14F-4D97-AF65-F5344CB8AC3E}">
        <p14:creationId xmlns:p14="http://schemas.microsoft.com/office/powerpoint/2010/main" val="17800605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083E644-B0F6-46D0-BD1E-27EA85CCC07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D220E9E-CB00-4BE4-A44A-9CF56EBE71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EF91E7-81AA-4049-9D15-7D362A9E6286}"/>
              </a:ext>
            </a:extLst>
          </p:cNvPr>
          <p:cNvSpPr>
            <a:spLocks noGrp="1" noChangeArrowheads="1"/>
          </p:cNvSpPr>
          <p:nvPr>
            <p:ph type="sldNum" sz="quarter" idx="12"/>
          </p:nvPr>
        </p:nvSpPr>
        <p:spPr>
          <a:ln/>
        </p:spPr>
        <p:txBody>
          <a:bodyPr/>
          <a:lstStyle>
            <a:lvl1pPr>
              <a:defRPr/>
            </a:lvl1pPr>
          </a:lstStyle>
          <a:p>
            <a:fld id="{7F9A12C7-80A5-411E-8ECE-E6F3EFF5128B}" type="slidenum">
              <a:rPr lang="en-US" altLang="en-US"/>
              <a:pPr/>
              <a:t>‹#›</a:t>
            </a:fld>
            <a:endParaRPr lang="en-US" altLang="en-US"/>
          </a:p>
        </p:txBody>
      </p:sp>
    </p:spTree>
    <p:extLst>
      <p:ext uri="{BB962C8B-B14F-4D97-AF65-F5344CB8AC3E}">
        <p14:creationId xmlns:p14="http://schemas.microsoft.com/office/powerpoint/2010/main" val="6285147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B89B8B5-A5CB-468D-B063-BD0B4C5AD42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1CD765D-28BF-4C24-A4D9-7F6DA8E51B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4B65282-87F2-4A4F-82E7-FAF02E96CB71}"/>
              </a:ext>
            </a:extLst>
          </p:cNvPr>
          <p:cNvSpPr>
            <a:spLocks noGrp="1" noChangeArrowheads="1"/>
          </p:cNvSpPr>
          <p:nvPr>
            <p:ph type="sldNum" sz="quarter" idx="12"/>
          </p:nvPr>
        </p:nvSpPr>
        <p:spPr>
          <a:ln/>
        </p:spPr>
        <p:txBody>
          <a:bodyPr/>
          <a:lstStyle>
            <a:lvl1pPr>
              <a:defRPr/>
            </a:lvl1pPr>
          </a:lstStyle>
          <a:p>
            <a:fld id="{99353FAE-3055-45AF-889E-3A6563BCF45C}" type="slidenum">
              <a:rPr lang="en-US" altLang="en-US"/>
              <a:pPr/>
              <a:t>‹#›</a:t>
            </a:fld>
            <a:endParaRPr lang="en-US" altLang="en-US"/>
          </a:p>
        </p:txBody>
      </p:sp>
    </p:spTree>
    <p:extLst>
      <p:ext uri="{BB962C8B-B14F-4D97-AF65-F5344CB8AC3E}">
        <p14:creationId xmlns:p14="http://schemas.microsoft.com/office/powerpoint/2010/main" val="29128296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8B5C211-17DB-48D8-AAC7-49C0B21441E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DE8F5E0-B49A-424A-B3BB-9AD0235DBF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F7E3CCC-01F4-4142-948E-122FC1CC8A09}"/>
              </a:ext>
            </a:extLst>
          </p:cNvPr>
          <p:cNvSpPr>
            <a:spLocks noGrp="1" noChangeArrowheads="1"/>
          </p:cNvSpPr>
          <p:nvPr>
            <p:ph type="sldNum" sz="quarter" idx="12"/>
          </p:nvPr>
        </p:nvSpPr>
        <p:spPr>
          <a:ln/>
        </p:spPr>
        <p:txBody>
          <a:bodyPr/>
          <a:lstStyle>
            <a:lvl1pPr>
              <a:defRPr/>
            </a:lvl1pPr>
          </a:lstStyle>
          <a:p>
            <a:fld id="{E76A7D16-FDA8-4CEA-80FA-694761F6E82D}" type="slidenum">
              <a:rPr lang="en-US" altLang="en-US"/>
              <a:pPr/>
              <a:t>‹#›</a:t>
            </a:fld>
            <a:endParaRPr lang="en-US" altLang="en-US"/>
          </a:p>
        </p:txBody>
      </p:sp>
    </p:spTree>
    <p:extLst>
      <p:ext uri="{BB962C8B-B14F-4D97-AF65-F5344CB8AC3E}">
        <p14:creationId xmlns:p14="http://schemas.microsoft.com/office/powerpoint/2010/main" val="26072401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C54D240-FD5C-47E7-B268-414EE65179D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14DA265-9DB3-4355-AA52-9F2061D11B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DEA637C-0C9A-4302-BBD2-E8ED4B129503}"/>
              </a:ext>
            </a:extLst>
          </p:cNvPr>
          <p:cNvSpPr>
            <a:spLocks noGrp="1" noChangeArrowheads="1"/>
          </p:cNvSpPr>
          <p:nvPr>
            <p:ph type="sldNum" sz="quarter" idx="12"/>
          </p:nvPr>
        </p:nvSpPr>
        <p:spPr>
          <a:ln/>
        </p:spPr>
        <p:txBody>
          <a:bodyPr/>
          <a:lstStyle>
            <a:lvl1pPr>
              <a:defRPr/>
            </a:lvl1pPr>
          </a:lstStyle>
          <a:p>
            <a:fld id="{C8F402C1-7889-4CB9-AF10-A035AA280442}" type="slidenum">
              <a:rPr lang="en-US" altLang="en-US"/>
              <a:pPr/>
              <a:t>‹#›</a:t>
            </a:fld>
            <a:endParaRPr lang="en-US" altLang="en-US"/>
          </a:p>
        </p:txBody>
      </p:sp>
    </p:spTree>
    <p:extLst>
      <p:ext uri="{BB962C8B-B14F-4D97-AF65-F5344CB8AC3E}">
        <p14:creationId xmlns:p14="http://schemas.microsoft.com/office/powerpoint/2010/main" val="3684649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19428" y="3635374"/>
            <a:ext cx="6867144" cy="1755648"/>
          </a:xfrm>
        </p:spPr>
        <p:txBody>
          <a:bodyPr anchor="t"/>
          <a:lstStyle>
            <a:lvl1pPr>
              <a:defRPr sz="4400" b="1"/>
            </a:lvl1pPr>
          </a:lstStyle>
          <a:p>
            <a:r>
              <a:rPr lang="en-US"/>
              <a:t>Click to edit Master title style</a:t>
            </a:r>
          </a:p>
        </p:txBody>
      </p:sp>
      <p:sp>
        <p:nvSpPr>
          <p:cNvPr id="3" name="Subtitle 2"/>
          <p:cNvSpPr>
            <a:spLocks noGrp="1"/>
          </p:cNvSpPr>
          <p:nvPr>
            <p:ph type="subTitle" idx="1"/>
          </p:nvPr>
        </p:nvSpPr>
        <p:spPr>
          <a:xfrm>
            <a:off x="1519428" y="1828800"/>
            <a:ext cx="6867144" cy="1472184"/>
          </a:xfrm>
        </p:spPr>
        <p:txBody>
          <a:bodyPr anchor="ctr" anchorCtr="1"/>
          <a:lstStyle>
            <a:lvl1pPr marL="0" indent="0" algn="ctr">
              <a:buNone/>
              <a:defRPr sz="3600" b="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541239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E4AB605-5FC5-4C83-9DA6-C65024DE599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A3D0CE8-78C8-4E13-97FA-0264C269DA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9582C53-5619-4421-8F04-EFCB17F3D6CF}"/>
              </a:ext>
            </a:extLst>
          </p:cNvPr>
          <p:cNvSpPr>
            <a:spLocks noGrp="1" noChangeArrowheads="1"/>
          </p:cNvSpPr>
          <p:nvPr>
            <p:ph type="sldNum" sz="quarter" idx="12"/>
          </p:nvPr>
        </p:nvSpPr>
        <p:spPr>
          <a:ln/>
        </p:spPr>
        <p:txBody>
          <a:bodyPr/>
          <a:lstStyle>
            <a:lvl1pPr>
              <a:defRPr/>
            </a:lvl1pPr>
          </a:lstStyle>
          <a:p>
            <a:fld id="{AC888FCC-B2E3-43BE-8F16-C5847FE6D18C}" type="slidenum">
              <a:rPr lang="en-US" altLang="en-US"/>
              <a:pPr/>
              <a:t>‹#›</a:t>
            </a:fld>
            <a:endParaRPr lang="en-US" altLang="en-US"/>
          </a:p>
        </p:txBody>
      </p:sp>
    </p:spTree>
    <p:extLst>
      <p:ext uri="{BB962C8B-B14F-4D97-AF65-F5344CB8AC3E}">
        <p14:creationId xmlns:p14="http://schemas.microsoft.com/office/powerpoint/2010/main" val="13929786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E0C3DC2-0D0D-48AE-85EC-E9BE782262A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6BB54FD-16FF-419D-93AF-71B4D3E46F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628ED42-0231-4949-B6BC-405E51ECE604}"/>
              </a:ext>
            </a:extLst>
          </p:cNvPr>
          <p:cNvSpPr>
            <a:spLocks noGrp="1" noChangeArrowheads="1"/>
          </p:cNvSpPr>
          <p:nvPr>
            <p:ph type="sldNum" sz="quarter" idx="12"/>
          </p:nvPr>
        </p:nvSpPr>
        <p:spPr>
          <a:ln/>
        </p:spPr>
        <p:txBody>
          <a:bodyPr/>
          <a:lstStyle>
            <a:lvl1pPr>
              <a:defRPr/>
            </a:lvl1pPr>
          </a:lstStyle>
          <a:p>
            <a:fld id="{A5560389-94BD-4671-BC9A-5057E2A6BAE1}" type="slidenum">
              <a:rPr lang="en-US" altLang="en-US"/>
              <a:pPr/>
              <a:t>‹#›</a:t>
            </a:fld>
            <a:endParaRPr lang="en-US" altLang="en-US"/>
          </a:p>
        </p:txBody>
      </p:sp>
    </p:spTree>
    <p:extLst>
      <p:ext uri="{BB962C8B-B14F-4D97-AF65-F5344CB8AC3E}">
        <p14:creationId xmlns:p14="http://schemas.microsoft.com/office/powerpoint/2010/main" val="12522786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10E443E-1E58-45DD-9F4E-57FFC550B11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DF4D952-6B96-4806-AF70-5F85A7F4DB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5EF6C69-714F-4B66-B820-1AC8E7287011}"/>
              </a:ext>
            </a:extLst>
          </p:cNvPr>
          <p:cNvSpPr>
            <a:spLocks noGrp="1" noChangeArrowheads="1"/>
          </p:cNvSpPr>
          <p:nvPr>
            <p:ph type="sldNum" sz="quarter" idx="12"/>
          </p:nvPr>
        </p:nvSpPr>
        <p:spPr>
          <a:ln/>
        </p:spPr>
        <p:txBody>
          <a:bodyPr/>
          <a:lstStyle>
            <a:lvl1pPr>
              <a:defRPr/>
            </a:lvl1pPr>
          </a:lstStyle>
          <a:p>
            <a:fld id="{3769FCC2-32D9-4E4D-B6DD-328710DE306E}" type="slidenum">
              <a:rPr lang="en-US" altLang="en-US"/>
              <a:pPr/>
              <a:t>‹#›</a:t>
            </a:fld>
            <a:endParaRPr lang="en-US" altLang="en-US"/>
          </a:p>
        </p:txBody>
      </p:sp>
    </p:spTree>
    <p:extLst>
      <p:ext uri="{BB962C8B-B14F-4D97-AF65-F5344CB8AC3E}">
        <p14:creationId xmlns:p14="http://schemas.microsoft.com/office/powerpoint/2010/main" val="6076112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9E6DD32-01BD-46C6-BA71-93566114F99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BBFDE80-C4D1-4E2A-A192-01319E8BD9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9A99077-F1BD-4DE5-B91E-AD608637884C}"/>
              </a:ext>
            </a:extLst>
          </p:cNvPr>
          <p:cNvSpPr>
            <a:spLocks noGrp="1" noChangeArrowheads="1"/>
          </p:cNvSpPr>
          <p:nvPr>
            <p:ph type="sldNum" sz="quarter" idx="12"/>
          </p:nvPr>
        </p:nvSpPr>
        <p:spPr>
          <a:ln/>
        </p:spPr>
        <p:txBody>
          <a:bodyPr/>
          <a:lstStyle>
            <a:lvl1pPr>
              <a:defRPr/>
            </a:lvl1pPr>
          </a:lstStyle>
          <a:p>
            <a:fld id="{94EEC4D3-443F-4A96-A55C-1EBA401D409C}" type="slidenum">
              <a:rPr lang="en-US" altLang="en-US"/>
              <a:pPr/>
              <a:t>‹#›</a:t>
            </a:fld>
            <a:endParaRPr lang="en-US" altLang="en-US"/>
          </a:p>
        </p:txBody>
      </p:sp>
    </p:spTree>
    <p:extLst>
      <p:ext uri="{BB962C8B-B14F-4D97-AF65-F5344CB8AC3E}">
        <p14:creationId xmlns:p14="http://schemas.microsoft.com/office/powerpoint/2010/main" val="41464830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57E3D01-49F6-44EA-B655-8D1ACD2CEBB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056FB81-9397-46BB-841F-807BE323B4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5CE6694-838E-4009-B8B4-526385A68950}"/>
              </a:ext>
            </a:extLst>
          </p:cNvPr>
          <p:cNvSpPr>
            <a:spLocks noGrp="1" noChangeArrowheads="1"/>
          </p:cNvSpPr>
          <p:nvPr>
            <p:ph type="sldNum" sz="quarter" idx="12"/>
          </p:nvPr>
        </p:nvSpPr>
        <p:spPr>
          <a:ln/>
        </p:spPr>
        <p:txBody>
          <a:bodyPr/>
          <a:lstStyle>
            <a:lvl1pPr>
              <a:defRPr/>
            </a:lvl1pPr>
          </a:lstStyle>
          <a:p>
            <a:fld id="{6D8F305A-8FEC-41D6-8C6D-9BBD1DFB6276}" type="slidenum">
              <a:rPr lang="en-US" altLang="en-US"/>
              <a:pPr/>
              <a:t>‹#›</a:t>
            </a:fld>
            <a:endParaRPr lang="en-US" altLang="en-US"/>
          </a:p>
        </p:txBody>
      </p:sp>
    </p:spTree>
    <p:extLst>
      <p:ext uri="{BB962C8B-B14F-4D97-AF65-F5344CB8AC3E}">
        <p14:creationId xmlns:p14="http://schemas.microsoft.com/office/powerpoint/2010/main" val="8372035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8AA6AC2-9572-4254-8A07-E6474F53A1F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0FA313D-D345-4A33-929B-AAEA59045A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199861B-0F15-473E-B0E0-85FEA31CECCB}"/>
              </a:ext>
            </a:extLst>
          </p:cNvPr>
          <p:cNvSpPr>
            <a:spLocks noGrp="1" noChangeArrowheads="1"/>
          </p:cNvSpPr>
          <p:nvPr>
            <p:ph type="sldNum" sz="quarter" idx="12"/>
          </p:nvPr>
        </p:nvSpPr>
        <p:spPr>
          <a:ln/>
        </p:spPr>
        <p:txBody>
          <a:bodyPr/>
          <a:lstStyle>
            <a:lvl1pPr>
              <a:defRPr/>
            </a:lvl1pPr>
          </a:lstStyle>
          <a:p>
            <a:fld id="{7F452040-8A61-4918-B08A-A9A4401787A0}" type="slidenum">
              <a:rPr lang="en-US" altLang="en-US"/>
              <a:pPr/>
              <a:t>‹#›</a:t>
            </a:fld>
            <a:endParaRPr lang="en-US" altLang="en-US"/>
          </a:p>
        </p:txBody>
      </p:sp>
    </p:spTree>
    <p:extLst>
      <p:ext uri="{BB962C8B-B14F-4D97-AF65-F5344CB8AC3E}">
        <p14:creationId xmlns:p14="http://schemas.microsoft.com/office/powerpoint/2010/main" val="3182416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19428" y="1804416"/>
            <a:ext cx="6867144" cy="1472184"/>
          </a:xfrm>
        </p:spPr>
        <p:txBody>
          <a:bodyPr anchorCtr="1"/>
          <a:lstStyle>
            <a:lvl1pPr>
              <a:defRPr sz="3600" b="0"/>
            </a:lvl1pPr>
          </a:lstStyle>
          <a:p>
            <a:r>
              <a:rPr lang="en-US"/>
              <a:t>Click to edit Master title style</a:t>
            </a:r>
          </a:p>
        </p:txBody>
      </p:sp>
      <p:sp>
        <p:nvSpPr>
          <p:cNvPr id="3" name="Subtitle 2"/>
          <p:cNvSpPr>
            <a:spLocks noGrp="1"/>
          </p:cNvSpPr>
          <p:nvPr>
            <p:ph type="subTitle" idx="1"/>
          </p:nvPr>
        </p:nvSpPr>
        <p:spPr>
          <a:xfrm>
            <a:off x="1519428" y="3635374"/>
            <a:ext cx="6867144" cy="1755648"/>
          </a:xfrm>
        </p:spPr>
        <p:txBody>
          <a:bodyPr anchorCtr="1"/>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759716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chorCtr="1"/>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0995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chorCtr="1"/>
          <a:lstStyle/>
          <a:p>
            <a:r>
              <a:rPr lang="en-US"/>
              <a:t>Click to edit Master title style</a:t>
            </a:r>
          </a:p>
        </p:txBody>
      </p:sp>
      <p:sp>
        <p:nvSpPr>
          <p:cNvPr id="3" name="Content Placeholder 2"/>
          <p:cNvSpPr>
            <a:spLocks noGrp="1"/>
          </p:cNvSpPr>
          <p:nvPr>
            <p:ph idx="1"/>
          </p:nvPr>
        </p:nvSpPr>
        <p:spPr/>
        <p:txBody>
          <a:bodyPr/>
          <a:lstStyle>
            <a:lvl1pPr marL="0" indent="0">
              <a:spcBef>
                <a:spcPts val="1200"/>
              </a:spcBef>
              <a:buNone/>
              <a:defRPr sz="2400"/>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0485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36919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00200"/>
            <a:ext cx="36195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67300" y="1600200"/>
            <a:ext cx="36195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3658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6821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26708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79F3435-FFE5-4B12-956F-89DB7DB18B3B}"/>
              </a:ext>
            </a:extLst>
          </p:cNvPr>
          <p:cNvSpPr>
            <a:spLocks noGrp="1" noChangeArrowheads="1"/>
          </p:cNvSpPr>
          <p:nvPr>
            <p:ph type="title"/>
          </p:nvPr>
        </p:nvSpPr>
        <p:spPr bwMode="auto">
          <a:xfrm>
            <a:off x="1066800" y="46038"/>
            <a:ext cx="6781800"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73D2A2A-FAD0-463B-ADCF-77AB3831B380}"/>
              </a:ext>
            </a:extLst>
          </p:cNvPr>
          <p:cNvSpPr>
            <a:spLocks noGrp="1" noChangeArrowheads="1"/>
          </p:cNvSpPr>
          <p:nvPr>
            <p:ph type="body" idx="1"/>
          </p:nvPr>
        </p:nvSpPr>
        <p:spPr bwMode="auto">
          <a:xfrm>
            <a:off x="1295400" y="1371600"/>
            <a:ext cx="7391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10">
            <a:extLst>
              <a:ext uri="{FF2B5EF4-FFF2-40B4-BE49-F238E27FC236}">
                <a16:creationId xmlns:a16="http://schemas.microsoft.com/office/drawing/2014/main" id="{8C63080F-1E0A-4AFC-BAFD-00922230ABA6}"/>
              </a:ext>
            </a:extLst>
          </p:cNvPr>
          <p:cNvSpPr>
            <a:spLocks noChangeArrowheads="1"/>
          </p:cNvSpPr>
          <p:nvPr userDrawn="1"/>
        </p:nvSpPr>
        <p:spPr bwMode="auto">
          <a:xfrm>
            <a:off x="0" y="0"/>
            <a:ext cx="990600" cy="6858000"/>
          </a:xfrm>
          <a:prstGeom prst="rect">
            <a:avLst/>
          </a:prstGeom>
          <a:solidFill>
            <a:srgbClr val="244890"/>
          </a:solidFill>
          <a:ln>
            <a:noFill/>
          </a:ln>
          <a:extLst>
            <a:ext uri="{91240B29-F687-4F45-9708-019B960494DF}">
              <a14:hiddenLine xmlns:a14="http://schemas.microsoft.com/office/drawing/2010/main" w="54991" cmpd="thickThin">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endParaRPr>
          </a:p>
        </p:txBody>
      </p:sp>
      <p:sp>
        <p:nvSpPr>
          <p:cNvPr id="1029" name="Rectangle 7">
            <a:extLst>
              <a:ext uri="{FF2B5EF4-FFF2-40B4-BE49-F238E27FC236}">
                <a16:creationId xmlns:a16="http://schemas.microsoft.com/office/drawing/2014/main" id="{C4F01A2E-1DF4-43B0-A016-CC1DED82BDA9}"/>
              </a:ext>
            </a:extLst>
          </p:cNvPr>
          <p:cNvSpPr>
            <a:spLocks noChangeArrowheads="1"/>
          </p:cNvSpPr>
          <p:nvPr userDrawn="1"/>
        </p:nvSpPr>
        <p:spPr bwMode="auto">
          <a:xfrm>
            <a:off x="5486400" y="6396038"/>
            <a:ext cx="3578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r>
              <a:rPr lang="en-US" altLang="en-US" sz="1000">
                <a:solidFill>
                  <a:srgbClr val="000000"/>
                </a:solidFill>
              </a:rPr>
              <a:t>National Ski Patrol, </a:t>
            </a:r>
            <a:r>
              <a:rPr lang="en-US" altLang="en-US" sz="1000" i="1">
                <a:solidFill>
                  <a:srgbClr val="000000"/>
                </a:solidFill>
              </a:rPr>
              <a:t>Outdoor Emergency Care, 5</a:t>
            </a:r>
            <a:r>
              <a:rPr lang="en-US" altLang="en-US" sz="1000" i="1" baseline="30000">
                <a:solidFill>
                  <a:srgbClr val="000000"/>
                </a:solidFill>
              </a:rPr>
              <a:t>th</a:t>
            </a:r>
            <a:r>
              <a:rPr lang="en-US" altLang="en-US" sz="1000" i="1">
                <a:solidFill>
                  <a:srgbClr val="000000"/>
                </a:solidFill>
              </a:rPr>
              <a:t> Ed.</a:t>
            </a:r>
            <a:endParaRPr lang="en-US" altLang="en-US" sz="1000">
              <a:solidFill>
                <a:srgbClr val="000000"/>
              </a:solidFill>
            </a:endParaRPr>
          </a:p>
          <a:p>
            <a:pPr algn="r"/>
            <a:r>
              <a:rPr lang="en-US" altLang="en-US" sz="1000">
                <a:solidFill>
                  <a:srgbClr val="000000"/>
                </a:solidFill>
              </a:rPr>
              <a:t>©2012 by Pearson Education, Inc., Upper Saddle River, NJ</a:t>
            </a:r>
          </a:p>
          <a:p>
            <a:pPr algn="r"/>
            <a:endParaRPr lang="en-US" altLang="en-US" sz="1000">
              <a:solidFill>
                <a:srgbClr val="000000"/>
              </a:solidFill>
            </a:endParaRPr>
          </a:p>
        </p:txBody>
      </p:sp>
      <p:sp>
        <p:nvSpPr>
          <p:cNvPr id="1030" name="Rectangle 10">
            <a:extLst>
              <a:ext uri="{FF2B5EF4-FFF2-40B4-BE49-F238E27FC236}">
                <a16:creationId xmlns:a16="http://schemas.microsoft.com/office/drawing/2014/main" id="{8C586BDA-8DCF-48CC-91C9-A93A8777FA64}"/>
              </a:ext>
            </a:extLst>
          </p:cNvPr>
          <p:cNvSpPr>
            <a:spLocks noChangeArrowheads="1"/>
          </p:cNvSpPr>
          <p:nvPr userDrawn="1"/>
        </p:nvSpPr>
        <p:spPr bwMode="auto">
          <a:xfrm>
            <a:off x="1066800" y="1143000"/>
            <a:ext cx="6781800" cy="76200"/>
          </a:xfrm>
          <a:prstGeom prst="rect">
            <a:avLst/>
          </a:prstGeom>
          <a:solidFill>
            <a:srgbClr val="CC3300"/>
          </a:solidFill>
          <a:ln>
            <a:noFill/>
          </a:ln>
          <a:extLst>
            <a:ext uri="{91240B29-F687-4F45-9708-019B960494DF}">
              <a14:hiddenLine xmlns:a14="http://schemas.microsoft.com/office/drawing/2010/main" w="54991" cmpd="thickThin">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endParaRPr>
          </a:p>
        </p:txBody>
      </p:sp>
      <p:pic>
        <p:nvPicPr>
          <p:cNvPr id="1031" name="Picture 9">
            <a:extLst>
              <a:ext uri="{FF2B5EF4-FFF2-40B4-BE49-F238E27FC236}">
                <a16:creationId xmlns:a16="http://schemas.microsoft.com/office/drawing/2014/main" id="{8836008E-ACCA-4585-A6EB-6B89F8E37AE4}"/>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634288" y="5562600"/>
            <a:ext cx="13573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4">
            <a:extLst>
              <a:ext uri="{FF2B5EF4-FFF2-40B4-BE49-F238E27FC236}">
                <a16:creationId xmlns:a16="http://schemas.microsoft.com/office/drawing/2014/main" id="{AA1E8C02-7C55-499E-AE84-DDADE26FEF35}"/>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7956550" y="0"/>
            <a:ext cx="11874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Rectangle 11">
            <a:extLst>
              <a:ext uri="{FF2B5EF4-FFF2-40B4-BE49-F238E27FC236}">
                <a16:creationId xmlns:a16="http://schemas.microsoft.com/office/drawing/2014/main" id="{FE7E8B0C-828C-49E8-BBA8-70D9C48DB114}"/>
              </a:ext>
            </a:extLst>
          </p:cNvPr>
          <p:cNvSpPr>
            <a:spLocks noChangeArrowheads="1"/>
          </p:cNvSpPr>
          <p:nvPr userDrawn="1"/>
        </p:nvSpPr>
        <p:spPr bwMode="auto">
          <a:xfrm>
            <a:off x="0" y="6237288"/>
            <a:ext cx="990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400">
                <a:solidFill>
                  <a:srgbClr val="FFFFFF"/>
                </a:solidFill>
              </a:rPr>
              <a:t>BRADY</a:t>
            </a:r>
          </a:p>
        </p:txBody>
      </p:sp>
      <p:pic>
        <p:nvPicPr>
          <p:cNvPr id="1034" name="Picture 10">
            <a:extLst>
              <a:ext uri="{FF2B5EF4-FFF2-40B4-BE49-F238E27FC236}">
                <a16:creationId xmlns:a16="http://schemas.microsoft.com/office/drawing/2014/main" id="{A0123351-DAAB-4D40-9731-752902D1F711}"/>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6513" y="6537325"/>
            <a:ext cx="9144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txStyles>
    <p:titleStyle>
      <a:lvl1pPr algn="ctr" rtl="0" eaLnBrk="0" fontAlgn="base" hangingPunct="0">
        <a:spcBef>
          <a:spcPct val="0"/>
        </a:spcBef>
        <a:spcAft>
          <a:spcPct val="0"/>
        </a:spcAft>
        <a:defRPr sz="3600" b="1">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3600" b="1">
          <a:solidFill>
            <a:schemeClr val="tx2"/>
          </a:solidFill>
          <a:latin typeface="Arial" charset="0"/>
          <a:ea typeface="MS PGothic" panose="020B0600070205080204" pitchFamily="34" charset="-128"/>
          <a:cs typeface="Arial" charset="0"/>
        </a:defRPr>
      </a:lvl2pPr>
      <a:lvl3pPr algn="ctr" rtl="0" eaLnBrk="0" fontAlgn="base" hangingPunct="0">
        <a:spcBef>
          <a:spcPct val="0"/>
        </a:spcBef>
        <a:spcAft>
          <a:spcPct val="0"/>
        </a:spcAft>
        <a:defRPr sz="3600" b="1">
          <a:solidFill>
            <a:schemeClr val="tx2"/>
          </a:solidFill>
          <a:latin typeface="Arial" charset="0"/>
          <a:ea typeface="MS PGothic" panose="020B0600070205080204" pitchFamily="34" charset="-128"/>
          <a:cs typeface="Arial" charset="0"/>
        </a:defRPr>
      </a:lvl3pPr>
      <a:lvl4pPr algn="ctr" rtl="0" eaLnBrk="0" fontAlgn="base" hangingPunct="0">
        <a:spcBef>
          <a:spcPct val="0"/>
        </a:spcBef>
        <a:spcAft>
          <a:spcPct val="0"/>
        </a:spcAft>
        <a:defRPr sz="3600" b="1">
          <a:solidFill>
            <a:schemeClr val="tx2"/>
          </a:solidFill>
          <a:latin typeface="Arial" charset="0"/>
          <a:ea typeface="MS PGothic" panose="020B0600070205080204" pitchFamily="34" charset="-128"/>
          <a:cs typeface="Arial" charset="0"/>
        </a:defRPr>
      </a:lvl4pPr>
      <a:lvl5pPr algn="ctr" rtl="0" eaLnBrk="0" fontAlgn="base" hangingPunct="0">
        <a:spcBef>
          <a:spcPct val="0"/>
        </a:spcBef>
        <a:spcAft>
          <a:spcPct val="0"/>
        </a:spcAft>
        <a:defRPr sz="3600" b="1">
          <a:solidFill>
            <a:schemeClr val="tx2"/>
          </a:solidFill>
          <a:latin typeface="Arial" charset="0"/>
          <a:ea typeface="MS PGothic" panose="020B0600070205080204" pitchFamily="34" charset="-128"/>
          <a:cs typeface="Arial" charset="0"/>
        </a:defRPr>
      </a:lvl5pPr>
      <a:lvl6pPr marL="457200" algn="ctr" rtl="0" fontAlgn="base">
        <a:spcBef>
          <a:spcPct val="0"/>
        </a:spcBef>
        <a:spcAft>
          <a:spcPct val="0"/>
        </a:spcAft>
        <a:defRPr sz="3600" b="1">
          <a:solidFill>
            <a:schemeClr val="tx2"/>
          </a:solidFill>
          <a:latin typeface="Arial" charset="0"/>
          <a:cs typeface="Arial" charset="0"/>
        </a:defRPr>
      </a:lvl6pPr>
      <a:lvl7pPr marL="914400" algn="ctr" rtl="0" fontAlgn="base">
        <a:spcBef>
          <a:spcPct val="0"/>
        </a:spcBef>
        <a:spcAft>
          <a:spcPct val="0"/>
        </a:spcAft>
        <a:defRPr sz="3600" b="1">
          <a:solidFill>
            <a:schemeClr val="tx2"/>
          </a:solidFill>
          <a:latin typeface="Arial" charset="0"/>
          <a:cs typeface="Arial" charset="0"/>
        </a:defRPr>
      </a:lvl7pPr>
      <a:lvl8pPr marL="1371600" algn="ctr" rtl="0" fontAlgn="base">
        <a:spcBef>
          <a:spcPct val="0"/>
        </a:spcBef>
        <a:spcAft>
          <a:spcPct val="0"/>
        </a:spcAft>
        <a:defRPr sz="3600" b="1">
          <a:solidFill>
            <a:schemeClr val="tx2"/>
          </a:solidFill>
          <a:latin typeface="Arial" charset="0"/>
          <a:cs typeface="Arial" charset="0"/>
        </a:defRPr>
      </a:lvl8pPr>
      <a:lvl9pPr marL="1828800" algn="ctr" rtl="0" fontAlgn="base">
        <a:spcBef>
          <a:spcPct val="0"/>
        </a:spcBef>
        <a:spcAft>
          <a:spcPct val="0"/>
        </a:spcAft>
        <a:defRPr sz="3600" b="1">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lr>
          <a:srgbClr val="D71A21"/>
        </a:buClr>
        <a:buSzPct val="68000"/>
        <a:buFont typeface="Webdings" panose="05030102010509060703" pitchFamily="18" charset="2"/>
        <a:buChar char="l"/>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lr>
          <a:srgbClr val="005E9D"/>
        </a:buClr>
        <a:buFont typeface="Verdana" panose="020B0604030504040204" pitchFamily="34" charset="0"/>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lr>
          <a:srgbClr val="005E9D"/>
        </a:buClr>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rgbClr val="005E9D"/>
        </a:buClr>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rgbClr val="005E9D"/>
        </a:buClr>
        <a:buChar char="•"/>
        <a:defRPr sz="2000">
          <a:solidFill>
            <a:schemeClr val="tx1"/>
          </a:solidFill>
          <a:latin typeface="+mn-lt"/>
          <a:ea typeface="Arial" charset="0"/>
          <a:cs typeface="+mn-cs"/>
        </a:defRPr>
      </a:lvl5pPr>
      <a:lvl6pPr marL="2514600" indent="-228600" algn="l" rtl="0" fontAlgn="base">
        <a:spcBef>
          <a:spcPct val="20000"/>
        </a:spcBef>
        <a:spcAft>
          <a:spcPct val="0"/>
        </a:spcAft>
        <a:buClr>
          <a:srgbClr val="005E9D"/>
        </a:buClr>
        <a:buChar char="•"/>
        <a:defRPr sz="2000">
          <a:solidFill>
            <a:schemeClr val="tx1"/>
          </a:solidFill>
          <a:latin typeface="+mn-lt"/>
          <a:cs typeface="+mn-cs"/>
        </a:defRPr>
      </a:lvl6pPr>
      <a:lvl7pPr marL="2971800" indent="-228600" algn="l" rtl="0" fontAlgn="base">
        <a:spcBef>
          <a:spcPct val="20000"/>
        </a:spcBef>
        <a:spcAft>
          <a:spcPct val="0"/>
        </a:spcAft>
        <a:buClr>
          <a:srgbClr val="005E9D"/>
        </a:buClr>
        <a:buChar char="•"/>
        <a:defRPr sz="2000">
          <a:solidFill>
            <a:schemeClr val="tx1"/>
          </a:solidFill>
          <a:latin typeface="+mn-lt"/>
          <a:cs typeface="+mn-cs"/>
        </a:defRPr>
      </a:lvl7pPr>
      <a:lvl8pPr marL="3429000" indent="-228600" algn="l" rtl="0" fontAlgn="base">
        <a:spcBef>
          <a:spcPct val="20000"/>
        </a:spcBef>
        <a:spcAft>
          <a:spcPct val="0"/>
        </a:spcAft>
        <a:buClr>
          <a:srgbClr val="005E9D"/>
        </a:buClr>
        <a:buChar char="•"/>
        <a:defRPr sz="2000">
          <a:solidFill>
            <a:schemeClr val="tx1"/>
          </a:solidFill>
          <a:latin typeface="+mn-lt"/>
          <a:cs typeface="+mn-cs"/>
        </a:defRPr>
      </a:lvl8pPr>
      <a:lvl9pPr marL="3886200" indent="-228600" algn="l" rtl="0" fontAlgn="base">
        <a:spcBef>
          <a:spcPct val="20000"/>
        </a:spcBef>
        <a:spcAft>
          <a:spcPct val="0"/>
        </a:spcAft>
        <a:buClr>
          <a:srgbClr val="005E9D"/>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2BB39F6-C458-494B-AF6A-180AF0BCC29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6C725536-0029-4015-ABBA-56A1CE9A899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a:extLst>
              <a:ext uri="{FF2B5EF4-FFF2-40B4-BE49-F238E27FC236}">
                <a16:creationId xmlns:a16="http://schemas.microsoft.com/office/drawing/2014/main" id="{FEFB371C-04E1-4084-BF78-33B16844D67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Arial" charset="0"/>
                <a:cs typeface="Arial" charset="0"/>
              </a:defRPr>
            </a:lvl1pPr>
          </a:lstStyle>
          <a:p>
            <a:pPr>
              <a:defRPr/>
            </a:pPr>
            <a:endParaRPr lang="en-US"/>
          </a:p>
        </p:txBody>
      </p:sp>
      <p:sp>
        <p:nvSpPr>
          <p:cNvPr id="3077" name="Rectangle 5">
            <a:extLst>
              <a:ext uri="{FF2B5EF4-FFF2-40B4-BE49-F238E27FC236}">
                <a16:creationId xmlns:a16="http://schemas.microsoft.com/office/drawing/2014/main" id="{2CEDD8A2-FB9D-47D6-BB50-5833228B09D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Arial" charset="0"/>
                <a:cs typeface="Arial" charset="0"/>
              </a:defRPr>
            </a:lvl1pPr>
          </a:lstStyle>
          <a:p>
            <a:pPr>
              <a:defRPr/>
            </a:pPr>
            <a:endParaRPr lang="en-US"/>
          </a:p>
        </p:txBody>
      </p:sp>
      <p:sp>
        <p:nvSpPr>
          <p:cNvPr id="3078" name="Rectangle 6">
            <a:extLst>
              <a:ext uri="{FF2B5EF4-FFF2-40B4-BE49-F238E27FC236}">
                <a16:creationId xmlns:a16="http://schemas.microsoft.com/office/drawing/2014/main" id="{CA44C0C6-C584-4FF3-AD3E-EF67A2EF0CC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E9FD750-B6D6-4E95-8083-BC3E4F06D86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750654C5-9293-4228-9EEA-58A290767989}"/>
              </a:ext>
            </a:extLst>
          </p:cNvPr>
          <p:cNvSpPr>
            <a:spLocks noGrp="1" noChangeArrowheads="1"/>
          </p:cNvSpPr>
          <p:nvPr>
            <p:ph type="ctrTitle"/>
          </p:nvPr>
        </p:nvSpPr>
        <p:spPr>
          <a:xfrm>
            <a:off x="1519238" y="1804988"/>
            <a:ext cx="6867525" cy="1471612"/>
          </a:xfrm>
        </p:spPr>
        <p:txBody>
          <a:bodyPr/>
          <a:lstStyle/>
          <a:p>
            <a:r>
              <a:rPr lang="en-US" altLang="en-US"/>
              <a:t>Chapter 11</a:t>
            </a:r>
          </a:p>
        </p:txBody>
      </p:sp>
      <p:sp>
        <p:nvSpPr>
          <p:cNvPr id="16386" name="Subtitle 3">
            <a:extLst>
              <a:ext uri="{FF2B5EF4-FFF2-40B4-BE49-F238E27FC236}">
                <a16:creationId xmlns:a16="http://schemas.microsoft.com/office/drawing/2014/main" id="{3159E904-1F49-49BB-B4B9-0B27F95314F6}"/>
              </a:ext>
            </a:extLst>
          </p:cNvPr>
          <p:cNvSpPr>
            <a:spLocks noGrp="1"/>
          </p:cNvSpPr>
          <p:nvPr>
            <p:ph type="subTitle" idx="1"/>
          </p:nvPr>
        </p:nvSpPr>
        <p:spPr>
          <a:xfrm>
            <a:off x="1519238" y="3635375"/>
            <a:ext cx="6867525" cy="1755775"/>
          </a:xfrm>
        </p:spPr>
        <p:txBody>
          <a:bodyPr/>
          <a:lstStyle/>
          <a:p>
            <a:r>
              <a:rPr lang="en-US" altLang="en-US"/>
              <a:t>Altered Mental Status</a:t>
            </a:r>
          </a:p>
        </p:txBody>
      </p:sp>
      <p:pic>
        <p:nvPicPr>
          <p:cNvPr id="4" name="Recorded Sound">
            <a:hlinkClick r:id="" action="ppaction://media"/>
            <a:extLst>
              <a:ext uri="{FF2B5EF4-FFF2-40B4-BE49-F238E27FC236}">
                <a16:creationId xmlns:a16="http://schemas.microsoft.com/office/drawing/2014/main" id="{89DAD77E-8D68-4B12-9FE0-B8B82FEB57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53604" y="2337594"/>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EA774CB5-90CD-4A6E-8506-F276138D238D}"/>
              </a:ext>
            </a:extLst>
          </p:cNvPr>
          <p:cNvSpPr>
            <a:spLocks noGrp="1"/>
          </p:cNvSpPr>
          <p:nvPr>
            <p:ph type="title"/>
          </p:nvPr>
        </p:nvSpPr>
        <p:spPr/>
        <p:txBody>
          <a:bodyPr/>
          <a:lstStyle/>
          <a:p>
            <a:r>
              <a:rPr lang="en-US" altLang="en-US"/>
              <a:t>Anatomy and Physiology</a:t>
            </a:r>
          </a:p>
        </p:txBody>
      </p:sp>
      <p:sp>
        <p:nvSpPr>
          <p:cNvPr id="32770" name="TextBox 6">
            <a:extLst>
              <a:ext uri="{FF2B5EF4-FFF2-40B4-BE49-F238E27FC236}">
                <a16:creationId xmlns:a16="http://schemas.microsoft.com/office/drawing/2014/main" id="{5E19DAC0-063F-48B9-BDAE-2B071E1C546C}"/>
              </a:ext>
            </a:extLst>
          </p:cNvPr>
          <p:cNvSpPr txBox="1">
            <a:spLocks noChangeArrowheads="1"/>
          </p:cNvSpPr>
          <p:nvPr/>
        </p:nvSpPr>
        <p:spPr bwMode="auto">
          <a:xfrm>
            <a:off x="7673975" y="5268913"/>
            <a:ext cx="1470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r>
              <a:rPr lang="en-US" altLang="en-US" sz="1800" i="1"/>
              <a:t>continued</a:t>
            </a:r>
          </a:p>
        </p:txBody>
      </p:sp>
      <p:pic>
        <p:nvPicPr>
          <p:cNvPr id="32771" name="Content Placeholder 5">
            <a:extLst>
              <a:ext uri="{FF2B5EF4-FFF2-40B4-BE49-F238E27FC236}">
                <a16:creationId xmlns:a16="http://schemas.microsoft.com/office/drawing/2014/main" id="{803F78CB-D064-4A59-8983-5825AC9826F1}"/>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l="-21091" r="-21091"/>
          <a:stretch>
            <a:fillRect/>
          </a:stretch>
        </p:blipFill>
        <p:spPr/>
      </p:pic>
      <p:pic>
        <p:nvPicPr>
          <p:cNvPr id="2" name="Recorded Sound">
            <a:hlinkClick r:id="" action="ppaction://media"/>
            <a:extLst>
              <a:ext uri="{FF2B5EF4-FFF2-40B4-BE49-F238E27FC236}">
                <a16:creationId xmlns:a16="http://schemas.microsoft.com/office/drawing/2014/main" id="{AA807C65-938D-4F11-8A61-4D4EFEC75A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76400" y="486251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9237FCBE-05D1-47CD-A745-8918B171CDAF}"/>
              </a:ext>
            </a:extLst>
          </p:cNvPr>
          <p:cNvSpPr>
            <a:spLocks noGrp="1" noChangeArrowheads="1"/>
          </p:cNvSpPr>
          <p:nvPr>
            <p:ph type="title"/>
          </p:nvPr>
        </p:nvSpPr>
        <p:spPr/>
        <p:txBody>
          <a:bodyPr/>
          <a:lstStyle/>
          <a:p>
            <a:r>
              <a:rPr lang="en-US" altLang="en-US"/>
              <a:t>Anatomy and Physiology</a:t>
            </a:r>
          </a:p>
        </p:txBody>
      </p:sp>
      <p:sp>
        <p:nvSpPr>
          <p:cNvPr id="33794" name="Rectangle 3">
            <a:extLst>
              <a:ext uri="{FF2B5EF4-FFF2-40B4-BE49-F238E27FC236}">
                <a16:creationId xmlns:a16="http://schemas.microsoft.com/office/drawing/2014/main" id="{26B467D2-58EC-4DD4-90F4-A3CEDBB19A09}"/>
              </a:ext>
            </a:extLst>
          </p:cNvPr>
          <p:cNvSpPr>
            <a:spLocks noGrp="1" noChangeArrowheads="1"/>
          </p:cNvSpPr>
          <p:nvPr>
            <p:ph idx="1"/>
          </p:nvPr>
        </p:nvSpPr>
        <p:spPr/>
        <p:txBody>
          <a:bodyPr/>
          <a:lstStyle/>
          <a:p>
            <a:r>
              <a:rPr lang="en-US" altLang="en-US"/>
              <a:t>Endocrine system regulates level of glucose available to nervous system.</a:t>
            </a:r>
          </a:p>
          <a:p>
            <a:pPr lvl="1"/>
            <a:r>
              <a:rPr lang="en-US" altLang="en-US">
                <a:ea typeface="Arial" panose="020B0604020202020204" pitchFamily="34" charset="0"/>
              </a:rPr>
              <a:t>Endocrine organs produce and secrete hormones.</a:t>
            </a:r>
          </a:p>
          <a:p>
            <a:pPr lvl="1"/>
            <a:r>
              <a:rPr lang="en-US" altLang="en-US">
                <a:ea typeface="Arial" panose="020B0604020202020204" pitchFamily="34" charset="0"/>
              </a:rPr>
              <a:t>Pancreas secretes insulin and glucagon to regulate levels of circulating glucose.</a:t>
            </a:r>
          </a:p>
          <a:p>
            <a:pPr lvl="1"/>
            <a:r>
              <a:rPr lang="en-US" altLang="en-US">
                <a:ea typeface="Arial" panose="020B0604020202020204" pitchFamily="34" charset="0"/>
              </a:rPr>
              <a:t>Too high or too low blood glucose affects level of awareness or responsiveness.</a:t>
            </a:r>
          </a:p>
          <a:p>
            <a:pPr lvl="1"/>
            <a:endParaRPr lang="en-US" altLang="en-US">
              <a:ea typeface="Arial" panose="020B0604020202020204" pitchFamily="34" charset="0"/>
            </a:endParaRPr>
          </a:p>
        </p:txBody>
      </p:sp>
      <p:pic>
        <p:nvPicPr>
          <p:cNvPr id="2" name="Recorded Sound">
            <a:hlinkClick r:id="" action="ppaction://media"/>
            <a:extLst>
              <a:ext uri="{FF2B5EF4-FFF2-40B4-BE49-F238E27FC236}">
                <a16:creationId xmlns:a16="http://schemas.microsoft.com/office/drawing/2014/main" id="{9DFCA0E8-83FF-4EF0-BFF2-D0298827D5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62200" y="5892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53374A8B-7108-4455-9230-01C07376EBE1}"/>
              </a:ext>
            </a:extLst>
          </p:cNvPr>
          <p:cNvSpPr>
            <a:spLocks noGrp="1" noChangeArrowheads="1"/>
          </p:cNvSpPr>
          <p:nvPr>
            <p:ph type="title"/>
          </p:nvPr>
        </p:nvSpPr>
        <p:spPr/>
        <p:txBody>
          <a:bodyPr/>
          <a:lstStyle/>
          <a:p>
            <a:r>
              <a:rPr lang="en-US" altLang="en-US"/>
              <a:t>Altered Mental Status</a:t>
            </a:r>
          </a:p>
        </p:txBody>
      </p:sp>
      <p:sp>
        <p:nvSpPr>
          <p:cNvPr id="35842" name="Rectangle 3">
            <a:extLst>
              <a:ext uri="{FF2B5EF4-FFF2-40B4-BE49-F238E27FC236}">
                <a16:creationId xmlns:a16="http://schemas.microsoft.com/office/drawing/2014/main" id="{42A1A044-5FCF-4960-82FA-284EB191BD32}"/>
              </a:ext>
            </a:extLst>
          </p:cNvPr>
          <p:cNvSpPr>
            <a:spLocks noGrp="1" noChangeArrowheads="1"/>
          </p:cNvSpPr>
          <p:nvPr>
            <p:ph type="body" idx="1"/>
          </p:nvPr>
        </p:nvSpPr>
        <p:spPr/>
        <p:txBody>
          <a:bodyPr/>
          <a:lstStyle/>
          <a:p>
            <a:r>
              <a:rPr lang="en-US" altLang="en-US"/>
              <a:t>AMS malfunction can be:</a:t>
            </a:r>
          </a:p>
          <a:p>
            <a:pPr lvl="1"/>
            <a:r>
              <a:rPr lang="en-US" altLang="en-US">
                <a:ea typeface="Arial" panose="020B0604020202020204" pitchFamily="34" charset="0"/>
              </a:rPr>
              <a:t>Global – affecting all parts of the central nervous system equally.</a:t>
            </a:r>
          </a:p>
          <a:p>
            <a:pPr lvl="2"/>
            <a:r>
              <a:rPr lang="en-US" altLang="en-US">
                <a:ea typeface="Arial" panose="020B0604020202020204" pitchFamily="34" charset="0"/>
              </a:rPr>
              <a:t>Decreased levels of responsiveness or abnormally stimulated states.</a:t>
            </a:r>
          </a:p>
          <a:p>
            <a:pPr lvl="1"/>
            <a:r>
              <a:rPr lang="en-US" altLang="en-US">
                <a:ea typeface="Arial" panose="020B0604020202020204" pitchFamily="34" charset="0"/>
              </a:rPr>
              <a:t>Localized or focal – affecting a portion of the body. </a:t>
            </a:r>
          </a:p>
          <a:p>
            <a:pPr lvl="2"/>
            <a:r>
              <a:rPr lang="en-US" altLang="en-US">
                <a:ea typeface="Arial" panose="020B0604020202020204" pitchFamily="34" charset="0"/>
              </a:rPr>
              <a:t>Motor weakness, balance problems, vision loss, or speech abnormalities.</a:t>
            </a:r>
          </a:p>
        </p:txBody>
      </p:sp>
      <p:pic>
        <p:nvPicPr>
          <p:cNvPr id="2" name="Recorded Sound">
            <a:hlinkClick r:id="" action="ppaction://media"/>
            <a:extLst>
              <a:ext uri="{FF2B5EF4-FFF2-40B4-BE49-F238E27FC236}">
                <a16:creationId xmlns:a16="http://schemas.microsoft.com/office/drawing/2014/main" id="{970B066E-C55A-425D-A5BC-94B04F5389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24200" y="60960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9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134F8DF7-D12B-41C2-BB11-46D241DC915C}"/>
              </a:ext>
            </a:extLst>
          </p:cNvPr>
          <p:cNvSpPr>
            <a:spLocks noGrp="1" noChangeArrowheads="1"/>
          </p:cNvSpPr>
          <p:nvPr>
            <p:ph type="title"/>
          </p:nvPr>
        </p:nvSpPr>
        <p:spPr/>
        <p:txBody>
          <a:bodyPr/>
          <a:lstStyle/>
          <a:p>
            <a:r>
              <a:rPr lang="en-US" altLang="en-US"/>
              <a:t>Causes of </a:t>
            </a:r>
            <a:br>
              <a:rPr lang="en-US" altLang="en-US"/>
            </a:br>
            <a:r>
              <a:rPr lang="en-US" altLang="en-US"/>
              <a:t>Altered Mental Status</a:t>
            </a:r>
          </a:p>
        </p:txBody>
      </p:sp>
      <p:sp>
        <p:nvSpPr>
          <p:cNvPr id="37890" name="Rectangle 3">
            <a:extLst>
              <a:ext uri="{FF2B5EF4-FFF2-40B4-BE49-F238E27FC236}">
                <a16:creationId xmlns:a16="http://schemas.microsoft.com/office/drawing/2014/main" id="{AC3C19A9-9CB0-4ABE-ACB6-1409DD0D2CA7}"/>
              </a:ext>
            </a:extLst>
          </p:cNvPr>
          <p:cNvSpPr>
            <a:spLocks noGrp="1" noChangeArrowheads="1"/>
          </p:cNvSpPr>
          <p:nvPr>
            <p:ph idx="1"/>
          </p:nvPr>
        </p:nvSpPr>
        <p:spPr/>
        <p:txBody>
          <a:bodyPr/>
          <a:lstStyle/>
          <a:p>
            <a:r>
              <a:rPr lang="en-US" altLang="en-US"/>
              <a:t>Causes of AMS: AEIOU-TIPS</a:t>
            </a:r>
          </a:p>
          <a:p>
            <a:pPr lvl="1"/>
            <a:r>
              <a:rPr lang="en-US" altLang="en-US">
                <a:ea typeface="Arial" panose="020B0604020202020204" pitchFamily="34" charset="0"/>
              </a:rPr>
              <a:t>A: alcohol and acidosis</a:t>
            </a:r>
          </a:p>
          <a:p>
            <a:pPr lvl="2"/>
            <a:r>
              <a:rPr lang="en-US" altLang="en-US">
                <a:ea typeface="Arial" panose="020B0604020202020204" pitchFamily="34" charset="0"/>
              </a:rPr>
              <a:t>Alcohol – most commonly abused drug in US; CNS depressant.</a:t>
            </a:r>
          </a:p>
          <a:p>
            <a:pPr lvl="2"/>
            <a:r>
              <a:rPr lang="en-US" altLang="en-US">
                <a:ea typeface="Arial" panose="020B0604020202020204" pitchFamily="34" charset="0"/>
              </a:rPr>
              <a:t>Acidosis – decrease in body pH, affecting homeostasis; numerous causes, e.g. decreased respiratory or cardiac function, renal disease, severe hyperglycemia, and various gastrointestinal disorders.</a:t>
            </a:r>
          </a:p>
        </p:txBody>
      </p:sp>
      <p:sp>
        <p:nvSpPr>
          <p:cNvPr id="37891" name="TextBox 6">
            <a:extLst>
              <a:ext uri="{FF2B5EF4-FFF2-40B4-BE49-F238E27FC236}">
                <a16:creationId xmlns:a16="http://schemas.microsoft.com/office/drawing/2014/main" id="{E435B3AC-ADEA-41F8-9F75-DA2D37404CB2}"/>
              </a:ext>
            </a:extLst>
          </p:cNvPr>
          <p:cNvSpPr txBox="1">
            <a:spLocks noChangeArrowheads="1"/>
          </p:cNvSpPr>
          <p:nvPr/>
        </p:nvSpPr>
        <p:spPr bwMode="auto">
          <a:xfrm>
            <a:off x="7673975" y="5268913"/>
            <a:ext cx="1470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r>
              <a:rPr lang="en-US" altLang="en-US" sz="1800" i="1"/>
              <a:t>continued</a:t>
            </a:r>
          </a:p>
        </p:txBody>
      </p:sp>
      <p:pic>
        <p:nvPicPr>
          <p:cNvPr id="3" name="Recorded Sound">
            <a:hlinkClick r:id="" action="ppaction://media"/>
            <a:extLst>
              <a:ext uri="{FF2B5EF4-FFF2-40B4-BE49-F238E27FC236}">
                <a16:creationId xmlns:a16="http://schemas.microsoft.com/office/drawing/2014/main" id="{A8F6096A-566F-402C-A606-18B47CC12B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19400" y="5512981"/>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7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9879686C-F5EE-4EB8-8F6F-221D2C66F2A7}"/>
              </a:ext>
            </a:extLst>
          </p:cNvPr>
          <p:cNvSpPr>
            <a:spLocks noGrp="1" noChangeArrowheads="1"/>
          </p:cNvSpPr>
          <p:nvPr>
            <p:ph type="title"/>
          </p:nvPr>
        </p:nvSpPr>
        <p:spPr/>
        <p:txBody>
          <a:bodyPr/>
          <a:lstStyle/>
          <a:p>
            <a:r>
              <a:rPr lang="en-US" altLang="en-US"/>
              <a:t>Causes of </a:t>
            </a:r>
            <a:br>
              <a:rPr lang="en-US" altLang="en-US"/>
            </a:br>
            <a:r>
              <a:rPr lang="en-US" altLang="en-US"/>
              <a:t>Altered Mental Status</a:t>
            </a:r>
          </a:p>
        </p:txBody>
      </p:sp>
      <p:sp>
        <p:nvSpPr>
          <p:cNvPr id="39938" name="Rectangle 3">
            <a:extLst>
              <a:ext uri="{FF2B5EF4-FFF2-40B4-BE49-F238E27FC236}">
                <a16:creationId xmlns:a16="http://schemas.microsoft.com/office/drawing/2014/main" id="{FD81C8A3-4F5D-4338-8030-C4624F8A178C}"/>
              </a:ext>
            </a:extLst>
          </p:cNvPr>
          <p:cNvSpPr>
            <a:spLocks noGrp="1" noChangeArrowheads="1"/>
          </p:cNvSpPr>
          <p:nvPr>
            <p:ph idx="1"/>
          </p:nvPr>
        </p:nvSpPr>
        <p:spPr/>
        <p:txBody>
          <a:bodyPr/>
          <a:lstStyle/>
          <a:p>
            <a:r>
              <a:rPr lang="en-US" altLang="en-US"/>
              <a:t>Causes of AMS: AEIOU-TIPS</a:t>
            </a:r>
          </a:p>
          <a:p>
            <a:pPr lvl="1"/>
            <a:r>
              <a:rPr lang="en-US" altLang="en-US">
                <a:ea typeface="Arial" panose="020B0604020202020204" pitchFamily="34" charset="0"/>
              </a:rPr>
              <a:t>E: epilepsy, environment, and electrolytes</a:t>
            </a:r>
          </a:p>
          <a:p>
            <a:pPr lvl="2"/>
            <a:r>
              <a:rPr lang="en-US" altLang="en-US">
                <a:ea typeface="Arial" panose="020B0604020202020204" pitchFamily="34" charset="0"/>
              </a:rPr>
              <a:t>Epilepsy –disorder resulting in sudden, recurrent seizures.</a:t>
            </a:r>
          </a:p>
          <a:p>
            <a:pPr lvl="2"/>
            <a:r>
              <a:rPr lang="en-US" altLang="en-US">
                <a:ea typeface="Arial" panose="020B0604020202020204" pitchFamily="34" charset="0"/>
              </a:rPr>
              <a:t>Environment – extreme variation from normal body temperature; results in changes in level of responsiveness; also toxic bites/stings.</a:t>
            </a:r>
          </a:p>
        </p:txBody>
      </p:sp>
      <p:sp>
        <p:nvSpPr>
          <p:cNvPr id="39939" name="TextBox 6">
            <a:extLst>
              <a:ext uri="{FF2B5EF4-FFF2-40B4-BE49-F238E27FC236}">
                <a16:creationId xmlns:a16="http://schemas.microsoft.com/office/drawing/2014/main" id="{EC11DE6F-AAC8-4A19-90DA-8E8E8B787516}"/>
              </a:ext>
            </a:extLst>
          </p:cNvPr>
          <p:cNvSpPr txBox="1">
            <a:spLocks noChangeArrowheads="1"/>
          </p:cNvSpPr>
          <p:nvPr/>
        </p:nvSpPr>
        <p:spPr bwMode="auto">
          <a:xfrm>
            <a:off x="7673975" y="5268913"/>
            <a:ext cx="1470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r>
              <a:rPr lang="en-US" altLang="en-US" sz="1800" i="1"/>
              <a:t>continued</a:t>
            </a:r>
          </a:p>
        </p:txBody>
      </p:sp>
      <p:pic>
        <p:nvPicPr>
          <p:cNvPr id="2" name="Recorded Sound">
            <a:hlinkClick r:id="" action="ppaction://media"/>
            <a:extLst>
              <a:ext uri="{FF2B5EF4-FFF2-40B4-BE49-F238E27FC236}">
                <a16:creationId xmlns:a16="http://schemas.microsoft.com/office/drawing/2014/main" id="{DC54F587-7157-4211-89DB-0CF15B23F1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90800" y="5638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10FB5DB5-E658-4F54-9448-84FF569388E6}"/>
              </a:ext>
            </a:extLst>
          </p:cNvPr>
          <p:cNvSpPr>
            <a:spLocks noGrp="1" noChangeArrowheads="1"/>
          </p:cNvSpPr>
          <p:nvPr>
            <p:ph type="title"/>
          </p:nvPr>
        </p:nvSpPr>
        <p:spPr/>
        <p:txBody>
          <a:bodyPr/>
          <a:lstStyle/>
          <a:p>
            <a:r>
              <a:rPr lang="en-US" altLang="en-US"/>
              <a:t>Causes of </a:t>
            </a:r>
            <a:br>
              <a:rPr lang="en-US" altLang="en-US"/>
            </a:br>
            <a:r>
              <a:rPr lang="en-US" altLang="en-US"/>
              <a:t>Altered Mental Status</a:t>
            </a:r>
          </a:p>
        </p:txBody>
      </p:sp>
      <p:sp>
        <p:nvSpPr>
          <p:cNvPr id="41986" name="Rectangle 3">
            <a:extLst>
              <a:ext uri="{FF2B5EF4-FFF2-40B4-BE49-F238E27FC236}">
                <a16:creationId xmlns:a16="http://schemas.microsoft.com/office/drawing/2014/main" id="{190A50E9-F3EE-40B6-91FC-09675700134C}"/>
              </a:ext>
            </a:extLst>
          </p:cNvPr>
          <p:cNvSpPr>
            <a:spLocks noGrp="1" noChangeArrowheads="1"/>
          </p:cNvSpPr>
          <p:nvPr>
            <p:ph idx="1"/>
          </p:nvPr>
        </p:nvSpPr>
        <p:spPr/>
        <p:txBody>
          <a:bodyPr/>
          <a:lstStyle/>
          <a:p>
            <a:r>
              <a:rPr lang="en-US" altLang="en-US"/>
              <a:t>Causes of AMS: AEIOU-TIPS</a:t>
            </a:r>
          </a:p>
          <a:p>
            <a:pPr lvl="1"/>
            <a:r>
              <a:rPr lang="en-US" altLang="en-US">
                <a:ea typeface="Arial" panose="020B0604020202020204" pitchFamily="34" charset="0"/>
              </a:rPr>
              <a:t>E: epilepsy, environment, and electrolytes</a:t>
            </a:r>
          </a:p>
          <a:p>
            <a:pPr lvl="2"/>
            <a:r>
              <a:rPr lang="en-US" altLang="en-US">
                <a:ea typeface="Arial" panose="020B0604020202020204" pitchFamily="34" charset="0"/>
              </a:rPr>
              <a:t>Electrolytes – imbalance disrupts homeostasis; levels affected by diet, exercise, medications, ill health, sweating, vomiting, or diarrhea.</a:t>
            </a:r>
          </a:p>
        </p:txBody>
      </p:sp>
      <p:sp>
        <p:nvSpPr>
          <p:cNvPr id="41987" name="TextBox 6">
            <a:extLst>
              <a:ext uri="{FF2B5EF4-FFF2-40B4-BE49-F238E27FC236}">
                <a16:creationId xmlns:a16="http://schemas.microsoft.com/office/drawing/2014/main" id="{C225A577-D08C-4CD6-BFE5-62F043AE62D3}"/>
              </a:ext>
            </a:extLst>
          </p:cNvPr>
          <p:cNvSpPr txBox="1">
            <a:spLocks noChangeArrowheads="1"/>
          </p:cNvSpPr>
          <p:nvPr/>
        </p:nvSpPr>
        <p:spPr bwMode="auto">
          <a:xfrm>
            <a:off x="7673975" y="5268913"/>
            <a:ext cx="1470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r>
              <a:rPr lang="en-US" altLang="en-US" sz="1800" i="1"/>
              <a:t>continued</a:t>
            </a:r>
          </a:p>
        </p:txBody>
      </p:sp>
      <p:pic>
        <p:nvPicPr>
          <p:cNvPr id="3" name="Recorded Sound">
            <a:hlinkClick r:id="" action="ppaction://media"/>
            <a:extLst>
              <a:ext uri="{FF2B5EF4-FFF2-40B4-BE49-F238E27FC236}">
                <a16:creationId xmlns:a16="http://schemas.microsoft.com/office/drawing/2014/main" id="{755081B0-ACF6-4B72-8CAF-7E7F832D40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00400" y="5047456"/>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60DF6B25-F6DA-414E-A4D9-611302502122}"/>
              </a:ext>
            </a:extLst>
          </p:cNvPr>
          <p:cNvSpPr>
            <a:spLocks noGrp="1" noChangeArrowheads="1"/>
          </p:cNvSpPr>
          <p:nvPr>
            <p:ph type="title"/>
          </p:nvPr>
        </p:nvSpPr>
        <p:spPr/>
        <p:txBody>
          <a:bodyPr/>
          <a:lstStyle/>
          <a:p>
            <a:r>
              <a:rPr lang="en-US" altLang="en-US"/>
              <a:t>Causes of </a:t>
            </a:r>
            <a:br>
              <a:rPr lang="en-US" altLang="en-US"/>
            </a:br>
            <a:r>
              <a:rPr lang="en-US" altLang="en-US"/>
              <a:t>Altered Mental Status</a:t>
            </a:r>
          </a:p>
        </p:txBody>
      </p:sp>
      <p:sp>
        <p:nvSpPr>
          <p:cNvPr id="44034" name="Rectangle 3">
            <a:extLst>
              <a:ext uri="{FF2B5EF4-FFF2-40B4-BE49-F238E27FC236}">
                <a16:creationId xmlns:a16="http://schemas.microsoft.com/office/drawing/2014/main" id="{7708E927-C990-44B5-82E9-54045725C358}"/>
              </a:ext>
            </a:extLst>
          </p:cNvPr>
          <p:cNvSpPr>
            <a:spLocks noGrp="1" noChangeArrowheads="1"/>
          </p:cNvSpPr>
          <p:nvPr>
            <p:ph idx="1"/>
          </p:nvPr>
        </p:nvSpPr>
        <p:spPr/>
        <p:txBody>
          <a:bodyPr/>
          <a:lstStyle/>
          <a:p>
            <a:r>
              <a:rPr lang="en-US" altLang="en-US"/>
              <a:t>I: insulin</a:t>
            </a:r>
          </a:p>
          <a:p>
            <a:pPr lvl="1"/>
            <a:r>
              <a:rPr lang="en-US" altLang="en-US">
                <a:ea typeface="Arial" panose="020B0604020202020204" pitchFamily="34" charset="0"/>
              </a:rPr>
              <a:t>Any condition that adversely affects production or use of insulin or regulation of blood glucose level.</a:t>
            </a:r>
          </a:p>
        </p:txBody>
      </p:sp>
      <p:sp>
        <p:nvSpPr>
          <p:cNvPr id="44035" name="TextBox 6">
            <a:extLst>
              <a:ext uri="{FF2B5EF4-FFF2-40B4-BE49-F238E27FC236}">
                <a16:creationId xmlns:a16="http://schemas.microsoft.com/office/drawing/2014/main" id="{237A675C-2873-47F5-AE8C-B12E34E191ED}"/>
              </a:ext>
            </a:extLst>
          </p:cNvPr>
          <p:cNvSpPr txBox="1">
            <a:spLocks noChangeArrowheads="1"/>
          </p:cNvSpPr>
          <p:nvPr/>
        </p:nvSpPr>
        <p:spPr bwMode="auto">
          <a:xfrm>
            <a:off x="7673975" y="5268913"/>
            <a:ext cx="1470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r>
              <a:rPr lang="en-US" altLang="en-US" sz="1800" i="1"/>
              <a:t>continued</a:t>
            </a:r>
          </a:p>
        </p:txBody>
      </p:sp>
      <p:pic>
        <p:nvPicPr>
          <p:cNvPr id="2" name="Recorded Sound">
            <a:hlinkClick r:id="" action="ppaction://media"/>
            <a:extLst>
              <a:ext uri="{FF2B5EF4-FFF2-40B4-BE49-F238E27FC236}">
                <a16:creationId xmlns:a16="http://schemas.microsoft.com/office/drawing/2014/main" id="{222B4388-8FE7-447B-A63F-9C7FF405B2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9624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545813E2-70B1-49AF-AB9D-C595538A0BEE}"/>
              </a:ext>
            </a:extLst>
          </p:cNvPr>
          <p:cNvSpPr>
            <a:spLocks noGrp="1" noChangeArrowheads="1"/>
          </p:cNvSpPr>
          <p:nvPr>
            <p:ph type="title"/>
          </p:nvPr>
        </p:nvSpPr>
        <p:spPr/>
        <p:txBody>
          <a:bodyPr/>
          <a:lstStyle/>
          <a:p>
            <a:r>
              <a:rPr lang="en-US" altLang="en-US"/>
              <a:t>Causes of </a:t>
            </a:r>
            <a:br>
              <a:rPr lang="en-US" altLang="en-US"/>
            </a:br>
            <a:r>
              <a:rPr lang="en-US" altLang="en-US"/>
              <a:t>Altered Mental Status</a:t>
            </a:r>
          </a:p>
        </p:txBody>
      </p:sp>
      <p:sp>
        <p:nvSpPr>
          <p:cNvPr id="46082" name="Rectangle 3">
            <a:extLst>
              <a:ext uri="{FF2B5EF4-FFF2-40B4-BE49-F238E27FC236}">
                <a16:creationId xmlns:a16="http://schemas.microsoft.com/office/drawing/2014/main" id="{4120DEAB-02E7-4F35-82F3-B55678B1E945}"/>
              </a:ext>
            </a:extLst>
          </p:cNvPr>
          <p:cNvSpPr>
            <a:spLocks noGrp="1" noChangeArrowheads="1"/>
          </p:cNvSpPr>
          <p:nvPr>
            <p:ph idx="1"/>
          </p:nvPr>
        </p:nvSpPr>
        <p:spPr/>
        <p:txBody>
          <a:bodyPr/>
          <a:lstStyle/>
          <a:p>
            <a:r>
              <a:rPr lang="en-US" altLang="en-US"/>
              <a:t>O: oxygen and overdose</a:t>
            </a:r>
          </a:p>
          <a:p>
            <a:pPr lvl="1"/>
            <a:r>
              <a:rPr lang="en-US" altLang="en-US">
                <a:ea typeface="Arial" panose="020B0604020202020204" pitchFamily="34" charset="0"/>
              </a:rPr>
              <a:t>Oxygen – any decrease in cerebral O</a:t>
            </a:r>
            <a:r>
              <a:rPr lang="en-US" altLang="en-US" baseline="-25000">
                <a:ea typeface="Arial" panose="020B0604020202020204" pitchFamily="34" charset="0"/>
              </a:rPr>
              <a:t>2</a:t>
            </a:r>
            <a:r>
              <a:rPr lang="en-US" altLang="en-US">
                <a:ea typeface="Arial" panose="020B0604020202020204" pitchFamily="34" charset="0"/>
              </a:rPr>
              <a:t> level will result in decrease of global CNS function and responsiveness; most common cause of AMS.</a:t>
            </a:r>
          </a:p>
          <a:p>
            <a:pPr lvl="1"/>
            <a:r>
              <a:rPr lang="en-US" altLang="en-US">
                <a:ea typeface="Arial" panose="020B0604020202020204" pitchFamily="34" charset="0"/>
              </a:rPr>
              <a:t>Overdose – due to overuse or abuse of prescription or illicit drug; depressants may negatively affect both CNS and respiratory function.</a:t>
            </a:r>
          </a:p>
        </p:txBody>
      </p:sp>
      <p:sp>
        <p:nvSpPr>
          <p:cNvPr id="46083" name="TextBox 6">
            <a:extLst>
              <a:ext uri="{FF2B5EF4-FFF2-40B4-BE49-F238E27FC236}">
                <a16:creationId xmlns:a16="http://schemas.microsoft.com/office/drawing/2014/main" id="{90E43BB1-3AFA-4F07-BF23-407BE93FE0AE}"/>
              </a:ext>
            </a:extLst>
          </p:cNvPr>
          <p:cNvSpPr txBox="1">
            <a:spLocks noChangeArrowheads="1"/>
          </p:cNvSpPr>
          <p:nvPr/>
        </p:nvSpPr>
        <p:spPr bwMode="auto">
          <a:xfrm>
            <a:off x="7673975" y="5268913"/>
            <a:ext cx="1470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r>
              <a:rPr lang="en-US" altLang="en-US" sz="1800" i="1"/>
              <a:t>continued</a:t>
            </a:r>
          </a:p>
        </p:txBody>
      </p:sp>
      <p:pic>
        <p:nvPicPr>
          <p:cNvPr id="2" name="Recorded Sound">
            <a:hlinkClick r:id="" action="ppaction://media"/>
            <a:extLst>
              <a:ext uri="{FF2B5EF4-FFF2-40B4-BE49-F238E27FC236}">
                <a16:creationId xmlns:a16="http://schemas.microsoft.com/office/drawing/2014/main" id="{6C1892E5-36A6-4B5D-B079-DD212A940F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24200" y="5892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1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195193A2-A1C9-403D-86EF-35D2DF19224F}"/>
              </a:ext>
            </a:extLst>
          </p:cNvPr>
          <p:cNvSpPr>
            <a:spLocks noGrp="1" noChangeArrowheads="1"/>
          </p:cNvSpPr>
          <p:nvPr>
            <p:ph type="title"/>
          </p:nvPr>
        </p:nvSpPr>
        <p:spPr/>
        <p:txBody>
          <a:bodyPr/>
          <a:lstStyle/>
          <a:p>
            <a:r>
              <a:rPr lang="en-US" altLang="en-US"/>
              <a:t>Causes of </a:t>
            </a:r>
            <a:br>
              <a:rPr lang="en-US" altLang="en-US"/>
            </a:br>
            <a:r>
              <a:rPr lang="en-US" altLang="en-US"/>
              <a:t>Altered Mental Status</a:t>
            </a:r>
          </a:p>
        </p:txBody>
      </p:sp>
      <p:sp>
        <p:nvSpPr>
          <p:cNvPr id="48130" name="Rectangle 3">
            <a:extLst>
              <a:ext uri="{FF2B5EF4-FFF2-40B4-BE49-F238E27FC236}">
                <a16:creationId xmlns:a16="http://schemas.microsoft.com/office/drawing/2014/main" id="{00FDB054-CFA8-44E0-984B-F34ADA945B40}"/>
              </a:ext>
            </a:extLst>
          </p:cNvPr>
          <p:cNvSpPr>
            <a:spLocks noGrp="1" noChangeArrowheads="1"/>
          </p:cNvSpPr>
          <p:nvPr>
            <p:ph idx="1"/>
          </p:nvPr>
        </p:nvSpPr>
        <p:spPr/>
        <p:txBody>
          <a:bodyPr/>
          <a:lstStyle/>
          <a:p>
            <a:r>
              <a:rPr lang="en-US" altLang="en-US"/>
              <a:t>U: uremia</a:t>
            </a:r>
          </a:p>
          <a:p>
            <a:pPr lvl="1"/>
            <a:r>
              <a:rPr lang="en-US" altLang="en-US">
                <a:ea typeface="Arial" panose="020B0604020202020204" pitchFamily="34" charset="0"/>
              </a:rPr>
              <a:t>Poor kidney function results in toxic build-up of waste products, lethargy, coma, and death.</a:t>
            </a:r>
          </a:p>
        </p:txBody>
      </p:sp>
      <p:sp>
        <p:nvSpPr>
          <p:cNvPr id="48131" name="TextBox 6">
            <a:extLst>
              <a:ext uri="{FF2B5EF4-FFF2-40B4-BE49-F238E27FC236}">
                <a16:creationId xmlns:a16="http://schemas.microsoft.com/office/drawing/2014/main" id="{65FA7D10-075D-411F-9D9D-D5DEA9D30D47}"/>
              </a:ext>
            </a:extLst>
          </p:cNvPr>
          <p:cNvSpPr txBox="1">
            <a:spLocks noChangeArrowheads="1"/>
          </p:cNvSpPr>
          <p:nvPr/>
        </p:nvSpPr>
        <p:spPr bwMode="auto">
          <a:xfrm>
            <a:off x="7673975" y="5268913"/>
            <a:ext cx="1470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r>
              <a:rPr lang="en-US" altLang="en-US" sz="1800" i="1"/>
              <a:t>continued</a:t>
            </a:r>
          </a:p>
        </p:txBody>
      </p:sp>
      <p:pic>
        <p:nvPicPr>
          <p:cNvPr id="3" name="Recorded Sound">
            <a:hlinkClick r:id="" action="ppaction://media"/>
            <a:extLst>
              <a:ext uri="{FF2B5EF4-FFF2-40B4-BE49-F238E27FC236}">
                <a16:creationId xmlns:a16="http://schemas.microsoft.com/office/drawing/2014/main" id="{A0C2F500-B111-4B0D-B3EC-92E3F99E18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54500" y="38862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4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7D8D1AA2-B9D1-446A-BDC9-8A05AAEF3369}"/>
              </a:ext>
            </a:extLst>
          </p:cNvPr>
          <p:cNvSpPr>
            <a:spLocks noGrp="1" noChangeArrowheads="1"/>
          </p:cNvSpPr>
          <p:nvPr>
            <p:ph type="title"/>
          </p:nvPr>
        </p:nvSpPr>
        <p:spPr/>
        <p:txBody>
          <a:bodyPr/>
          <a:lstStyle/>
          <a:p>
            <a:r>
              <a:rPr lang="en-US" altLang="en-US"/>
              <a:t>Causes of </a:t>
            </a:r>
            <a:br>
              <a:rPr lang="en-US" altLang="en-US"/>
            </a:br>
            <a:r>
              <a:rPr lang="en-US" altLang="en-US"/>
              <a:t>Altered Mental Status</a:t>
            </a:r>
          </a:p>
        </p:txBody>
      </p:sp>
      <p:sp>
        <p:nvSpPr>
          <p:cNvPr id="50178" name="Rectangle 3">
            <a:extLst>
              <a:ext uri="{FF2B5EF4-FFF2-40B4-BE49-F238E27FC236}">
                <a16:creationId xmlns:a16="http://schemas.microsoft.com/office/drawing/2014/main" id="{971D3462-9990-4919-BCC3-9729CD8C905A}"/>
              </a:ext>
            </a:extLst>
          </p:cNvPr>
          <p:cNvSpPr>
            <a:spLocks noGrp="1" noChangeArrowheads="1"/>
          </p:cNvSpPr>
          <p:nvPr>
            <p:ph idx="1"/>
          </p:nvPr>
        </p:nvSpPr>
        <p:spPr/>
        <p:txBody>
          <a:bodyPr/>
          <a:lstStyle/>
          <a:p>
            <a:r>
              <a:rPr lang="en-US" altLang="en-US"/>
              <a:t>T: trauma and tumors</a:t>
            </a:r>
          </a:p>
          <a:p>
            <a:pPr lvl="1"/>
            <a:r>
              <a:rPr lang="en-US" altLang="en-US">
                <a:ea typeface="Arial" panose="020B0604020202020204" pitchFamily="34" charset="0"/>
              </a:rPr>
              <a:t>Trauma – traumatic brain injury causes brain swelling and increased intra-cranial pressure; results in focal or global AMS.</a:t>
            </a:r>
          </a:p>
          <a:p>
            <a:pPr lvl="1"/>
            <a:r>
              <a:rPr lang="en-US" altLang="en-US">
                <a:ea typeface="Arial" panose="020B0604020202020204" pitchFamily="34" charset="0"/>
              </a:rPr>
              <a:t>Tumors – abnormal growth of cells in brain: malignant or benign; focal or global AMS.</a:t>
            </a:r>
          </a:p>
          <a:p>
            <a:endParaRPr lang="en-US" altLang="en-US"/>
          </a:p>
        </p:txBody>
      </p:sp>
      <p:sp>
        <p:nvSpPr>
          <p:cNvPr id="50179" name="TextBox 6">
            <a:extLst>
              <a:ext uri="{FF2B5EF4-FFF2-40B4-BE49-F238E27FC236}">
                <a16:creationId xmlns:a16="http://schemas.microsoft.com/office/drawing/2014/main" id="{993A24D3-E186-4008-9B24-78AD7C63EB85}"/>
              </a:ext>
            </a:extLst>
          </p:cNvPr>
          <p:cNvSpPr txBox="1">
            <a:spLocks noChangeArrowheads="1"/>
          </p:cNvSpPr>
          <p:nvPr/>
        </p:nvSpPr>
        <p:spPr bwMode="auto">
          <a:xfrm>
            <a:off x="7673975" y="5268913"/>
            <a:ext cx="1470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r>
              <a:rPr lang="en-US" altLang="en-US" sz="1800" i="1"/>
              <a:t>continued</a:t>
            </a:r>
          </a:p>
        </p:txBody>
      </p:sp>
      <p:pic>
        <p:nvPicPr>
          <p:cNvPr id="2" name="Recorded Sound">
            <a:hlinkClick r:id="" action="ppaction://media"/>
            <a:extLst>
              <a:ext uri="{FF2B5EF4-FFF2-40B4-BE49-F238E27FC236}">
                <a16:creationId xmlns:a16="http://schemas.microsoft.com/office/drawing/2014/main" id="{8F54E213-8CE3-40D1-A047-19585944BD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40667" y="52324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BE99E7E9-6C55-4A80-8918-78776C0F28BB}"/>
              </a:ext>
            </a:extLst>
          </p:cNvPr>
          <p:cNvSpPr>
            <a:spLocks noGrp="1" noChangeArrowheads="1"/>
          </p:cNvSpPr>
          <p:nvPr>
            <p:ph type="title"/>
          </p:nvPr>
        </p:nvSpPr>
        <p:spPr/>
        <p:txBody>
          <a:bodyPr/>
          <a:lstStyle/>
          <a:p>
            <a:r>
              <a:rPr lang="en-US" altLang="en-US"/>
              <a:t>Objectives</a:t>
            </a:r>
          </a:p>
        </p:txBody>
      </p:sp>
      <p:sp>
        <p:nvSpPr>
          <p:cNvPr id="18434" name="Content Placeholder 6">
            <a:extLst>
              <a:ext uri="{FF2B5EF4-FFF2-40B4-BE49-F238E27FC236}">
                <a16:creationId xmlns:a16="http://schemas.microsoft.com/office/drawing/2014/main" id="{9A08363D-C253-47AE-81A8-129334381C20}"/>
              </a:ext>
            </a:extLst>
          </p:cNvPr>
          <p:cNvSpPr>
            <a:spLocks noGrp="1"/>
          </p:cNvSpPr>
          <p:nvPr>
            <p:ph idx="1"/>
          </p:nvPr>
        </p:nvSpPr>
        <p:spPr/>
        <p:txBody>
          <a:bodyPr/>
          <a:lstStyle/>
          <a:p>
            <a:pPr marL="798513" indent="-798513">
              <a:buFont typeface="Webdings" panose="05030102010509060703" pitchFamily="18" charset="2"/>
              <a:buNone/>
            </a:pPr>
            <a:r>
              <a:rPr lang="en-US" altLang="en-US" sz="2800" b="1">
                <a:solidFill>
                  <a:srgbClr val="D71A21"/>
                </a:solidFill>
              </a:rPr>
              <a:t>11.1 </a:t>
            </a:r>
            <a:r>
              <a:rPr lang="en-US" altLang="en-US" sz="2800"/>
              <a:t>Define altered mental status.</a:t>
            </a:r>
          </a:p>
          <a:p>
            <a:pPr marL="798513" indent="-798513">
              <a:buFont typeface="Webdings" panose="05030102010509060703" pitchFamily="18" charset="2"/>
              <a:buNone/>
            </a:pPr>
            <a:r>
              <a:rPr lang="en-US" altLang="en-US" sz="2800" b="1">
                <a:solidFill>
                  <a:srgbClr val="D71A21"/>
                </a:solidFill>
              </a:rPr>
              <a:t>11.2 </a:t>
            </a:r>
            <a:r>
              <a:rPr lang="en-US" altLang="en-US" sz="2800"/>
              <a:t>List nine causes of altered mental status using the mnemonic AEIOU-TIPS.</a:t>
            </a:r>
          </a:p>
          <a:p>
            <a:pPr marL="798513" indent="-798513">
              <a:buFont typeface="Webdings" panose="05030102010509060703" pitchFamily="18" charset="2"/>
              <a:buNone/>
            </a:pPr>
            <a:r>
              <a:rPr lang="en-US" altLang="en-US" sz="2800" b="1">
                <a:solidFill>
                  <a:srgbClr val="D71A21"/>
                </a:solidFill>
              </a:rPr>
              <a:t>11.3 </a:t>
            </a:r>
            <a:r>
              <a:rPr lang="en-US" altLang="en-US" sz="2800"/>
              <a:t>List and compare the four major types of diabetes.</a:t>
            </a:r>
          </a:p>
        </p:txBody>
      </p:sp>
      <p:sp>
        <p:nvSpPr>
          <p:cNvPr id="18435" name="TextBox 6">
            <a:extLst>
              <a:ext uri="{FF2B5EF4-FFF2-40B4-BE49-F238E27FC236}">
                <a16:creationId xmlns:a16="http://schemas.microsoft.com/office/drawing/2014/main" id="{4BD26A78-07DD-4B38-965B-C40B33F2FCB8}"/>
              </a:ext>
            </a:extLst>
          </p:cNvPr>
          <p:cNvSpPr txBox="1">
            <a:spLocks noChangeArrowheads="1"/>
          </p:cNvSpPr>
          <p:nvPr/>
        </p:nvSpPr>
        <p:spPr bwMode="auto">
          <a:xfrm>
            <a:off x="7673975" y="5268913"/>
            <a:ext cx="1470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r>
              <a:rPr lang="en-US" altLang="en-US" sz="1800" i="1"/>
              <a:t>continued</a:t>
            </a:r>
          </a:p>
        </p:txBody>
      </p:sp>
      <p:pic>
        <p:nvPicPr>
          <p:cNvPr id="3" name="Recorded Sound">
            <a:hlinkClick r:id="" action="ppaction://media"/>
            <a:extLst>
              <a:ext uri="{FF2B5EF4-FFF2-40B4-BE49-F238E27FC236}">
                <a16:creationId xmlns:a16="http://schemas.microsoft.com/office/drawing/2014/main" id="{329AFBA8-2998-475F-9007-0AA40B0F41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91100" y="4114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34324A5F-1328-48AA-834F-C5F8CE62E3F9}"/>
              </a:ext>
            </a:extLst>
          </p:cNvPr>
          <p:cNvSpPr>
            <a:spLocks noGrp="1"/>
          </p:cNvSpPr>
          <p:nvPr>
            <p:ph type="title"/>
          </p:nvPr>
        </p:nvSpPr>
        <p:spPr/>
        <p:txBody>
          <a:bodyPr/>
          <a:lstStyle/>
          <a:p>
            <a:r>
              <a:rPr lang="en-US" altLang="en-US"/>
              <a:t>Causes of</a:t>
            </a:r>
            <a:br>
              <a:rPr lang="en-US" altLang="en-US"/>
            </a:br>
            <a:r>
              <a:rPr lang="en-US" altLang="en-US"/>
              <a:t>Altered Mental Status</a:t>
            </a:r>
          </a:p>
        </p:txBody>
      </p:sp>
      <p:sp>
        <p:nvSpPr>
          <p:cNvPr id="54274" name="TextBox 6">
            <a:extLst>
              <a:ext uri="{FF2B5EF4-FFF2-40B4-BE49-F238E27FC236}">
                <a16:creationId xmlns:a16="http://schemas.microsoft.com/office/drawing/2014/main" id="{E4EFE6CF-7A4C-4D66-958D-918B28FB161E}"/>
              </a:ext>
            </a:extLst>
          </p:cNvPr>
          <p:cNvSpPr txBox="1">
            <a:spLocks noChangeArrowheads="1"/>
          </p:cNvSpPr>
          <p:nvPr/>
        </p:nvSpPr>
        <p:spPr bwMode="auto">
          <a:xfrm>
            <a:off x="7673975" y="5268913"/>
            <a:ext cx="1470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r>
              <a:rPr lang="en-US" altLang="en-US" sz="1800" i="1"/>
              <a:t>continued</a:t>
            </a:r>
          </a:p>
        </p:txBody>
      </p:sp>
      <p:pic>
        <p:nvPicPr>
          <p:cNvPr id="54275" name="Content Placeholder 5">
            <a:extLst>
              <a:ext uri="{FF2B5EF4-FFF2-40B4-BE49-F238E27FC236}">
                <a16:creationId xmlns:a16="http://schemas.microsoft.com/office/drawing/2014/main" id="{AF968DF5-4F08-4BD8-ABB2-A6E379374971}"/>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l="-32866" r="-32866"/>
          <a:stretch>
            <a:fillRect/>
          </a:stretch>
        </p:blipFill>
        <p:spPr/>
      </p:pic>
      <p:pic>
        <p:nvPicPr>
          <p:cNvPr id="3" name="Recorded Sound">
            <a:hlinkClick r:id="" action="ppaction://media"/>
            <a:extLst>
              <a:ext uri="{FF2B5EF4-FFF2-40B4-BE49-F238E27FC236}">
                <a16:creationId xmlns:a16="http://schemas.microsoft.com/office/drawing/2014/main" id="{E01F80F6-53B2-4263-A158-729F6F7C36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4000" y="33274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0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7C63B2F2-DD84-4F35-9091-48BEB6452D0D}"/>
              </a:ext>
            </a:extLst>
          </p:cNvPr>
          <p:cNvSpPr>
            <a:spLocks noGrp="1" noChangeArrowheads="1"/>
          </p:cNvSpPr>
          <p:nvPr>
            <p:ph type="title"/>
          </p:nvPr>
        </p:nvSpPr>
        <p:spPr/>
        <p:txBody>
          <a:bodyPr/>
          <a:lstStyle/>
          <a:p>
            <a:r>
              <a:rPr lang="en-US" altLang="en-US"/>
              <a:t>Objectives</a:t>
            </a:r>
          </a:p>
        </p:txBody>
      </p:sp>
      <p:sp>
        <p:nvSpPr>
          <p:cNvPr id="20482" name="Content Placeholder 6">
            <a:extLst>
              <a:ext uri="{FF2B5EF4-FFF2-40B4-BE49-F238E27FC236}">
                <a16:creationId xmlns:a16="http://schemas.microsoft.com/office/drawing/2014/main" id="{A60266C4-0551-4EAB-962B-4FDE0EA342DF}"/>
              </a:ext>
            </a:extLst>
          </p:cNvPr>
          <p:cNvSpPr>
            <a:spLocks noGrp="1"/>
          </p:cNvSpPr>
          <p:nvPr>
            <p:ph idx="1"/>
          </p:nvPr>
        </p:nvSpPr>
        <p:spPr/>
        <p:txBody>
          <a:bodyPr/>
          <a:lstStyle/>
          <a:p>
            <a:pPr marL="798513" indent="-798513">
              <a:buFont typeface="Webdings" panose="05030102010509060703" pitchFamily="18" charset="2"/>
              <a:buNone/>
            </a:pPr>
            <a:r>
              <a:rPr lang="en-US" altLang="en-US" sz="2800" b="1">
                <a:solidFill>
                  <a:srgbClr val="D71A21"/>
                </a:solidFill>
              </a:rPr>
              <a:t>11.4 </a:t>
            </a:r>
            <a:r>
              <a:rPr lang="en-US" altLang="en-US" sz="2800"/>
              <a:t>List the signs and symptoms and demonstrate the treatment of the following medical conditions:</a:t>
            </a:r>
          </a:p>
          <a:p>
            <a:pPr marL="1198563" lvl="1" indent="-569913">
              <a:buFont typeface="Arial" panose="020B0604020202020204" pitchFamily="34" charset="0"/>
              <a:buAutoNum type="alphaLcPeriod"/>
            </a:pPr>
            <a:r>
              <a:rPr lang="en-US" altLang="en-US" sz="2400">
                <a:ea typeface="Arial" panose="020B0604020202020204" pitchFamily="34" charset="0"/>
              </a:rPr>
              <a:t>hypoglycemia</a:t>
            </a:r>
          </a:p>
          <a:p>
            <a:pPr marL="1198563" lvl="1" indent="-569913">
              <a:buFont typeface="Arial" panose="020B0604020202020204" pitchFamily="34" charset="0"/>
              <a:buAutoNum type="alphaLcPeriod"/>
            </a:pPr>
            <a:r>
              <a:rPr lang="en-US" altLang="en-US" sz="2400">
                <a:ea typeface="Arial" panose="020B0604020202020204" pitchFamily="34" charset="0"/>
              </a:rPr>
              <a:t>hyperglycemia</a:t>
            </a:r>
          </a:p>
          <a:p>
            <a:pPr marL="1198563" lvl="1" indent="-569913">
              <a:buFont typeface="Arial" panose="020B0604020202020204" pitchFamily="34" charset="0"/>
              <a:buAutoNum type="alphaLcPeriod"/>
            </a:pPr>
            <a:r>
              <a:rPr lang="en-US" altLang="en-US" sz="2400">
                <a:ea typeface="Arial" panose="020B0604020202020204" pitchFamily="34" charset="0"/>
              </a:rPr>
              <a:t>partial seizure</a:t>
            </a:r>
          </a:p>
          <a:p>
            <a:pPr marL="1198563" lvl="1" indent="-569913">
              <a:buFont typeface="Arial" panose="020B0604020202020204" pitchFamily="34" charset="0"/>
              <a:buAutoNum type="alphaLcPeriod"/>
            </a:pPr>
            <a:r>
              <a:rPr lang="en-US" altLang="en-US" sz="2400">
                <a:ea typeface="Arial" panose="020B0604020202020204" pitchFamily="34" charset="0"/>
              </a:rPr>
              <a:t>generalized seizure</a:t>
            </a:r>
          </a:p>
        </p:txBody>
      </p:sp>
      <p:sp>
        <p:nvSpPr>
          <p:cNvPr id="20483" name="TextBox 6">
            <a:extLst>
              <a:ext uri="{FF2B5EF4-FFF2-40B4-BE49-F238E27FC236}">
                <a16:creationId xmlns:a16="http://schemas.microsoft.com/office/drawing/2014/main" id="{25123193-E50C-4A9E-A3E9-0C31E37289D1}"/>
              </a:ext>
            </a:extLst>
          </p:cNvPr>
          <p:cNvSpPr txBox="1">
            <a:spLocks noChangeArrowheads="1"/>
          </p:cNvSpPr>
          <p:nvPr/>
        </p:nvSpPr>
        <p:spPr bwMode="auto">
          <a:xfrm>
            <a:off x="7673975" y="5268913"/>
            <a:ext cx="1470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r>
              <a:rPr lang="en-US" altLang="en-US" sz="1800" i="1"/>
              <a:t>continued</a:t>
            </a:r>
          </a:p>
        </p:txBody>
      </p:sp>
      <p:pic>
        <p:nvPicPr>
          <p:cNvPr id="2" name="Recorded Sound">
            <a:hlinkClick r:id="" action="ppaction://media"/>
            <a:extLst>
              <a:ext uri="{FF2B5EF4-FFF2-40B4-BE49-F238E27FC236}">
                <a16:creationId xmlns:a16="http://schemas.microsoft.com/office/drawing/2014/main" id="{F2ACD788-87B9-43D2-B0F4-0A675D58E6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38440" y="1828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2D265405-BB40-4D42-873E-5A709900BCE1}"/>
              </a:ext>
            </a:extLst>
          </p:cNvPr>
          <p:cNvSpPr>
            <a:spLocks noGrp="1" noChangeArrowheads="1"/>
          </p:cNvSpPr>
          <p:nvPr>
            <p:ph type="title"/>
          </p:nvPr>
        </p:nvSpPr>
        <p:spPr/>
        <p:txBody>
          <a:bodyPr/>
          <a:lstStyle/>
          <a:p>
            <a:r>
              <a:rPr lang="en-US" altLang="en-US"/>
              <a:t>Objectives</a:t>
            </a:r>
          </a:p>
        </p:txBody>
      </p:sp>
      <p:sp>
        <p:nvSpPr>
          <p:cNvPr id="22530" name="Content Placeholder 6">
            <a:extLst>
              <a:ext uri="{FF2B5EF4-FFF2-40B4-BE49-F238E27FC236}">
                <a16:creationId xmlns:a16="http://schemas.microsoft.com/office/drawing/2014/main" id="{F145E272-F740-4EA1-ABFE-B1A0585CD672}"/>
              </a:ext>
            </a:extLst>
          </p:cNvPr>
          <p:cNvSpPr>
            <a:spLocks noGrp="1"/>
          </p:cNvSpPr>
          <p:nvPr>
            <p:ph idx="1"/>
          </p:nvPr>
        </p:nvSpPr>
        <p:spPr/>
        <p:txBody>
          <a:bodyPr/>
          <a:lstStyle/>
          <a:p>
            <a:pPr marL="798513" indent="-798513">
              <a:buFont typeface="Webdings" panose="05030102010509060703" pitchFamily="18" charset="2"/>
              <a:buNone/>
            </a:pPr>
            <a:r>
              <a:rPr lang="en-US" altLang="en-US" sz="2800" b="1" dirty="0">
                <a:solidFill>
                  <a:srgbClr val="D71A21"/>
                </a:solidFill>
              </a:rPr>
              <a:t>11.5 </a:t>
            </a:r>
            <a:r>
              <a:rPr lang="en-US" altLang="en-US" sz="2800" dirty="0"/>
              <a:t>Compare and contrast the three types of stroke:</a:t>
            </a:r>
          </a:p>
          <a:p>
            <a:pPr marL="1198563" lvl="1" indent="-569913">
              <a:buFont typeface="Arial" panose="020B0604020202020204" pitchFamily="34" charset="0"/>
              <a:buAutoNum type="alphaLcPeriod"/>
            </a:pPr>
            <a:r>
              <a:rPr lang="en-US" altLang="en-US" sz="2400" dirty="0">
                <a:ea typeface="Arial" panose="020B0604020202020204" pitchFamily="34" charset="0"/>
              </a:rPr>
              <a:t>ischemic stroke</a:t>
            </a:r>
          </a:p>
          <a:p>
            <a:pPr marL="1198563" lvl="1" indent="-569913">
              <a:buFont typeface="Arial" panose="020B0604020202020204" pitchFamily="34" charset="0"/>
              <a:buAutoNum type="alphaLcPeriod"/>
            </a:pPr>
            <a:r>
              <a:rPr lang="en-US" altLang="en-US" sz="2400" dirty="0">
                <a:ea typeface="Arial" panose="020B0604020202020204" pitchFamily="34" charset="0"/>
              </a:rPr>
              <a:t>hemorrhagic stroke</a:t>
            </a:r>
          </a:p>
          <a:p>
            <a:pPr marL="1198563" lvl="1" indent="-569913">
              <a:buFont typeface="Arial" panose="020B0604020202020204" pitchFamily="34" charset="0"/>
              <a:buAutoNum type="alphaLcPeriod"/>
            </a:pPr>
            <a:r>
              <a:rPr lang="en-US" altLang="en-US" sz="2400" dirty="0">
                <a:ea typeface="Arial" panose="020B0604020202020204" pitchFamily="34" charset="0"/>
              </a:rPr>
              <a:t>transient ischemic attack</a:t>
            </a:r>
          </a:p>
          <a:p>
            <a:pPr marL="798513" indent="-798513">
              <a:buFont typeface="Webdings" panose="05030102010509060703" pitchFamily="18" charset="2"/>
              <a:buNone/>
            </a:pPr>
            <a:r>
              <a:rPr lang="en-US" altLang="en-US" sz="2800" b="1" dirty="0">
                <a:solidFill>
                  <a:srgbClr val="D71A21"/>
                </a:solidFill>
              </a:rPr>
              <a:t>11.6 </a:t>
            </a:r>
            <a:r>
              <a:rPr lang="en-US" altLang="en-US" sz="2800" dirty="0"/>
              <a:t>Describe how to assess a patient with altered mental status.</a:t>
            </a:r>
          </a:p>
          <a:p>
            <a:pPr marL="798513" indent="-798513">
              <a:buFont typeface="Webdings" panose="05030102010509060703" pitchFamily="18" charset="2"/>
              <a:buNone/>
            </a:pPr>
            <a:r>
              <a:rPr lang="en-US" altLang="en-US" sz="2800" b="1" dirty="0">
                <a:solidFill>
                  <a:srgbClr val="D71A21"/>
                </a:solidFill>
              </a:rPr>
              <a:t>11.7 </a:t>
            </a:r>
            <a:r>
              <a:rPr lang="en-US" altLang="en-US" sz="2800" dirty="0"/>
              <a:t>Describe and demonstrate the treatment of a patient with altered mental status.</a:t>
            </a:r>
          </a:p>
        </p:txBody>
      </p:sp>
      <p:pic>
        <p:nvPicPr>
          <p:cNvPr id="2" name="Recorded Sound">
            <a:hlinkClick r:id="" action="ppaction://media"/>
            <a:extLst>
              <a:ext uri="{FF2B5EF4-FFF2-40B4-BE49-F238E27FC236}">
                <a16:creationId xmlns:a16="http://schemas.microsoft.com/office/drawing/2014/main" id="{EA74D670-FEC7-4F3E-AF94-47E647D9E2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72400" y="19050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C541CF22-2BFB-4BAF-B16C-0B8D713FEDE4}"/>
              </a:ext>
            </a:extLst>
          </p:cNvPr>
          <p:cNvSpPr>
            <a:spLocks noGrp="1" noChangeArrowheads="1"/>
          </p:cNvSpPr>
          <p:nvPr>
            <p:ph type="title"/>
          </p:nvPr>
        </p:nvSpPr>
        <p:spPr/>
        <p:txBody>
          <a:bodyPr/>
          <a:lstStyle/>
          <a:p>
            <a:r>
              <a:rPr lang="en-US" altLang="en-US"/>
              <a:t>Topics</a:t>
            </a:r>
          </a:p>
        </p:txBody>
      </p:sp>
      <p:sp>
        <p:nvSpPr>
          <p:cNvPr id="24578" name="Rectangle 3">
            <a:extLst>
              <a:ext uri="{FF2B5EF4-FFF2-40B4-BE49-F238E27FC236}">
                <a16:creationId xmlns:a16="http://schemas.microsoft.com/office/drawing/2014/main" id="{48FBDAC2-7D7B-41B2-8FBE-9F8DA4CE30AB}"/>
              </a:ext>
            </a:extLst>
          </p:cNvPr>
          <p:cNvSpPr>
            <a:spLocks noGrp="1" noChangeArrowheads="1"/>
          </p:cNvSpPr>
          <p:nvPr>
            <p:ph type="body" idx="1"/>
          </p:nvPr>
        </p:nvSpPr>
        <p:spPr/>
        <p:txBody>
          <a:bodyPr/>
          <a:lstStyle/>
          <a:p>
            <a:r>
              <a:rPr lang="en-US" altLang="en-US"/>
              <a:t>Anatomy and Physiology</a:t>
            </a:r>
          </a:p>
          <a:p>
            <a:r>
              <a:rPr lang="en-US" altLang="en-US"/>
              <a:t>Altered Mental Status (AMS)</a:t>
            </a:r>
          </a:p>
          <a:p>
            <a:r>
              <a:rPr lang="en-US" altLang="en-US"/>
              <a:t>Violent Behavior and Altered Mental Status</a:t>
            </a:r>
          </a:p>
          <a:p>
            <a:r>
              <a:rPr lang="en-US" altLang="en-US"/>
              <a:t>Chapter Summary</a:t>
            </a:r>
          </a:p>
        </p:txBody>
      </p:sp>
      <p:pic>
        <p:nvPicPr>
          <p:cNvPr id="3" name="Recorded Sound">
            <a:hlinkClick r:id="" action="ppaction://media"/>
            <a:extLst>
              <a:ext uri="{FF2B5EF4-FFF2-40B4-BE49-F238E27FC236}">
                <a16:creationId xmlns:a16="http://schemas.microsoft.com/office/drawing/2014/main" id="{11A41DB0-21BB-492D-8276-3B4FEB2BDD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1000" y="15240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ABE37BA6-0C0B-4FAD-B766-5F1F57229681}"/>
              </a:ext>
            </a:extLst>
          </p:cNvPr>
          <p:cNvSpPr>
            <a:spLocks noGrp="1" noChangeArrowheads="1"/>
          </p:cNvSpPr>
          <p:nvPr>
            <p:ph type="title"/>
          </p:nvPr>
        </p:nvSpPr>
        <p:spPr/>
        <p:txBody>
          <a:bodyPr/>
          <a:lstStyle/>
          <a:p>
            <a:r>
              <a:rPr lang="en-US" altLang="en-US"/>
              <a:t>Case Presentation</a:t>
            </a:r>
          </a:p>
        </p:txBody>
      </p:sp>
      <p:sp>
        <p:nvSpPr>
          <p:cNvPr id="26626" name="Rectangle 3">
            <a:extLst>
              <a:ext uri="{FF2B5EF4-FFF2-40B4-BE49-F238E27FC236}">
                <a16:creationId xmlns:a16="http://schemas.microsoft.com/office/drawing/2014/main" id="{21760178-6E8C-4F65-A6BF-128FB0406D5C}"/>
              </a:ext>
            </a:extLst>
          </p:cNvPr>
          <p:cNvSpPr>
            <a:spLocks noGrp="1" noChangeArrowheads="1"/>
          </p:cNvSpPr>
          <p:nvPr>
            <p:ph idx="1"/>
          </p:nvPr>
        </p:nvSpPr>
        <p:spPr/>
        <p:txBody>
          <a:bodyPr/>
          <a:lstStyle/>
          <a:p>
            <a:r>
              <a:rPr lang="en-US" altLang="en-US"/>
              <a:t>In a convenience store, you hear the manager call for help and state that a customer is </a:t>
            </a:r>
            <a:r>
              <a:rPr lang="ja-JP" altLang="en-US"/>
              <a:t>“</a:t>
            </a:r>
            <a:r>
              <a:rPr lang="en-US" altLang="ja-JP"/>
              <a:t>really out of it</a:t>
            </a:r>
            <a:r>
              <a:rPr lang="ja-JP" altLang="en-US"/>
              <a:t>”</a:t>
            </a:r>
            <a:r>
              <a:rPr lang="en-US" altLang="ja-JP"/>
              <a:t> in the bathroom. </a:t>
            </a:r>
          </a:p>
          <a:p>
            <a:r>
              <a:rPr lang="en-US" altLang="en-US"/>
              <a:t>You identify yourself as an OEC technician and offer to help as you suspect this might be a case of AMS. You find a middle-aged man lying on the floor. He is confused and responds only to loud verbal stimuli. His radial pulse is fast and strong. His skin is pale, cool to the touch, and diaphoretic.</a:t>
            </a:r>
          </a:p>
        </p:txBody>
      </p:sp>
      <p:pic>
        <p:nvPicPr>
          <p:cNvPr id="4" name="Recorded Sound">
            <a:hlinkClick r:id="" action="ppaction://media"/>
            <a:extLst>
              <a:ext uri="{FF2B5EF4-FFF2-40B4-BE49-F238E27FC236}">
                <a16:creationId xmlns:a16="http://schemas.microsoft.com/office/drawing/2014/main" id="{89CC2C36-5E67-4471-9FE5-AB0AED2ADA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05020" y="52832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A50B75F7-1A0C-47E4-B1C4-CD8AD5D45B5D}"/>
              </a:ext>
            </a:extLst>
          </p:cNvPr>
          <p:cNvSpPr>
            <a:spLocks noGrp="1" noChangeArrowheads="1"/>
          </p:cNvSpPr>
          <p:nvPr>
            <p:ph type="title"/>
          </p:nvPr>
        </p:nvSpPr>
        <p:spPr/>
        <p:txBody>
          <a:bodyPr/>
          <a:lstStyle/>
          <a:p>
            <a:r>
              <a:rPr lang="en-US" altLang="en-US"/>
              <a:t>Anatomy and Physiology</a:t>
            </a:r>
          </a:p>
        </p:txBody>
      </p:sp>
      <p:sp>
        <p:nvSpPr>
          <p:cNvPr id="28674" name="Rectangle 3">
            <a:extLst>
              <a:ext uri="{FF2B5EF4-FFF2-40B4-BE49-F238E27FC236}">
                <a16:creationId xmlns:a16="http://schemas.microsoft.com/office/drawing/2014/main" id="{1FB81B02-07A0-4AE9-A809-A92E6A191C10}"/>
              </a:ext>
            </a:extLst>
          </p:cNvPr>
          <p:cNvSpPr>
            <a:spLocks noGrp="1" noChangeArrowheads="1"/>
          </p:cNvSpPr>
          <p:nvPr>
            <p:ph type="body" idx="1"/>
          </p:nvPr>
        </p:nvSpPr>
        <p:spPr/>
        <p:txBody>
          <a:bodyPr/>
          <a:lstStyle/>
          <a:p>
            <a:r>
              <a:rPr lang="en-US" altLang="en-US"/>
              <a:t>CNS: Brain and spinal cord</a:t>
            </a:r>
          </a:p>
          <a:p>
            <a:pPr lvl="1"/>
            <a:r>
              <a:rPr lang="en-US" altLang="en-US">
                <a:ea typeface="Arial" panose="020B0604020202020204" pitchFamily="34" charset="0"/>
              </a:rPr>
              <a:t>Brain: three main parts protected by skull and CSF:</a:t>
            </a:r>
          </a:p>
          <a:p>
            <a:pPr lvl="2"/>
            <a:r>
              <a:rPr lang="en-US" altLang="en-US">
                <a:ea typeface="Arial" panose="020B0604020202020204" pitchFamily="34" charset="0"/>
              </a:rPr>
              <a:t>Brain stem – controls life functions, (i.e., breathing, swallowing, responsiveness, and cardiovascular system)</a:t>
            </a:r>
          </a:p>
          <a:p>
            <a:pPr lvl="2"/>
            <a:r>
              <a:rPr lang="en-US" altLang="en-US">
                <a:ea typeface="Arial" panose="020B0604020202020204" pitchFamily="34" charset="0"/>
              </a:rPr>
              <a:t>Cerebellum – controls balance and coordination</a:t>
            </a:r>
          </a:p>
          <a:p>
            <a:pPr lvl="2"/>
            <a:r>
              <a:rPr lang="en-US" altLang="en-US">
                <a:ea typeface="Arial" panose="020B0604020202020204" pitchFamily="34" charset="0"/>
              </a:rPr>
              <a:t>Cerebrum – controls emotion, thought, speech, integration, memory, sensation and motor function.</a:t>
            </a:r>
          </a:p>
        </p:txBody>
      </p:sp>
      <p:pic>
        <p:nvPicPr>
          <p:cNvPr id="2" name="Recorded Sound">
            <a:hlinkClick r:id="" action="ppaction://media"/>
            <a:extLst>
              <a:ext uri="{FF2B5EF4-FFF2-40B4-BE49-F238E27FC236}">
                <a16:creationId xmlns:a16="http://schemas.microsoft.com/office/drawing/2014/main" id="{ADB048F5-D0A1-4522-89DA-2432389EB7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95400" y="35306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about the brain">
            <a:extLst>
              <a:ext uri="{FF2B5EF4-FFF2-40B4-BE49-F238E27FC236}">
                <a16:creationId xmlns:a16="http://schemas.microsoft.com/office/drawing/2014/main" id="{15803492-12EC-4AD6-A518-672C2FD7B7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733724"/>
            <a:ext cx="4214090" cy="4341403"/>
          </a:xfrm>
          <a:prstGeom prst="rect">
            <a:avLst/>
          </a:prstGeom>
          <a:noFill/>
          <a:extLst>
            <a:ext uri="{909E8E84-426E-40DD-AFC4-6F175D3DCCD1}">
              <a14:hiddenFill xmlns:a14="http://schemas.microsoft.com/office/drawing/2010/main">
                <a:solidFill>
                  <a:srgbClr val="FFFFFF"/>
                </a:solidFill>
              </a14:hiddenFill>
            </a:ext>
          </a:extLst>
        </p:spPr>
      </p:pic>
      <p:pic>
        <p:nvPicPr>
          <p:cNvPr id="134148" name="Picture 4">
            <a:extLst>
              <a:ext uri="{FF2B5EF4-FFF2-40B4-BE49-F238E27FC236}">
                <a16:creationId xmlns:a16="http://schemas.microsoft.com/office/drawing/2014/main" id="{AEB0412F-E791-4C5C-83EB-C3D065ABD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733724"/>
            <a:ext cx="3733800" cy="4425651"/>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DF86A551-617C-45C7-A95F-3626F255B1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57400" y="5486400"/>
            <a:ext cx="406400" cy="406400"/>
          </a:xfrm>
          <a:prstGeom prst="rect">
            <a:avLst/>
          </a:prstGeom>
        </p:spPr>
      </p:pic>
    </p:spTree>
    <p:extLst>
      <p:ext uri="{BB962C8B-B14F-4D97-AF65-F5344CB8AC3E}">
        <p14:creationId xmlns:p14="http://schemas.microsoft.com/office/powerpoint/2010/main" val="402369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94DE56DE-1CEB-4439-B0F6-D4BCE6C39BA7}"/>
              </a:ext>
            </a:extLst>
          </p:cNvPr>
          <p:cNvSpPr>
            <a:spLocks noGrp="1" noChangeArrowheads="1"/>
          </p:cNvSpPr>
          <p:nvPr>
            <p:ph type="title"/>
          </p:nvPr>
        </p:nvSpPr>
        <p:spPr/>
        <p:txBody>
          <a:bodyPr/>
          <a:lstStyle/>
          <a:p>
            <a:r>
              <a:rPr lang="en-US" altLang="en-US"/>
              <a:t>Anatomy and Physiology</a:t>
            </a:r>
          </a:p>
        </p:txBody>
      </p:sp>
      <p:sp>
        <p:nvSpPr>
          <p:cNvPr id="30722" name="Rectangle 3">
            <a:extLst>
              <a:ext uri="{FF2B5EF4-FFF2-40B4-BE49-F238E27FC236}">
                <a16:creationId xmlns:a16="http://schemas.microsoft.com/office/drawing/2014/main" id="{09034055-8BF6-45DC-BC07-6739EA0F2665}"/>
              </a:ext>
            </a:extLst>
          </p:cNvPr>
          <p:cNvSpPr>
            <a:spLocks noGrp="1" noChangeArrowheads="1"/>
          </p:cNvSpPr>
          <p:nvPr>
            <p:ph type="body" idx="1"/>
          </p:nvPr>
        </p:nvSpPr>
        <p:spPr/>
        <p:txBody>
          <a:bodyPr/>
          <a:lstStyle/>
          <a:p>
            <a:r>
              <a:rPr lang="en-US" altLang="en-US"/>
              <a:t>Spinal Cord:</a:t>
            </a:r>
          </a:p>
          <a:p>
            <a:pPr lvl="1"/>
            <a:r>
              <a:rPr lang="en-US" altLang="en-US">
                <a:ea typeface="Arial" panose="020B0604020202020204" pitchFamily="34" charset="0"/>
              </a:rPr>
              <a:t>Connects the peripheral nervous system to the brain, transmitting information to and from the brain.</a:t>
            </a:r>
          </a:p>
          <a:p>
            <a:pPr lvl="1"/>
            <a:r>
              <a:rPr lang="en-US" altLang="en-US">
                <a:ea typeface="Arial" panose="020B0604020202020204" pitchFamily="34" charset="0"/>
              </a:rPr>
              <a:t>Part of the Central Nervous System</a:t>
            </a:r>
          </a:p>
          <a:p>
            <a:r>
              <a:rPr lang="en-US" altLang="en-US"/>
              <a:t>Peripheral nervous system: All other neural elements not included in the CNS.</a:t>
            </a:r>
          </a:p>
        </p:txBody>
      </p:sp>
      <p:sp>
        <p:nvSpPr>
          <p:cNvPr id="30723" name="TextBox 6">
            <a:extLst>
              <a:ext uri="{FF2B5EF4-FFF2-40B4-BE49-F238E27FC236}">
                <a16:creationId xmlns:a16="http://schemas.microsoft.com/office/drawing/2014/main" id="{2B65790F-C6D6-4066-ADC7-CE2DE0ABE2CE}"/>
              </a:ext>
            </a:extLst>
          </p:cNvPr>
          <p:cNvSpPr txBox="1">
            <a:spLocks noChangeArrowheads="1"/>
          </p:cNvSpPr>
          <p:nvPr/>
        </p:nvSpPr>
        <p:spPr bwMode="auto">
          <a:xfrm>
            <a:off x="7673975" y="5268913"/>
            <a:ext cx="1470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r>
              <a:rPr lang="en-US" altLang="en-US" sz="1800" i="1"/>
              <a:t>continued</a:t>
            </a:r>
          </a:p>
        </p:txBody>
      </p:sp>
      <p:pic>
        <p:nvPicPr>
          <p:cNvPr id="2" name="Recorded Sound">
            <a:hlinkClick r:id="" action="ppaction://media"/>
            <a:extLst>
              <a:ext uri="{FF2B5EF4-FFF2-40B4-BE49-F238E27FC236}">
                <a16:creationId xmlns:a16="http://schemas.microsoft.com/office/drawing/2014/main" id="{A3DB7EB8-F5B1-444C-AF43-9BDEED0A9B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75088" y="56896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5681</TotalTime>
  <Words>863</Words>
  <Application>Microsoft Macintosh PowerPoint</Application>
  <PresentationFormat>On-screen Show (4:3)</PresentationFormat>
  <Paragraphs>102</Paragraphs>
  <Slides>20</Slides>
  <Notes>17</Notes>
  <HiddenSlides>0</HiddenSlides>
  <MMClips>20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20</vt:i4>
      </vt:variant>
    </vt:vector>
  </HeadingPairs>
  <TitlesOfParts>
    <vt:vector size="26" baseType="lpstr">
      <vt:lpstr>Arial</vt:lpstr>
      <vt:lpstr>Calibri</vt:lpstr>
      <vt:lpstr>Verdana</vt:lpstr>
      <vt:lpstr>Webdings</vt:lpstr>
      <vt:lpstr>Default Design</vt:lpstr>
      <vt:lpstr>Custom Design</vt:lpstr>
      <vt:lpstr>Chapter 11</vt:lpstr>
      <vt:lpstr>Objectives</vt:lpstr>
      <vt:lpstr>Objectives</vt:lpstr>
      <vt:lpstr>Objectives</vt:lpstr>
      <vt:lpstr>Topics</vt:lpstr>
      <vt:lpstr>Case Presentation</vt:lpstr>
      <vt:lpstr>Anatomy and Physiology</vt:lpstr>
      <vt:lpstr>PowerPoint Presentation</vt:lpstr>
      <vt:lpstr>Anatomy and Physiology</vt:lpstr>
      <vt:lpstr>Anatomy and Physiology</vt:lpstr>
      <vt:lpstr>Anatomy and Physiology</vt:lpstr>
      <vt:lpstr>Altered Mental Status</vt:lpstr>
      <vt:lpstr>Causes of  Altered Mental Status</vt:lpstr>
      <vt:lpstr>Causes of  Altered Mental Status</vt:lpstr>
      <vt:lpstr>Causes of  Altered Mental Status</vt:lpstr>
      <vt:lpstr>Causes of  Altered Mental Status</vt:lpstr>
      <vt:lpstr>Causes of  Altered Mental Status</vt:lpstr>
      <vt:lpstr>Causes of  Altered Mental Status</vt:lpstr>
      <vt:lpstr>Causes of  Altered Mental Status</vt:lpstr>
      <vt:lpstr>Causes of Altered Mental Status</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MMS</dc:creator>
  <cp:lastModifiedBy>Daley, Caroline</cp:lastModifiedBy>
  <cp:revision>171</cp:revision>
  <dcterms:created xsi:type="dcterms:W3CDTF">2009-11-13T17:07:06Z</dcterms:created>
  <dcterms:modified xsi:type="dcterms:W3CDTF">2019-10-02T16:23:04Z</dcterms:modified>
</cp:coreProperties>
</file>