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5"/>
  </p:notes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0F4273-C5F3-4C41-BC60-56A8F1BF6D39}" v="38" dt="2022-10-16T00:15:57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4"/>
  </p:normalViewPr>
  <p:slideViewPr>
    <p:cSldViewPr snapToGrid="0" snapToObjects="1">
      <p:cViewPr varScale="1">
        <p:scale>
          <a:sx n="112" d="100"/>
          <a:sy n="112" d="100"/>
        </p:scale>
        <p:origin x="57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F021C-384D-7342-82E1-352836D00B35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6767E-D870-A242-85AE-EE3CA95E2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50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16767E-D870-A242-85AE-EE3CA95E24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05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08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77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211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43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37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50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45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71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16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6068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tx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332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chemeClr val="bg2">
              <a:lumMod val="60000"/>
              <a:lumOff val="40000"/>
              <a:alpha val="15000"/>
            </a:schemeClr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B8EC9B6-B174-B840-B43B-7C8A54690DCD}" type="datetimeFigureOut">
              <a:rPr lang="en-US" smtClean="0"/>
              <a:t>10/15/23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AF52C80C-BEFA-9F45-B88C-573ADDC43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691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38ACB6F-E8DD-43FC-B0EB-37A9371DF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CD49F7-59FB-34D9-D919-2E332408C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</p:spPr>
        <p:txBody>
          <a:bodyPr>
            <a:normAutofit/>
          </a:bodyPr>
          <a:lstStyle/>
          <a:p>
            <a:r>
              <a:rPr lang="en-US" sz="3200"/>
              <a:t>Cardiovascular emergencies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4FC493-5376-61EF-CC30-2E514A5841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rmAutofit/>
          </a:bodyPr>
          <a:lstStyle/>
          <a:p>
            <a:r>
              <a:rPr lang="en-US" sz="1800"/>
              <a:t>Charlie Kauffman and Sam Marquis</a:t>
            </a:r>
          </a:p>
        </p:txBody>
      </p:sp>
      <p:pic>
        <p:nvPicPr>
          <p:cNvPr id="5" name="Picture 4" descr="A person wearing a helmet and sunglasses&#10;&#10;Description automatically generated">
            <a:extLst>
              <a:ext uri="{FF2B5EF4-FFF2-40B4-BE49-F238E27FC236}">
                <a16:creationId xmlns:a16="http://schemas.microsoft.com/office/drawing/2014/main" id="{CE029BBC-82B5-269A-056B-847C2FC4D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65038" y="1000520"/>
            <a:ext cx="3301307" cy="2475980"/>
          </a:xfrm>
          <a:prstGeom prst="rect">
            <a:avLst/>
          </a:prstGeom>
        </p:spPr>
      </p:pic>
      <p:pic>
        <p:nvPicPr>
          <p:cNvPr id="1026" name="Picture 2" descr="Ski Patrol">
            <a:extLst>
              <a:ext uri="{FF2B5EF4-FFF2-40B4-BE49-F238E27FC236}">
                <a16:creationId xmlns:a16="http://schemas.microsoft.com/office/drawing/2014/main" id="{DEFDF26C-9268-E282-2C7C-C70A3D229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316" y="587858"/>
            <a:ext cx="2954669" cy="330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014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8724-3330-436A-DE3C-44D003F9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Congestive Heart Failure</a:t>
            </a:r>
          </a:p>
        </p:txBody>
      </p:sp>
      <p:pic>
        <p:nvPicPr>
          <p:cNvPr id="2050" name="Picture 2" descr="What is Heart Failure? Everything You Need To Know">
            <a:extLst>
              <a:ext uri="{FF2B5EF4-FFF2-40B4-BE49-F238E27FC236}">
                <a16:creationId xmlns:a16="http://schemas.microsoft.com/office/drawing/2014/main" id="{9FDA9514-5C27-E886-5BED-FEDEBC069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2" r="13346"/>
          <a:stretch/>
        </p:blipFill>
        <p:spPr bwMode="auto">
          <a:xfrm>
            <a:off x="20" y="10"/>
            <a:ext cx="465732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63D20D-2D22-D80F-CBA4-5F8E289D5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r>
              <a:rPr lang="en-US" dirty="0"/>
              <a:t>Failure of heart to pump blood to organs</a:t>
            </a:r>
          </a:p>
          <a:p>
            <a:r>
              <a:rPr lang="en-US" dirty="0"/>
              <a:t>Right-sided: blood backup in systemic circulation</a:t>
            </a:r>
          </a:p>
          <a:p>
            <a:r>
              <a:rPr lang="en-US" dirty="0"/>
              <a:t>Left-sided: blood backup in lungs</a:t>
            </a:r>
          </a:p>
        </p:txBody>
      </p:sp>
    </p:spTree>
    <p:extLst>
      <p:ext uri="{BB962C8B-B14F-4D97-AF65-F5344CB8AC3E}">
        <p14:creationId xmlns:p14="http://schemas.microsoft.com/office/powerpoint/2010/main" val="2349437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527F6-D39E-52B1-EB90-74472133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/>
              <a:t>Pulmonary Edema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FEF9A-3ECF-D841-AC2F-F04EBE09D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dirty="0"/>
              <a:t>Backup of fluid in lungs, often due to left-sided congestive heart failure</a:t>
            </a:r>
          </a:p>
          <a:p>
            <a:r>
              <a:rPr lang="en-US" dirty="0"/>
              <a:t>Trauma to lung tissues or certain drugs may also be the cause</a:t>
            </a:r>
          </a:p>
          <a:p>
            <a:r>
              <a:rPr lang="en-US" dirty="0"/>
              <a:t>Can cause hypoxia and cardiogenic shock</a:t>
            </a:r>
          </a:p>
          <a:p>
            <a:endParaRPr lang="en-US" dirty="0"/>
          </a:p>
        </p:txBody>
      </p:sp>
      <p:sp>
        <p:nvSpPr>
          <p:cNvPr id="3083" name="Rectangle 3078">
            <a:extLst>
              <a:ext uri="{FF2B5EF4-FFF2-40B4-BE49-F238E27FC236}">
                <a16:creationId xmlns:a16="http://schemas.microsoft.com/office/drawing/2014/main" id="{9614522A-C691-4F68-84C3-4ABAD2F7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4" name="Rectangle 3080">
            <a:extLst>
              <a:ext uri="{FF2B5EF4-FFF2-40B4-BE49-F238E27FC236}">
                <a16:creationId xmlns:a16="http://schemas.microsoft.com/office/drawing/2014/main" id="{D5A2F9AC-B2D0-4F61-B15D-48754CA2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10_SVH_Lung_Health_Pulmonary_Oedema_final_1080p">
            <a:extLst>
              <a:ext uri="{FF2B5EF4-FFF2-40B4-BE49-F238E27FC236}">
                <a16:creationId xmlns:a16="http://schemas.microsoft.com/office/drawing/2014/main" id="{F1A75CCD-481F-1FA7-F58A-D2F27105C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366" y="1681609"/>
            <a:ext cx="6227064" cy="3502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83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77EC4-188C-BB1C-200F-EFB06754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dirty="0"/>
              <a:t>Angina Pectoris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FDC26-8C92-BE3F-9AA0-EE2694468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244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dirty="0"/>
              <a:t>Low supply of oxygen to the heart muscle(ischemia), resulting in chest pain</a:t>
            </a:r>
          </a:p>
          <a:p>
            <a:r>
              <a:rPr lang="en-US" dirty="0"/>
              <a:t>Can be sudden or chronic</a:t>
            </a:r>
          </a:p>
          <a:p>
            <a:r>
              <a:rPr lang="en-US" dirty="0"/>
              <a:t>Highly associated with coronary artery disease</a:t>
            </a:r>
          </a:p>
          <a:p>
            <a:endParaRPr lang="en-US" dirty="0"/>
          </a:p>
        </p:txBody>
      </p:sp>
      <p:sp>
        <p:nvSpPr>
          <p:cNvPr id="4103" name="Rectangle 4102">
            <a:extLst>
              <a:ext uri="{FF2B5EF4-FFF2-40B4-BE49-F238E27FC236}">
                <a16:creationId xmlns:a16="http://schemas.microsoft.com/office/drawing/2014/main" id="{9614522A-C691-4F68-84C3-4ABAD2F7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4182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D5A2F9AC-B2D0-4F61-B15D-48754CA253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802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ngina - Wikipedia">
            <a:extLst>
              <a:ext uri="{FF2B5EF4-FFF2-40B4-BE49-F238E27FC236}">
                <a16:creationId xmlns:a16="http://schemas.microsoft.com/office/drawing/2014/main" id="{3DADFC40-051B-8429-D520-3D874520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3366" y="1440311"/>
            <a:ext cx="6227064" cy="398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212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049F8-E2DD-1F82-7BB5-410A84935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2677" y="964692"/>
            <a:ext cx="3066937" cy="1188720"/>
          </a:xfrm>
        </p:spPr>
        <p:txBody>
          <a:bodyPr>
            <a:normAutofit/>
          </a:bodyPr>
          <a:lstStyle/>
          <a:p>
            <a:r>
              <a:rPr lang="en-US" dirty="0"/>
              <a:t>Myocardial infarction</a:t>
            </a:r>
          </a:p>
        </p:txBody>
      </p:sp>
      <p:sp>
        <p:nvSpPr>
          <p:cNvPr id="5127" name="Rectangle 5126">
            <a:extLst>
              <a:ext uri="{FF2B5EF4-FFF2-40B4-BE49-F238E27FC236}">
                <a16:creationId xmlns:a16="http://schemas.microsoft.com/office/drawing/2014/main" id="{02A23054-E6F3-4F7A-98D5-89F7670E2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4795" y="964692"/>
            <a:ext cx="6885432" cy="49365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3745B81E-78EE-472F-A0B3-8DBDBDE5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78415" y="1128683"/>
            <a:ext cx="6558192" cy="460857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Myocardial Infarction - Cardiovascular Centre in Kenya | Cardiovascular  surgeon in Kenya |Heart Centre | Cardiologist in Nairobi">
            <a:extLst>
              <a:ext uri="{FF2B5EF4-FFF2-40B4-BE49-F238E27FC236}">
                <a16:creationId xmlns:a16="http://schemas.microsoft.com/office/drawing/2014/main" id="{D27EF4B3-69F9-6AB2-E6D6-54643424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979" y="1440309"/>
            <a:ext cx="6227064" cy="39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2ADB9-C6B3-4552-C0C0-A29BF1E844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1249" y="2638044"/>
            <a:ext cx="3063765" cy="3263206"/>
          </a:xfrm>
        </p:spPr>
        <p:txBody>
          <a:bodyPr>
            <a:normAutofit/>
          </a:bodyPr>
          <a:lstStyle/>
          <a:p>
            <a:r>
              <a:rPr lang="en-US" dirty="0"/>
              <a:t>Blockage of coronary arteries leading to ischemia and death </a:t>
            </a:r>
            <a:r>
              <a:rPr lang="en-US"/>
              <a:t>of heart </a:t>
            </a:r>
            <a:r>
              <a:rPr lang="en-US" dirty="0"/>
              <a:t>muscle</a:t>
            </a:r>
          </a:p>
          <a:p>
            <a:r>
              <a:rPr lang="en-US" dirty="0"/>
              <a:t>Often caused by blood clots and plaque blocking flow of blood to heart muscle</a:t>
            </a:r>
          </a:p>
        </p:txBody>
      </p:sp>
    </p:spTree>
    <p:extLst>
      <p:ext uri="{BB962C8B-B14F-4D97-AF65-F5344CB8AC3E}">
        <p14:creationId xmlns:p14="http://schemas.microsoft.com/office/powerpoint/2010/main" val="4028116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DD2C6-3F46-5D8A-6F5C-277FFD1A9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185737"/>
            <a:ext cx="7729728" cy="1188720"/>
          </a:xfrm>
        </p:spPr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B7E2B-629C-4247-AB74-7EB030D74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81" y="1652206"/>
            <a:ext cx="8986837" cy="5020057"/>
          </a:xfrm>
        </p:spPr>
        <p:txBody>
          <a:bodyPr>
            <a:normAutofit/>
          </a:bodyPr>
          <a:lstStyle/>
          <a:p>
            <a:r>
              <a:rPr lang="en-US" dirty="0"/>
              <a:t>Upon completion of this chapter, the OEC technician will be able to: </a:t>
            </a:r>
          </a:p>
          <a:p>
            <a:r>
              <a:rPr lang="en-US" dirty="0"/>
              <a:t>15-1 List the Arrythmias associated with sudden cardiac death.</a:t>
            </a:r>
          </a:p>
          <a:p>
            <a:r>
              <a:rPr lang="en-US" dirty="0"/>
              <a:t>15-2 Demonstrate how to assess and treat a patient with a cardiovascular emergency.</a:t>
            </a:r>
          </a:p>
          <a:p>
            <a:r>
              <a:rPr lang="en-US" dirty="0"/>
              <a:t>15-3 Describe what you should ask a patient who takes a heart medication</a:t>
            </a:r>
          </a:p>
          <a:p>
            <a:r>
              <a:rPr lang="en-US" dirty="0"/>
              <a:t>15-4 Explain what an anticoagulant (“blood thinner”) is</a:t>
            </a:r>
          </a:p>
          <a:p>
            <a:r>
              <a:rPr lang="en-US" dirty="0"/>
              <a:t>15-5 List the signs and symptoms for each of the following cardiovascular disorders:</a:t>
            </a:r>
          </a:p>
          <a:p>
            <a:pPr lvl="1"/>
            <a:r>
              <a:rPr lang="en-US" dirty="0"/>
              <a:t>Acute myocardial infarction</a:t>
            </a:r>
          </a:p>
          <a:p>
            <a:pPr lvl="1"/>
            <a:r>
              <a:rPr lang="en-US" dirty="0"/>
              <a:t>Congestive heart failure</a:t>
            </a:r>
          </a:p>
          <a:p>
            <a:pPr lvl="1"/>
            <a:r>
              <a:rPr lang="en-US" dirty="0"/>
              <a:t>Aortic aneurysm</a:t>
            </a:r>
          </a:p>
          <a:p>
            <a:pPr lvl="1"/>
            <a:r>
              <a:rPr lang="en-US" dirty="0"/>
              <a:t>Pericardial tamponade</a:t>
            </a:r>
          </a:p>
          <a:p>
            <a:pPr lvl="1"/>
            <a:r>
              <a:rPr lang="en-US" sz="1800" dirty="0"/>
              <a:t>15-6 Give the indications and contraindications of aspirin and nitroglycerin therapy</a:t>
            </a:r>
          </a:p>
          <a:p>
            <a:pPr lvl="1"/>
            <a:r>
              <a:rPr lang="en-US" sz="1800" dirty="0"/>
              <a:t>15-7 Describe and demonstrate assisting a patient in taking nitroglycerin and/or aspirin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19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056">
            <a:extLst>
              <a:ext uri="{FF2B5EF4-FFF2-40B4-BE49-F238E27FC236}">
                <a16:creationId xmlns:a16="http://schemas.microsoft.com/office/drawing/2014/main" id="{77A0A9B6-2083-43CF-97D8-0CCFF905C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FF53D-3E8E-D429-AA57-00FE82388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1075642"/>
            <a:ext cx="4475892" cy="1403103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262626"/>
                </a:solidFill>
              </a:rPr>
              <a:t>Major components of the Cardiovascular System</a:t>
            </a: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456B583D-8802-4A01-8412-0D89815D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60B40F81-336E-4A2B-8833-8C34EF42C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Cardiovascular System">
            <a:extLst>
              <a:ext uri="{FF2B5EF4-FFF2-40B4-BE49-F238E27FC236}">
                <a16:creationId xmlns:a16="http://schemas.microsoft.com/office/drawing/2014/main" id="{B2676769-8FDC-E486-28A3-8D7FCCB32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626" y="1075642"/>
            <a:ext cx="4159568" cy="43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44FE1-E628-41A0-BB5A-7623CD8B1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757" y="2858703"/>
            <a:ext cx="4475892" cy="30425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1. Heart</a:t>
            </a:r>
          </a:p>
          <a:p>
            <a:r>
              <a:rPr lang="en-US" dirty="0">
                <a:solidFill>
                  <a:srgbClr val="FFFFFF"/>
                </a:solidFill>
              </a:rPr>
              <a:t>2. Blood Vessels</a:t>
            </a:r>
          </a:p>
          <a:p>
            <a:r>
              <a:rPr lang="en-US" dirty="0">
                <a:solidFill>
                  <a:srgbClr val="FFFFFF"/>
                </a:solidFill>
              </a:rPr>
              <a:t>3. Blood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79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3080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20CE3F-8C11-53A6-7129-37AFE242F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The Heart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A413-C0BC-A128-001B-D04B7C5BD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58703"/>
            <a:ext cx="4475892" cy="3042547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rgbClr val="FFFFFF"/>
                </a:solidFill>
              </a:rPr>
              <a:t>Pumps blood, bring nutrients and oxygen to body</a:t>
            </a:r>
          </a:p>
          <a:p>
            <a:r>
              <a:rPr lang="en-US" dirty="0">
                <a:solidFill>
                  <a:srgbClr val="FFFFFF"/>
                </a:solidFill>
              </a:rPr>
              <a:t>Deoxygenated blood returns with unwanted waste product and carbon dioxide</a:t>
            </a:r>
          </a:p>
          <a:p>
            <a:r>
              <a:rPr lang="en-US" dirty="0">
                <a:solidFill>
                  <a:srgbClr val="FFFFFF"/>
                </a:solidFill>
              </a:rPr>
              <a:t>Oxygen-poor blood flows from right atrium to right ventricle to the lungs</a:t>
            </a:r>
          </a:p>
          <a:p>
            <a:r>
              <a:rPr lang="en-US" dirty="0">
                <a:solidFill>
                  <a:srgbClr val="FFFFFF"/>
                </a:solidFill>
              </a:rPr>
              <a:t>Oxygen-rich blood flows from left atrium to left ventricle to the body</a:t>
            </a:r>
          </a:p>
          <a:p>
            <a:r>
              <a:rPr lang="en-US" dirty="0">
                <a:solidFill>
                  <a:srgbClr val="FFFFFF"/>
                </a:solidFill>
              </a:rPr>
              <a:t>Normal HR 60-100bpm for adults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Blood Circulation in the Fetus and Newborn">
            <a:extLst>
              <a:ext uri="{FF2B5EF4-FFF2-40B4-BE49-F238E27FC236}">
                <a16:creationId xmlns:a16="http://schemas.microsoft.com/office/drawing/2014/main" id="{7BCEAA7E-1701-B71D-045D-9C4DAA7B3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4692" y="1190881"/>
            <a:ext cx="4159568" cy="415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taking a selfie in a field of pigs&#10;&#10;Description automatically generated">
            <a:extLst>
              <a:ext uri="{FF2B5EF4-FFF2-40B4-BE49-F238E27FC236}">
                <a16:creationId xmlns:a16="http://schemas.microsoft.com/office/drawing/2014/main" id="{976EA1FC-613E-FD26-04E9-B1A45BC23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6367" y="4242785"/>
            <a:ext cx="2624055" cy="19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35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2" name="Rectangle 4111">
            <a:extLst>
              <a:ext uri="{FF2B5EF4-FFF2-40B4-BE49-F238E27FC236}">
                <a16:creationId xmlns:a16="http://schemas.microsoft.com/office/drawing/2014/main" id="{A3867FA9-F34E-4C6A-9418-227749D18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B7F8D3-F169-6FF9-7915-E07B1C82A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1" y="45720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Blood Vessels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6F797-01E0-DF85-3994-297D006A9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511" y="1294673"/>
            <a:ext cx="4475892" cy="30425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Arteries carry blood away from the heart (oxygenated), veins to the heart (oxygen-poor)</a:t>
            </a:r>
          </a:p>
          <a:p>
            <a:r>
              <a:rPr lang="en-US" dirty="0">
                <a:solidFill>
                  <a:srgbClr val="FFFFFF"/>
                </a:solidFill>
              </a:rPr>
              <a:t>Vena cava returns blood to the heart, aorta carries oxygenated blood to the body </a:t>
            </a:r>
          </a:p>
          <a:p>
            <a:r>
              <a:rPr lang="en-US" dirty="0">
                <a:solidFill>
                  <a:srgbClr val="FFFFFF"/>
                </a:solidFill>
              </a:rPr>
              <a:t>Capillaries bridge between arteries and veins, and allow for transfer of nutrients and waste with tissue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114" name="Rectangle 4113">
            <a:extLst>
              <a:ext uri="{FF2B5EF4-FFF2-40B4-BE49-F238E27FC236}">
                <a16:creationId xmlns:a16="http://schemas.microsoft.com/office/drawing/2014/main" id="{2706870B-1C8C-4F56-BE6F-32C120A2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16" name="Rectangle 4115">
            <a:extLst>
              <a:ext uri="{FF2B5EF4-FFF2-40B4-BE49-F238E27FC236}">
                <a16:creationId xmlns:a16="http://schemas.microsoft.com/office/drawing/2014/main" id="{D9846419-992A-4596-AD2F-FC8270201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7586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capillaries purpose">
            <a:extLst>
              <a:ext uri="{FF2B5EF4-FFF2-40B4-BE49-F238E27FC236}">
                <a16:creationId xmlns:a16="http://schemas.microsoft.com/office/drawing/2014/main" id="{FAF86941-73DF-D6BE-F823-D5C880AE0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4692" y="2204109"/>
            <a:ext cx="4159568" cy="213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tanding in a hallway&#10;&#10;Description automatically generated">
            <a:extLst>
              <a:ext uri="{FF2B5EF4-FFF2-40B4-BE49-F238E27FC236}">
                <a16:creationId xmlns:a16="http://schemas.microsoft.com/office/drawing/2014/main" id="{50757B9B-B24B-41AD-8CC4-AFF675AB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963" y="3133367"/>
            <a:ext cx="2034463" cy="372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3" name="Rectangle 5126">
            <a:extLst>
              <a:ext uri="{FF2B5EF4-FFF2-40B4-BE49-F238E27FC236}">
                <a16:creationId xmlns:a16="http://schemas.microsoft.com/office/drawing/2014/main" id="{77A0A9B6-2083-43CF-97D8-0CCFF905C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F16739-E5E1-157D-C2F8-69D73741D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362390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Blood</a:t>
            </a:r>
          </a:p>
        </p:txBody>
      </p:sp>
      <p:sp>
        <p:nvSpPr>
          <p:cNvPr id="5134" name="Rectangle 5128">
            <a:extLst>
              <a:ext uri="{FF2B5EF4-FFF2-40B4-BE49-F238E27FC236}">
                <a16:creationId xmlns:a16="http://schemas.microsoft.com/office/drawing/2014/main" id="{456B583D-8802-4A01-8412-0D89815D1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Rectangle 5130">
            <a:extLst>
              <a:ext uri="{FF2B5EF4-FFF2-40B4-BE49-F238E27FC236}">
                <a16:creationId xmlns:a16="http://schemas.microsoft.com/office/drawing/2014/main" id="{60B40F81-336E-4A2B-8833-8C34EF42C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1520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Vector diagram of blood composition. Stock Vector | Adobe Stock">
            <a:extLst>
              <a:ext uri="{FF2B5EF4-FFF2-40B4-BE49-F238E27FC236}">
                <a16:creationId xmlns:a16="http://schemas.microsoft.com/office/drawing/2014/main" id="{FE002F61-D492-8D25-AA43-F670B8267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8626" y="1305269"/>
            <a:ext cx="4159568" cy="393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76C17-EE1E-3EA9-5AD5-0FCABC9251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4588" y="1551110"/>
            <a:ext cx="4475892" cy="304254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Carries oxygen, nutrients, and waste products to and from tissue</a:t>
            </a:r>
          </a:p>
          <a:p>
            <a:r>
              <a:rPr lang="en-US" dirty="0">
                <a:solidFill>
                  <a:srgbClr val="FFFFFF"/>
                </a:solidFill>
              </a:rPr>
              <a:t>Fights infections, carries hormones</a:t>
            </a:r>
          </a:p>
          <a:p>
            <a:r>
              <a:rPr lang="en-US" dirty="0">
                <a:solidFill>
                  <a:srgbClr val="FFFFFF"/>
                </a:solidFill>
              </a:rPr>
              <a:t>Blood Pressure: 120/80 normal blood pressure for adults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DD6D42-59E4-552C-6007-7D17A2C62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842" y="3271838"/>
            <a:ext cx="2017721" cy="35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912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519E2-2569-C29E-6F47-6DE013290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Cardiovascular emergencies</a:t>
            </a:r>
          </a:p>
        </p:txBody>
      </p:sp>
      <p:pic>
        <p:nvPicPr>
          <p:cNvPr id="5" name="Picture 4" descr="A person wearing sunglasses and standing in a lawn mower&#10;&#10;Description automatically generated">
            <a:extLst>
              <a:ext uri="{FF2B5EF4-FFF2-40B4-BE49-F238E27FC236}">
                <a16:creationId xmlns:a16="http://schemas.microsoft.com/office/drawing/2014/main" id="{9647D8F7-CCCF-8892-8C05-7B2FE5B2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52"/>
          <a:stretch/>
        </p:blipFill>
        <p:spPr>
          <a:xfrm rot="5400000">
            <a:off x="-1100327" y="1100327"/>
            <a:ext cx="6858000" cy="46573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B4B48-446E-AF50-87F6-2DA456C3D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Atherosclerosis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Hypertension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Congestive Heart Failure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Pulmonary Edema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Angina Pectoris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Myocardial Infarction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Cardiac Arrhythmias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Cardiogenic Shock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Sudden Cardiac Arrest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Thromboembolism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Pericarditis and Pericardial Tamponade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Aortic Aneurism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Heart Values Disorders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100"/>
              <a:t>Concurrent Cardiovascular Disease</a:t>
            </a:r>
          </a:p>
        </p:txBody>
      </p:sp>
    </p:spTree>
    <p:extLst>
      <p:ext uri="{BB962C8B-B14F-4D97-AF65-F5344CB8AC3E}">
        <p14:creationId xmlns:p14="http://schemas.microsoft.com/office/powerpoint/2010/main" val="105607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87FD5657-FDD5-441F-B083-B501AD13C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9085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B643B0-95FF-BDA9-9061-566DF607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757" y="1290025"/>
            <a:ext cx="4475892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en-US">
                <a:solidFill>
                  <a:srgbClr val="262626"/>
                </a:solidFill>
              </a:rPr>
              <a:t>Atherosclerosis</a:t>
            </a: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3D8E8DF4-D013-4BA0-9F1E-49D65020D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966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7381F15-B2D8-45A2-A3B2-1F556B39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77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therosclerosis - Cardiovascular Disorders - Merck Manuals Professional  Edition">
            <a:extLst>
              <a:ext uri="{FF2B5EF4-FFF2-40B4-BE49-F238E27FC236}">
                <a16:creationId xmlns:a16="http://schemas.microsoft.com/office/drawing/2014/main" id="{9F591D59-EEE9-9C05-DD4A-F21B4A0555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7" r="19336" b="-1"/>
          <a:stretch/>
        </p:blipFill>
        <p:spPr bwMode="auto">
          <a:xfrm>
            <a:off x="1132454" y="1126397"/>
            <a:ext cx="3867912" cy="42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D7220-7FD2-B575-B83A-4A8F8DC9D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3757" y="2858703"/>
            <a:ext cx="4475892" cy="304254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Hardening and buildup/blockage of arteries with plaque</a:t>
            </a:r>
          </a:p>
          <a:p>
            <a:r>
              <a:rPr lang="en-US">
                <a:solidFill>
                  <a:srgbClr val="FFFFFF"/>
                </a:solidFill>
              </a:rPr>
              <a:t>Results in high blood pressure</a:t>
            </a:r>
          </a:p>
          <a:p>
            <a:r>
              <a:rPr lang="en-US">
                <a:solidFill>
                  <a:srgbClr val="FFFFFF"/>
                </a:solidFill>
              </a:rPr>
              <a:t>Restricts blood flow to tissues</a:t>
            </a:r>
          </a:p>
          <a:p>
            <a:r>
              <a:rPr lang="en-US">
                <a:solidFill>
                  <a:srgbClr val="FFFFFF"/>
                </a:solidFill>
              </a:rPr>
              <a:t>Can cause parts of heart to die</a:t>
            </a:r>
          </a:p>
        </p:txBody>
      </p:sp>
    </p:spTree>
    <p:extLst>
      <p:ext uri="{BB962C8B-B14F-4D97-AF65-F5344CB8AC3E}">
        <p14:creationId xmlns:p14="http://schemas.microsoft.com/office/powerpoint/2010/main" val="3774926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B8F9B-3A7A-67A3-C5CF-532867F4B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5496" y="978776"/>
            <a:ext cx="5925310" cy="1174991"/>
          </a:xfrm>
        </p:spPr>
        <p:txBody>
          <a:bodyPr>
            <a:normAutofit/>
          </a:bodyPr>
          <a:lstStyle/>
          <a:p>
            <a:r>
              <a:rPr lang="en-US" sz="2400"/>
              <a:t>Hypertension</a:t>
            </a:r>
          </a:p>
        </p:txBody>
      </p:sp>
      <p:pic>
        <p:nvPicPr>
          <p:cNvPr id="5" name="Picture 4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ED832873-084B-FC15-80F0-FFC8FED0C5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52"/>
          <a:stretch/>
        </p:blipFill>
        <p:spPr>
          <a:xfrm rot="5400000">
            <a:off x="-1100327" y="1100327"/>
            <a:ext cx="6858000" cy="46573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4F51F-B076-83E8-2855-FB8A093DC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5496" y="2640692"/>
            <a:ext cx="5925310" cy="3255252"/>
          </a:xfrm>
        </p:spPr>
        <p:txBody>
          <a:bodyPr>
            <a:normAutofit/>
          </a:bodyPr>
          <a:lstStyle/>
          <a:p>
            <a:r>
              <a:rPr lang="en-US" dirty="0"/>
              <a:t>Abnormally high blood pressure, usually due to atherosclerosis</a:t>
            </a:r>
          </a:p>
          <a:p>
            <a:r>
              <a:rPr lang="en-US" dirty="0"/>
              <a:t>Damages organs and small arteries, and can lead to stroke or kidney failure if untreated</a:t>
            </a:r>
          </a:p>
        </p:txBody>
      </p:sp>
    </p:spTree>
    <p:extLst>
      <p:ext uri="{BB962C8B-B14F-4D97-AF65-F5344CB8AC3E}">
        <p14:creationId xmlns:p14="http://schemas.microsoft.com/office/powerpoint/2010/main" val="559467457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635D4D"/>
      </a:dk2>
      <a:lt2>
        <a:srgbClr val="D8D6BA"/>
      </a:lt2>
      <a:accent1>
        <a:srgbClr val="9CBEBD"/>
      </a:accent1>
      <a:accent2>
        <a:srgbClr val="D2CB6C"/>
      </a:accent2>
      <a:accent3>
        <a:srgbClr val="9D9A93"/>
      </a:accent3>
      <a:accent4>
        <a:srgbClr val="C89F5D"/>
      </a:accent4>
      <a:accent5>
        <a:srgbClr val="A9A57C"/>
      </a:accent5>
      <a:accent6>
        <a:srgbClr val="95A39D"/>
      </a:accent6>
      <a:hlink>
        <a:srgbClr val="D25814"/>
      </a:hlink>
      <a:folHlink>
        <a:srgbClr val="849A0A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0BDC4BB7-8AF9-46FD-8C32-AB93AC9C41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{8B4F91F9-B472-AC4F-AF4A-2CB74D3AB5B2}tf10001120</Template>
  <TotalTime>181</TotalTime>
  <Words>462</Words>
  <Application>Microsoft Macintosh PowerPoint</Application>
  <PresentationFormat>Widescreen</PresentationFormat>
  <Paragraphs>72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Gill Sans MT</vt:lpstr>
      <vt:lpstr>Parcel</vt:lpstr>
      <vt:lpstr>Cardiovascular emergencies</vt:lpstr>
      <vt:lpstr>Objectives</vt:lpstr>
      <vt:lpstr>Major components of the Cardiovascular System</vt:lpstr>
      <vt:lpstr>The Heart</vt:lpstr>
      <vt:lpstr>Blood Vessels</vt:lpstr>
      <vt:lpstr>Blood</vt:lpstr>
      <vt:lpstr>Cardiovascular emergencies</vt:lpstr>
      <vt:lpstr>Atherosclerosis</vt:lpstr>
      <vt:lpstr>Hypertension</vt:lpstr>
      <vt:lpstr>Congestive Heart Failure</vt:lpstr>
      <vt:lpstr>Pulmonary Edema</vt:lpstr>
      <vt:lpstr>Angina Pectoris</vt:lpstr>
      <vt:lpstr>Myocardial infarction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Cardiovascular emergencies</dc:title>
  <dc:creator>Leach, Keegan</dc:creator>
  <cp:lastModifiedBy>Kauffman, Charles James (Charlie)</cp:lastModifiedBy>
  <cp:revision>7</cp:revision>
  <dcterms:created xsi:type="dcterms:W3CDTF">2022-10-15T23:21:51Z</dcterms:created>
  <dcterms:modified xsi:type="dcterms:W3CDTF">2023-10-15T22:34:50Z</dcterms:modified>
</cp:coreProperties>
</file>