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85df2e8d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685df2e8d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85df2e8d6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685df2e8d6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85df2e8d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685df2e8d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for a patient that could go into Cardiac arrest at </a:t>
            </a:r>
            <a:r>
              <a:rPr lang="en"/>
              <a:t>anytime</a:t>
            </a:r>
            <a:r>
              <a:rPr lang="en"/>
              <a:t> due to suspected cardiovascular emergency,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685df2e8d6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685df2e8d6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patient wiht a ventricular assist device will not have a pulse and a blood ox will not read their oxygen levels correclty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patient is inside, oxygen might not be needed if they are maintaining 94 to 99% blood ox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85df2e8d6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685df2e8d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 an acute myocardial infarction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85df2e8d6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685df2e8d6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perform rapid primary assessment, perform CPR and AED if needed and provide rapid transport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85df2e8d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85df2e8d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Abnormality in coordination of electrical stimulation can cause irregular heart beat and rhythm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Arrhythmias reduce/increase heartbeat or alter the regularity of 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People with chronic arrhythmias often take blood thinners to avoid blood clots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85df2e8d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85df2e8d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already learned about myocardial infarctions with charlie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85df2e8d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685df2e8d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Caused by abrupt cessation of </a:t>
            </a:r>
            <a:r>
              <a:rPr lang="en"/>
              <a:t>cardiac electrical</a:t>
            </a:r>
            <a:r>
              <a:rPr lang="en"/>
              <a:t> activity or an arrhythmia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CPR=cardiopulmonary resuscitation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85df2e8d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85df2e8d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85df2e8d6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685df2e8d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aneurysm is a localized dilation in a blood vessel, can be congenital or result from weakening of the vessel wall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an aortic aneurysm ruptures the patient will have lethal and rapid internal bleeding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85df2e8d6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685df2e8d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85df2e8d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685df2e8d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85df2e8d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685df2e8d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15: Cardiovascular Emergencies Pt. 2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745850" y="350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</a:t>
            </a:r>
            <a:r>
              <a:rPr lang="en"/>
              <a:t>Signs and Symptoms</a:t>
            </a:r>
            <a:endParaRPr/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482900" y="929700"/>
            <a:ext cx="8031600" cy="3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800"/>
              <a:t>Congestive Heart Failure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Right CHF: Edema in lower extremities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Left CHF: Blood back ups in the lungs leads to shortness of breath and possible dyspnea with bubbling noises or gasping breaths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Pericardial Tamponade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Deathly appearance: pale skin, diaphoresis, anxiety, and respiratory distress (distended neck veins)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Aortic Aneurysm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Abnormal dilation, bulging, or ballooning of the aorta, </a:t>
            </a:r>
            <a:r>
              <a:rPr lang="en" sz="1800"/>
              <a:t>severe</a:t>
            </a:r>
            <a:r>
              <a:rPr lang="en" sz="1800"/>
              <a:t> chest or back pain described as “tearing, ripping, or stabbing”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Abdominal pain that radiates back and possible dizziness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Pulmonary Embolism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Sudden onset of chest pain, shortness of breath, tachycardia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819150" y="4974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596975" y="1452050"/>
            <a:ext cx="5961000" cy="32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Transport and advanced life support (ALS) requested ASAP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patient is not breathing or pulse is absent begin basic life support (BLS) immediately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Five links in the adult out-of-</a:t>
            </a:r>
            <a:r>
              <a:rPr lang="en" sz="1800"/>
              <a:t>hospital</a:t>
            </a:r>
            <a:r>
              <a:rPr lang="en" sz="1800"/>
              <a:t> chain of survival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Recognition of early warning signs and immediate activation of EMS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Immediate CPR with an emphasis on chest compressions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Basic and advanced emergency medical services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Advanced life support and post-arrest care</a:t>
            </a:r>
            <a:endParaRPr sz="1800"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8481" r="19699" t="0"/>
          <a:stretch/>
        </p:blipFill>
        <p:spPr>
          <a:xfrm>
            <a:off x="6464450" y="426675"/>
            <a:ext cx="2310851" cy="42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577850" y="6879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CVD Patient NOT in Cardiac Arrest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577850" y="1443625"/>
            <a:ext cx="5477400" cy="32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Call for immediate assistance, oxygen, AED, and ALS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Keep patient calm, put in a position of comfort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hypotensive, keep supine and warm, and elevate legs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CHF, sit patient up and put legs in dependent position</a:t>
            </a:r>
            <a:endParaRPr sz="2200"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675" y="1455950"/>
            <a:ext cx="2620739" cy="3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Considerations</a:t>
            </a:r>
            <a:endParaRPr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819150" y="1597000"/>
            <a:ext cx="59727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Implantable devices may be in place</a:t>
            </a:r>
            <a:endParaRPr sz="2200"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High flow oxygen therapy is crucial</a:t>
            </a:r>
            <a:endParaRPr sz="2200"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Nitroglycerin</a:t>
            </a:r>
            <a:endParaRPr sz="2200"/>
          </a:p>
          <a:p>
            <a:pPr indent="-35782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200"/>
              <a:t>Assist patient if they have their prescription with them and conditions/protocols allow</a:t>
            </a:r>
            <a:endParaRPr sz="2200"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Aspirin</a:t>
            </a:r>
            <a:endParaRPr sz="2200"/>
          </a:p>
          <a:p>
            <a:pPr indent="-35782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200"/>
              <a:t>Assist patient if they have aspirin and protocols allow for it</a:t>
            </a:r>
            <a:endParaRPr sz="2200"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25542" r="17519" t="0"/>
          <a:stretch/>
        </p:blipFill>
        <p:spPr>
          <a:xfrm>
            <a:off x="6932025" y="409238"/>
            <a:ext cx="1846975" cy="43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819150" y="5890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Questions:</a:t>
            </a:r>
            <a:endParaRPr/>
          </a:p>
        </p:txBody>
      </p:sp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819150" y="1543650"/>
            <a:ext cx="56805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visitor is in the lodge watching a skiing event and he is complaining of left arm pain, is sweating and has mild shortness of breath. He may be experiencing which of the following?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Indigestion from eating lunch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A common cold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An acute myocardial infarction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The flu</a:t>
            </a:r>
            <a:endParaRPr sz="2000"/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8275" y="1543650"/>
            <a:ext cx="2339551" cy="311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819150" y="5890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Questions: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819150" y="1543650"/>
            <a:ext cx="75057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first steps to care for patients in SCA are: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Assess the pulse, perform chest massage, and use an AED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Connect the AED. assess the airway and call for help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Call for help and wait for them to arrive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Perform rapid primary assessment, perform CPR and AED if needed, and provide rapid transport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Arrhythmias</a:t>
            </a:r>
            <a:endParaRPr/>
          </a:p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819150" y="1539275"/>
            <a:ext cx="6241500" cy="31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Irregular heartbeat or heart rhythm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Ex. heartbeats outside of normal limits, irregular rhythm, or a stopped heart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Life-threatening arrhythmias are often caused by ischemia or lack of oxygen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Some arrhythmias can be non </a:t>
            </a:r>
            <a:r>
              <a:rPr lang="en" sz="2200"/>
              <a:t>life</a:t>
            </a:r>
            <a:r>
              <a:rPr lang="en" sz="2200"/>
              <a:t> threatening or chronic</a:t>
            </a:r>
            <a:endParaRPr sz="2200"/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 b="0" l="27084" r="12793" t="0"/>
          <a:stretch/>
        </p:blipFill>
        <p:spPr>
          <a:xfrm>
            <a:off x="7165850" y="379925"/>
            <a:ext cx="1613174" cy="438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Cardiogenic Shock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574800"/>
            <a:ext cx="3683400" cy="31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the heart is damaged, the muscle can no longer pump effectively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Bad pumpage -&gt;            Low </a:t>
            </a:r>
            <a:r>
              <a:rPr lang="en" sz="2200"/>
              <a:t>Blood Pressure</a:t>
            </a:r>
            <a:r>
              <a:rPr lang="en" sz="2200"/>
              <a:t> -&gt; Cardiogenic Shock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Most common type is myocardial infarction</a:t>
            </a:r>
            <a:endParaRPr sz="2200"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b="3753" l="0" r="0" t="0"/>
          <a:stretch/>
        </p:blipFill>
        <p:spPr>
          <a:xfrm>
            <a:off x="4388250" y="1800200"/>
            <a:ext cx="4463549" cy="24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Sudden Cardiac Arrest (SCA)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624875"/>
            <a:ext cx="7505700" cy="30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Abrupt </a:t>
            </a:r>
            <a:r>
              <a:rPr lang="en" sz="2200"/>
              <a:t>cessation</a:t>
            </a:r>
            <a:r>
              <a:rPr lang="en" sz="2200"/>
              <a:t> of effective pumping of blood from the heart into the arteries and organs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Occurs without warning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 pulse is present if someone is affected by SCA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Lethal arrhythmias: (CPR and AEDs can prevent lethality)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Ventricular fibrillation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Ventricular tachycardia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Asystole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Pericarditis and Pericardial </a:t>
            </a:r>
            <a:r>
              <a:rPr lang="en"/>
              <a:t>Tamponade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678000" y="1626675"/>
            <a:ext cx="59739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Pericarditis: Inflammation of the pericardial sac around the heart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Causes: myocardial infarction, bacterial and viral infections, and trauma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Pericardium can rub against the heart which doesn’t feel nice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Pericardial Tamponade: fluid buildup in the pericardial sac, which puts pressure on the heart and restricting it’s pulse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Pericarditis: slow development, Pericardial Tamponade: rapid</a:t>
            </a:r>
            <a:endParaRPr sz="1800"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14837" l="0" r="0" t="14844"/>
          <a:stretch/>
        </p:blipFill>
        <p:spPr>
          <a:xfrm>
            <a:off x="6808898" y="1626675"/>
            <a:ext cx="2012752" cy="306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5029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Aortic Aneurysm / Aortic Dissection</a:t>
            </a:r>
            <a:endParaRPr/>
          </a:p>
        </p:txBody>
      </p:sp>
      <p:pic>
        <p:nvPicPr>
          <p:cNvPr descr="Aortic Aneurysm and Aortic Dissection"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851" y="1134950"/>
            <a:ext cx="4960749" cy="32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621025" y="1626675"/>
            <a:ext cx="32979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Aortic Aneurysm: Dilation of a blood vessel creates “bubble” on the aorta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Aortic Dissection: tearing of the inner wall from the outer wall of the aorta, making the aorta susceptible to rupture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Valve Disorders</a:t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800200"/>
            <a:ext cx="5364900" cy="28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a problem occurs in the heart valves, blood can leak backward, pool, and clot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Most heart valve problems are congenital, but problems can also occur from heart disease, myocardial infarction, infection, and trauma</a:t>
            </a:r>
            <a:endParaRPr sz="2000"/>
          </a:p>
        </p:txBody>
      </p:sp>
      <p:pic>
        <p:nvPicPr>
          <p:cNvPr descr="What Is Valvular Heart Disease? Symptoms &amp; Prevention"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050" y="1059316"/>
            <a:ext cx="2638350" cy="3115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Assessment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351550" y="1619200"/>
            <a:ext cx="7352100" cy="30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Conduct primary assessment, satisfying </a:t>
            </a:r>
            <a:r>
              <a:rPr b="1" lang="en" sz="2000"/>
              <a:t>ABCD</a:t>
            </a:r>
            <a:r>
              <a:rPr lang="en" sz="2000"/>
              <a:t>’s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During </a:t>
            </a:r>
            <a:r>
              <a:rPr b="1" lang="en" sz="2000"/>
              <a:t>SAMPLE</a:t>
            </a:r>
            <a:r>
              <a:rPr lang="en" sz="2000"/>
              <a:t> pay attention to medicine such as nitroglycerin or aspirin as they could suggest a history of heart problems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</a:t>
            </a:r>
            <a:r>
              <a:rPr b="1" lang="en" sz="2000"/>
              <a:t>OPQRST</a:t>
            </a:r>
            <a:r>
              <a:rPr lang="en" sz="2000"/>
              <a:t> to assess chest pain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Cardiac chest pain is often described as “heavy”, “crushing”, or “tight”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a </a:t>
            </a:r>
            <a:r>
              <a:rPr lang="en" sz="2000"/>
              <a:t>cardiovascular</a:t>
            </a:r>
            <a:r>
              <a:rPr lang="en" sz="2000"/>
              <a:t> emergency is suspected continuously check blood pressure and signs of shock</a:t>
            </a:r>
            <a:endParaRPr sz="2000"/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31478" l="0" r="0" t="17888"/>
          <a:stretch/>
        </p:blipFill>
        <p:spPr>
          <a:xfrm>
            <a:off x="6277400" y="327325"/>
            <a:ext cx="2528275" cy="170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and Symptoms</a:t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634350" y="1613150"/>
            <a:ext cx="79809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800"/>
              <a:t>Hypertension: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Headache, vision disturbances, seizures, nausea/vomiting, facial flushing, bounding pulse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Angina and Myocardial Infarction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Usually a “crushing chest pain” that can radiate to the jaw, arms, and back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Cardiogenic shock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Patients appear deathly ill and exhibit signs of shock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Often tachycardic and hypotensive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