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Average"/>
      <p:regular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75004AB-823E-49BE-8A22-0313913769CB}">
  <a:tblStyle styleId="{C75004AB-823E-49BE-8A22-0313913769C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swald-regular.fntdata"/><Relationship Id="rId23" Type="http://schemas.openxmlformats.org/officeDocument/2006/relationships/font" Target="fonts/Averag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69850" lvl="0" marL="0" marR="0" rtl="0" algn="l">
              <a:spcBef>
                <a:spcPts val="0"/>
              </a:spcBef>
              <a:buSzPct val="100000"/>
              <a:buFont typeface="Arial"/>
              <a:buChar char="●"/>
              <a:defRPr b="0" i="0" sz="1100" u="none" cap="none" strike="noStrike"/>
            </a:lvl1pPr>
            <a:lvl2pPr indent="69850" lvl="1" marL="0" marR="0" rtl="0" algn="l">
              <a:spcBef>
                <a:spcPts val="0"/>
              </a:spcBef>
              <a:buSzPct val="100000"/>
              <a:buFont typeface="Arial"/>
              <a:buChar char="○"/>
              <a:defRPr b="0" i="0" sz="1100" u="none" cap="none" strike="noStrike"/>
            </a:lvl2pPr>
            <a:lvl3pPr indent="69850" lvl="2" marL="0" marR="0" rtl="0" algn="l">
              <a:spcBef>
                <a:spcPts val="0"/>
              </a:spcBef>
              <a:buSzPct val="100000"/>
              <a:buFont typeface="Arial"/>
              <a:buChar char="■"/>
              <a:defRPr b="0" i="0" sz="1100" u="none" cap="none" strike="noStrike"/>
            </a:lvl3pPr>
            <a:lvl4pPr indent="69850" lvl="3" marL="0" marR="0" rtl="0" algn="l">
              <a:spcBef>
                <a:spcPts val="0"/>
              </a:spcBef>
              <a:buSzPct val="100000"/>
              <a:buFont typeface="Arial"/>
              <a:buChar char="●"/>
              <a:defRPr b="0" i="0" sz="1100" u="none" cap="none" strike="noStrike"/>
            </a:lvl4pPr>
            <a:lvl5pPr indent="69850" lvl="4" marL="0" marR="0" rtl="0" algn="l">
              <a:spcBef>
                <a:spcPts val="0"/>
              </a:spcBef>
              <a:buSzPct val="100000"/>
              <a:buFont typeface="Arial"/>
              <a:buChar char="○"/>
              <a:defRPr b="0" i="0" sz="1100" u="none" cap="none" strike="noStrike"/>
            </a:lvl5pPr>
            <a:lvl6pPr indent="69850" lvl="5" marL="0" marR="0" rtl="0" algn="l">
              <a:spcBef>
                <a:spcPts val="0"/>
              </a:spcBef>
              <a:buSzPct val="100000"/>
              <a:buFont typeface="Arial"/>
              <a:buChar char="■"/>
              <a:defRPr b="0" i="0" sz="1100" u="none" cap="none" strike="noStrike"/>
            </a:lvl6pPr>
            <a:lvl7pPr indent="69850" lvl="6" marL="0" marR="0" rtl="0" algn="l">
              <a:spcBef>
                <a:spcPts val="0"/>
              </a:spcBef>
              <a:buSzPct val="100000"/>
              <a:buFont typeface="Arial"/>
              <a:buChar char="●"/>
              <a:defRPr b="0" i="0" sz="1100" u="none" cap="none" strike="noStrike"/>
            </a:lvl7pPr>
            <a:lvl8pPr indent="69850" lvl="7" marL="0" marR="0" rtl="0" algn="l">
              <a:spcBef>
                <a:spcPts val="0"/>
              </a:spcBef>
              <a:buSzPct val="100000"/>
              <a:buFont typeface="Arial"/>
              <a:buChar char="○"/>
              <a:defRPr b="0" i="0" sz="1100" u="none" cap="none" strike="noStrike"/>
            </a:lvl8pPr>
            <a:lvl9pPr indent="69850" lvl="8" marL="0" marR="0" rtl="0" algn="l">
              <a:spcBef>
                <a:spcPts val="0"/>
              </a:spcBef>
              <a:buSzPct val="100000"/>
              <a:buFont typeface="Arial"/>
              <a:buChar char="■"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Calibri"/>
              <a:buNone/>
            </a:pPr>
            <a:r>
              <a:rPr b="1" i="0" lang="en" sz="1000" u="none" cap="none" strike="noStrike">
                <a:latin typeface="Calibri"/>
                <a:ea typeface="Calibri"/>
                <a:cs typeface="Calibri"/>
                <a:sym typeface="Calibri"/>
              </a:rPr>
              <a:t>“Rule of Nines” – 11 sections which each represent approx. 9% of TBSA</a:t>
            </a: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b="0" i="0" lang="en" sz="1000" u="none" cap="none" strike="noStrike">
                <a:latin typeface="Calibri"/>
                <a:ea typeface="Calibri"/>
                <a:cs typeface="Calibri"/>
                <a:sym typeface="Calibri"/>
              </a:rPr>
              <a:t>way to calculate body surface area involved in burns</a:t>
            </a: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b="0" i="0" lang="en" sz="1000" u="none" cap="none" strike="noStrike">
                <a:latin typeface="Calibri"/>
                <a:ea typeface="Calibri"/>
                <a:cs typeface="Calibri"/>
                <a:sym typeface="Calibri"/>
              </a:rPr>
              <a:t>Head (front &amp; back), chest, abdomen, upper back, lower back, Right arm, Left Arm, Front of Right Leg, Back of Right Leg, Front of Left Leg, Back of Left Leg</a:t>
            </a: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b="0" i="0" lang="en" sz="1000" u="none" cap="none" strike="noStrike">
                <a:latin typeface="Calibri"/>
                <a:ea typeface="Calibri"/>
                <a:cs typeface="Calibri"/>
                <a:sym typeface="Calibri"/>
              </a:rPr>
              <a:t>Kids &amp; Infants same except the head =18% &amp; legs = 14%</a:t>
            </a: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b="0" i="0" lang="en" sz="1000" u="none" cap="none" strike="noStrike">
                <a:latin typeface="Calibri"/>
                <a:ea typeface="Calibri"/>
                <a:cs typeface="Calibri"/>
                <a:sym typeface="Calibri"/>
              </a:rPr>
              <a:t>Genitals regardless of age = 1%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1" i="0" lang="en" sz="10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 hoarse voice can be a sign of injury to the airway, so always assess patients with hoarseness for potential respiratory compromise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" sz="1100" u="none" cap="none" strike="noStrike"/>
              <a:t>28 D 589-90 Know how to calculate using Rule of Nines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" sz="1100" u="none" cap="none" strike="noStrike"/>
              <a:t>each leg is 18, since he burned half of each leg, he burned 18%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" sz="1100" u="none" cap="none" strike="noStrike"/>
              <a:t>30 C 592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" sz="1100" u="none" cap="none" strike="noStrike"/>
              <a:t>“do not apply antimicrobial ointments, creams, aloe vera burn cream, or other emollients because their use complicates future hospital care” (592)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" sz="1100" u="none" cap="none" strike="noStrike"/>
              <a:t>35 B 594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" sz="1100" u="none" cap="none" strike="noStrike"/>
              <a:t>skin = the largest organ in the human body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" sz="1100" u="none" cap="none" strike="noStrike"/>
              <a:t>burn = an injury caused by excessive exposure to thermal, chemical, electircal or radioactive agents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" sz="1000" u="none" cap="none" strike="noStrike"/>
              <a:t>-</a:t>
            </a:r>
            <a:r>
              <a:rPr b="0" i="0" lang="en" sz="7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b="1" i="0" lang="en" sz="1000" u="none" cap="none" strike="noStrike">
                <a:latin typeface="Calibri"/>
                <a:ea typeface="Calibri"/>
                <a:cs typeface="Calibri"/>
                <a:sym typeface="Calibri"/>
              </a:rPr>
              <a:t>Electrical current</a:t>
            </a:r>
            <a:r>
              <a:rPr b="0" i="0" lang="en" sz="1000" u="none" cap="none" strike="noStrike">
                <a:latin typeface="Calibri"/>
                <a:ea typeface="Calibri"/>
                <a:cs typeface="Calibri"/>
                <a:sym typeface="Calibri"/>
              </a:rPr>
              <a:t> = a stream of electricity that moves along a conductor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Courier New"/>
              <a:buNone/>
            </a:pPr>
            <a:r>
              <a:rPr b="0" i="0" lang="en" sz="1000" u="none" cap="none" strike="noStrike"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b="0" i="0" lang="en" sz="7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0" lang="en" sz="1000" u="none" cap="none" strike="noStrike">
                <a:latin typeface="Calibri"/>
                <a:ea typeface="Calibri"/>
                <a:cs typeface="Calibri"/>
                <a:sym typeface="Calibri"/>
              </a:rPr>
              <a:t>Direct current = e.c. flows in one direction only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Courier New"/>
              <a:buNone/>
            </a:pPr>
            <a:r>
              <a:rPr b="0" i="0" lang="en" sz="1000" u="none" cap="none" strike="noStrike"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b="0" i="0" lang="en" sz="7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0" lang="en" sz="1000" u="none" cap="none" strike="noStrike">
                <a:latin typeface="Calibri"/>
                <a:ea typeface="Calibri"/>
                <a:cs typeface="Calibri"/>
                <a:sym typeface="Calibri"/>
              </a:rPr>
              <a:t>Alternation current = e.c. that flows in opposite directions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Courier New"/>
              <a:buNone/>
            </a:pPr>
            <a:r>
              <a:rPr b="0" i="0" lang="en" sz="1000" u="none" cap="none" strike="noStrike"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b="0" i="0" lang="en" sz="7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0" lang="en" sz="1000" u="none" cap="none" strike="noStrike">
                <a:latin typeface="Calibri"/>
                <a:ea typeface="Calibri"/>
                <a:cs typeface="Calibri"/>
                <a:sym typeface="Calibri"/>
              </a:rPr>
              <a:t>Amp = unit of current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Courier New"/>
              <a:buNone/>
            </a:pPr>
            <a:r>
              <a:rPr b="0" i="0" lang="en" sz="1000" u="none" cap="none" strike="noStrike"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b="0" i="0" lang="en" sz="7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0" lang="en" sz="1000" u="none" cap="none" strike="noStrike">
                <a:latin typeface="Calibri"/>
                <a:ea typeface="Calibri"/>
                <a:cs typeface="Calibri"/>
                <a:sym typeface="Calibri"/>
              </a:rPr>
              <a:t>Volc = unit of electric potential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4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1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8890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88900" lvl="2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88900" lvl="3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88900" lvl="4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88900" lvl="5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88900" lvl="6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88900" lvl="7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88900" lvl="8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89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762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762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762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762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762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762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762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762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89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762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762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762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762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762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762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762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762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2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76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762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762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762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762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762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762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762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762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swald"/>
              <a:buNone/>
              <a:defRPr b="0" i="0" sz="4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4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Char char="●"/>
              <a:defRPr b="0" i="0" sz="18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Char char="○"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Char char="■"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Char char="●"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Char char="○"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Char char="■"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Char char="●"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Char char="○"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Char char="■"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21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1" i="0" lang="en" sz="4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CHAPTER 19: BURNS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Heart Burn? Definition: When Kye makes your heart melt.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15706" l="0" r="0" t="18438"/>
          <a:stretch/>
        </p:blipFill>
        <p:spPr>
          <a:xfrm>
            <a:off x="2331938" y="1017728"/>
            <a:ext cx="4480116" cy="3933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CLASSIFYING BURNS</a:t>
            </a:r>
          </a:p>
        </p:txBody>
      </p:sp>
      <p:graphicFrame>
        <p:nvGraphicFramePr>
          <p:cNvPr id="128" name="Shape 128"/>
          <p:cNvGraphicFramePr/>
          <p:nvPr/>
        </p:nvGraphicFramePr>
        <p:xfrm>
          <a:off x="485450" y="125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{C75004AB-823E-49BE-8A22-0313913769CB}</a:tableStyleId>
              </a:tblPr>
              <a:tblGrid>
                <a:gridCol w="2686350"/>
                <a:gridCol w="1147975"/>
                <a:gridCol w="1651725"/>
                <a:gridCol w="2954750"/>
              </a:tblGrid>
              <a:tr h="574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THICKNESS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DEGREE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DEPTH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CHARACTERISTICS</a:t>
                      </a:r>
                    </a:p>
                  </a:txBody>
                  <a:tcPr marT="91425" marB="91425" marR="91425" marL="91425"/>
                </a:tc>
              </a:tr>
              <a:tr h="631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superficial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1st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epidermis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ourier New"/>
                        <a:buChar char="-"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skin appears red</a:t>
                      </a:r>
                    </a:p>
                    <a:p>
                      <a:pPr indent="-228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ourier New"/>
                        <a:buChar char="-"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no blisters</a:t>
                      </a:r>
                    </a:p>
                  </a:txBody>
                  <a:tcPr marT="91425" marB="91425" marR="91425" marL="91425"/>
                </a:tc>
              </a:tr>
              <a:tr h="681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partial thickness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2nd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epidermis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dermis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ourier New"/>
                        <a:buChar char="-"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blisters</a:t>
                      </a:r>
                    </a:p>
                    <a:p>
                      <a:pPr indent="-228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ourier New"/>
                        <a:buChar char="-"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wet appearance</a:t>
                      </a:r>
                    </a:p>
                  </a:txBody>
                  <a:tcPr marT="91425" marB="91425" marR="91425" marL="91425"/>
                </a:tc>
              </a:tr>
              <a:tr h="857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full thickness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3rd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epidermis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dermis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subcutaneous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ourier New"/>
                        <a:buChar char="-"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skin is charred or white</a:t>
                      </a:r>
                    </a:p>
                    <a:p>
                      <a:pPr indent="-228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ourier New"/>
                        <a:buChar char="-"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dry</a:t>
                      </a:r>
                    </a:p>
                  </a:txBody>
                  <a:tcPr marT="91425" marB="91425" marR="91425" marL="91425"/>
                </a:tc>
              </a:tr>
              <a:tr h="550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4th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extends into bone/muscle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ourier New"/>
                        <a:buChar char="-"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skin is blackened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123375" y="2107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RULE OF ‘NINES’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0625" y="3"/>
            <a:ext cx="4698008" cy="5130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65550" y="23535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1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Critical Burns: 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299350" y="863550"/>
            <a:ext cx="5732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partial thickness/second degree greater than 10% area</a:t>
            </a:r>
          </a:p>
          <a:p>
            <a:pPr indent="-330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Kids – because kids decompensate much faster, any child under 10 is a critical burn</a:t>
            </a:r>
          </a:p>
          <a:p>
            <a:pPr indent="-330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Adult over 65</a:t>
            </a:r>
          </a:p>
          <a:p>
            <a:pPr indent="-330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Head/feet/hands/neck/genitals/major joints – any burn on these areas classified as critical burn</a:t>
            </a:r>
          </a:p>
          <a:p>
            <a:pPr indent="-330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Inhalation injury or burns</a:t>
            </a:r>
          </a:p>
          <a:p>
            <a:pPr indent="-330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Burns w/ difficulty breathing/hoarseness</a:t>
            </a:r>
          </a:p>
          <a:p>
            <a:pPr indent="-330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Chemical/electrical burns</a:t>
            </a:r>
          </a:p>
          <a:p>
            <a:pPr indent="-330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Any full thickness burn</a:t>
            </a:r>
          </a:p>
          <a:p>
            <a:pPr indent="-330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Burns associated w/ trauma burns w/ serious underlying medical disorder (diabetes, heart disease)</a:t>
            </a:r>
          </a:p>
          <a:p>
            <a:pPr indent="-330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Burns in patient who has special social, emotional, or physical needs</a:t>
            </a:r>
          </a:p>
          <a:p>
            <a:pPr indent="-330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Exposure to radioactive materials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3150" y="428363"/>
            <a:ext cx="3215071" cy="4286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INHALATION SIGNS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300475"/>
            <a:ext cx="5152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obvious burns involving head, face, or neck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singed hair, including the eyebrows, nose hairs and facial hair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soot and other by-products of combustion on the face, in the mouth or around the nostrils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hoarseness or voice changes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airway swelling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darkened oral/nasal discharge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225" y="-10962"/>
            <a:ext cx="3959897" cy="530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91445"/>
            <a:ext cx="9092184" cy="2296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450175" y="3196400"/>
            <a:ext cx="292500" cy="303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06150"/>
            <a:ext cx="9096756" cy="212906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329250" y="2894125"/>
            <a:ext cx="292500" cy="303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45497"/>
            <a:ext cx="9095538" cy="193642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495500" y="2419800"/>
            <a:ext cx="292500" cy="303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2723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1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Objectives: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126550" y="931375"/>
            <a:ext cx="5115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verage"/>
              <a:buAutoNum type="arabicPeriod"/>
            </a:pPr>
            <a:r>
              <a:rPr b="1" i="0" lang="en" sz="1800" u="none" cap="none" strike="noStrike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list four types of burns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verage"/>
              <a:buAutoNum type="arabicPeriod"/>
            </a:pPr>
            <a:r>
              <a:rPr b="1" i="0" lang="en" sz="1800" u="none" cap="none" strike="noStrike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list the signs and symptoms for each type of burn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verage"/>
              <a:buAutoNum type="arabicPeriod"/>
            </a:pPr>
            <a:r>
              <a:rPr b="1" i="0" lang="en" sz="1800" u="none" cap="none" strike="noStrike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compare and contrast the methods for classifying burns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verage"/>
              <a:buAutoNum type="arabicPeriod"/>
            </a:pPr>
            <a:r>
              <a:rPr b="1" i="0" lang="en" sz="1800" u="none" cap="none" strike="noStrike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describe the clinical significance of a voice change in the setting of a thermal burn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verage"/>
              <a:buAutoNum type="arabicPeriod"/>
            </a:pPr>
            <a:r>
              <a:rPr b="1" i="0" lang="en" sz="1800" u="none" cap="none" strike="noStrike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compare and contrast direct current and alternating current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verage"/>
              <a:buAutoNum type="arabicPeriod"/>
            </a:pPr>
            <a:r>
              <a:rPr b="1" i="0" lang="en" sz="1800" u="none" cap="none" strike="noStrike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describe how to assess burn severity using the “Rule of Nines” system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verage"/>
              <a:buAutoNum type="arabicPeriod"/>
            </a:pPr>
            <a:r>
              <a:rPr b="1" i="0" lang="en" sz="1800" u="none" cap="none" strike="noStrike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describe and demonstrate the management of a burn patient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6350" y="0"/>
            <a:ext cx="385763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ANATOMY + PHYSIOLOGY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4101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Epidermis – outside, excretes fluids, provides protection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Dermis - cushion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Subcutaneous layer – fat layer for insulation</a:t>
            </a: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7407" l="0" r="0" t="0"/>
          <a:stretch/>
        </p:blipFill>
        <p:spPr>
          <a:xfrm>
            <a:off x="4691025" y="1254135"/>
            <a:ext cx="4277158" cy="290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Skin Functions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3073800" cy="1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AutoNum type="arabicParenBoth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temperature regulation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AutoNum type="arabicParenBoth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excretion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AutoNum type="arabicParenBoth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prevent fluid loss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AutoNum type="arabicParenBoth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defense</a:t>
            </a: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25261"/>
            <a:ext cx="9069018" cy="337124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idx="1" type="body"/>
          </p:nvPr>
        </p:nvSpPr>
        <p:spPr>
          <a:xfrm>
            <a:off x="3592700" y="1259550"/>
            <a:ext cx="4266600" cy="1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AutoNum type="arabicParenBoth" startAt="5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protection of underlying structures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AutoNum type="arabicParenBoth" startAt="5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sensation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AutoNum type="arabicParenBoth" startAt="5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vitamin 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46921" cy="514093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>
            <p:ph type="ctrTitle"/>
          </p:nvPr>
        </p:nvSpPr>
        <p:spPr>
          <a:xfrm>
            <a:off x="-1302267" y="-64745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1" i="0" lang="en" sz="4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TYPES OF BURNS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Thermal Burn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9696" y="0"/>
            <a:ext cx="3444307" cy="510783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DEFINITION: caused when heat comes directly into contact with the skin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1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Heat from open flames, hot water or steam, or physical contact with hot object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1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mostly on skin surface unless breathing in hot air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MANAGEMENT: 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1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remove clothing (unless attached to skin)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1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don’t break blisters because this could cause infection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1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don’t apply cold compress (this will hurt person more because skin will adhere to compress)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1" i="0" sz="18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Chemical Burn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5275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DEFINITION: burn from exposure to caustic substances (acids or bases)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acidic and alkaline solutions, concentrated cleaning solutions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alkaline/basic materials cause more harm than acidic materials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MANAGEMENT</a:t>
            </a: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: 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Call Hazmat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Irrigate affected area with water for fifteen minutes; do not rub tissue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0" i="0" sz="18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descr="Image result for hazmat"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9600" y="1633000"/>
            <a:ext cx="2453815" cy="2453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128400" y="49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Electrical Burn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128400" y="621850"/>
            <a:ext cx="9015600" cy="11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DEFINITION: burn from exposure to an electrical current; severity will depend on amount of electricity contacted, where electricity enters and exits the body and duration of contact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normally, skin is a poor conductor BUT, when skin becomes wet/oily it is a better conductor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0" i="0" sz="18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9619" l="24104" r="17445" t="9948"/>
          <a:stretch/>
        </p:blipFill>
        <p:spPr>
          <a:xfrm>
            <a:off x="5536389" y="1813025"/>
            <a:ext cx="3607612" cy="339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128400" y="2405225"/>
            <a:ext cx="5242200" cy="24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verage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MANAGEMENT</a:t>
            </a: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: 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turn off power source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immobilize patient on backboard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cardiac arrest common secondary effect (if so, apply CPR)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look for points of entry/exit to determine which underlying structures have been affected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verage"/>
              <a:buChar char="-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RADIATION BURN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89825"/>
            <a:ext cx="4054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DEFINITION: burn from exposure to object or substance or element that emits radiation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1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sources: x-rays, heat lamps, black lights, the sun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MANAGEMENT: 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-"/>
            </a:pPr>
            <a:r>
              <a:rPr b="1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Call Hazmat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1" i="0" sz="18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6362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