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2" r:id="rId7"/>
    <p:sldId id="267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09E69-B64D-EC41-B6CD-156514D9F811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762A8-7C6D-2749-A9F8-8A2E70E95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1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Khumbu</a:t>
            </a:r>
            <a:r>
              <a:rPr lang="en-US" dirty="0"/>
              <a:t> cough</a:t>
            </a:r>
          </a:p>
          <a:p>
            <a:r>
              <a:rPr lang="en-US" dirty="0"/>
              <a:t>	-high-altitude</a:t>
            </a:r>
            <a:r>
              <a:rPr lang="en-US" baseline="0" dirty="0"/>
              <a:t> bronchitis</a:t>
            </a:r>
          </a:p>
          <a:p>
            <a:r>
              <a:rPr lang="en-US" baseline="0" dirty="0"/>
              <a:t>	-dry, persistent cough</a:t>
            </a:r>
          </a:p>
          <a:p>
            <a:r>
              <a:rPr lang="en-US" baseline="0" dirty="0"/>
              <a:t>	-common at altitudes above 14,000 </a:t>
            </a:r>
            <a:r>
              <a:rPr lang="en-US" baseline="0" dirty="0" err="1"/>
              <a:t>ft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Retinal hemorrhage</a:t>
            </a:r>
          </a:p>
          <a:p>
            <a:r>
              <a:rPr lang="en-US" baseline="0" dirty="0"/>
              <a:t>	-blood vessels in the back of the eye rupture</a:t>
            </a:r>
          </a:p>
          <a:p>
            <a:r>
              <a:rPr lang="en-US" baseline="0" dirty="0"/>
              <a:t>	-can caused blurred vision, but rarely has long-term effects</a:t>
            </a:r>
          </a:p>
          <a:p>
            <a:endParaRPr lang="en-US" baseline="0" dirty="0"/>
          </a:p>
          <a:p>
            <a:r>
              <a:rPr lang="en-US" baseline="0" dirty="0"/>
              <a:t>Snow blindness</a:t>
            </a:r>
          </a:p>
          <a:p>
            <a:r>
              <a:rPr lang="en-US" baseline="0" dirty="0"/>
              <a:t>	-light reflecting of snowy surfaces can cause reduced vision and intense eye pain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3B487-E2DC-9748-84C5-2DDC2E7534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34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B34B-1493-A64D-8FB5-3B5D908CC675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4D22-DCFF-C84D-9DAC-9D1087A4892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B34B-1493-A64D-8FB5-3B5D908CC675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4D22-DCFF-C84D-9DAC-9D1087A489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B34B-1493-A64D-8FB5-3B5D908CC675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4D22-DCFF-C84D-9DAC-9D1087A489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B34B-1493-A64D-8FB5-3B5D908CC675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4D22-DCFF-C84D-9DAC-9D1087A489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B34B-1493-A64D-8FB5-3B5D908CC675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4D22-DCFF-C84D-9DAC-9D1087A4892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B34B-1493-A64D-8FB5-3B5D908CC675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4D22-DCFF-C84D-9DAC-9D1087A489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B34B-1493-A64D-8FB5-3B5D908CC675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4D22-DCFF-C84D-9DAC-9D1087A4892D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B34B-1493-A64D-8FB5-3B5D908CC675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4D22-DCFF-C84D-9DAC-9D1087A489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B34B-1493-A64D-8FB5-3B5D908CC675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4D22-DCFF-C84D-9DAC-9D1087A489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B34B-1493-A64D-8FB5-3B5D908CC675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4D22-DCFF-C84D-9DAC-9D1087A4892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B34B-1493-A64D-8FB5-3B5D908CC675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4D22-DCFF-C84D-9DAC-9D1087A489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720B34B-1493-A64D-8FB5-3B5D908CC675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F424D22-DCFF-C84D-9DAC-9D1087A4892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4"/>
          <a:srcRect t="5257" b="5257"/>
          <a:stretch>
            <a:fillRect/>
          </a:stretch>
        </p:blipFill>
        <p:spPr>
          <a:xfrm>
            <a:off x="-203" y="879839"/>
            <a:ext cx="9144203" cy="5418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Altitude-related emergencies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B0CA61-A5D5-430B-B72B-4343ED770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2692" y="12634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9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Avoiding Altitude Illnesses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Gradual ascent</a:t>
            </a:r>
          </a:p>
          <a:p>
            <a:r>
              <a:rPr lang="en-US" dirty="0">
                <a:solidFill>
                  <a:srgbClr val="000000"/>
                </a:solidFill>
              </a:rPr>
              <a:t>Layovers at intermediate altitude</a:t>
            </a:r>
          </a:p>
          <a:p>
            <a:r>
              <a:rPr lang="en-US" dirty="0">
                <a:solidFill>
                  <a:srgbClr val="000000"/>
                </a:solidFill>
              </a:rPr>
              <a:t>More rest and smaller gains as you get higher</a:t>
            </a:r>
          </a:p>
          <a:p>
            <a:r>
              <a:rPr lang="en-US" dirty="0">
                <a:solidFill>
                  <a:srgbClr val="000000"/>
                </a:solidFill>
              </a:rPr>
              <a:t>DRINK WATER!</a:t>
            </a:r>
          </a:p>
          <a:p>
            <a:r>
              <a:rPr lang="en-US" dirty="0">
                <a:solidFill>
                  <a:srgbClr val="000000"/>
                </a:solidFill>
              </a:rPr>
              <a:t>Avoid alcohol or other drugs</a:t>
            </a:r>
          </a:p>
          <a:p>
            <a:r>
              <a:rPr lang="en-US" dirty="0">
                <a:solidFill>
                  <a:srgbClr val="000000"/>
                </a:solidFill>
              </a:rPr>
              <a:t>“Climb high/sleep low”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FE040E-DE78-4D8F-95AF-CBE0D864B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1582" y="44586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2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Clear ABCDs</a:t>
            </a:r>
          </a:p>
          <a:p>
            <a:r>
              <a:rPr lang="en-US" dirty="0">
                <a:solidFill>
                  <a:srgbClr val="000000"/>
                </a:solidFill>
              </a:rPr>
              <a:t>High flow O</a:t>
            </a:r>
            <a:r>
              <a:rPr lang="en-US" baseline="-25000" dirty="0">
                <a:solidFill>
                  <a:srgbClr val="000000"/>
                </a:solidFill>
              </a:rPr>
              <a:t>2 </a:t>
            </a:r>
            <a:r>
              <a:rPr lang="en-US" dirty="0">
                <a:solidFill>
                  <a:srgbClr val="000000"/>
                </a:solidFill>
              </a:rPr>
              <a:t>via </a:t>
            </a:r>
            <a:r>
              <a:rPr lang="en-US" dirty="0" err="1">
                <a:solidFill>
                  <a:srgbClr val="000000"/>
                </a:solidFill>
              </a:rPr>
              <a:t>nonrebreather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Keep patients warm</a:t>
            </a:r>
          </a:p>
          <a:p>
            <a:r>
              <a:rPr lang="en-US" dirty="0">
                <a:solidFill>
                  <a:srgbClr val="000000"/>
                </a:solidFill>
              </a:rPr>
              <a:t>AMS: halt ascent until symptoms are gone</a:t>
            </a:r>
          </a:p>
          <a:p>
            <a:r>
              <a:rPr lang="en-US" dirty="0">
                <a:solidFill>
                  <a:srgbClr val="000000"/>
                </a:solidFill>
              </a:rPr>
              <a:t>HAPE: Rapid descent if no O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, Gamow bag</a:t>
            </a:r>
          </a:p>
          <a:p>
            <a:r>
              <a:rPr lang="en-US" dirty="0">
                <a:solidFill>
                  <a:srgbClr val="000000"/>
                </a:solidFill>
              </a:rPr>
              <a:t> HACE: Rapid descent</a:t>
            </a:r>
          </a:p>
          <a:p>
            <a:r>
              <a:rPr lang="en-US" dirty="0">
                <a:solidFill>
                  <a:srgbClr val="000000"/>
                </a:solidFill>
              </a:rPr>
              <a:t>Always definitive care!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7F8B0B-6DAC-41A0-BFC4-C8A40F72C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4858" y="1524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1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Basic info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Key point to remember: as altitude increases, air density decreases, and therefore less O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is available.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All altitude-related illnesses are related to this!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Rate of ascent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E2482D-AF68-4AB8-A05D-5D7880B75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4337" y="39244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3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Classifications of altitude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Low: below 5,000 ft.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Intermediate: 5,000-8,000 </a:t>
            </a:r>
            <a:r>
              <a:rPr lang="en-US" dirty="0" err="1">
                <a:solidFill>
                  <a:srgbClr val="000000"/>
                </a:solidFill>
              </a:rPr>
              <a:t>ft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High: 8,000-12,000 </a:t>
            </a:r>
            <a:r>
              <a:rPr lang="en-US" dirty="0" err="1">
                <a:solidFill>
                  <a:srgbClr val="000000"/>
                </a:solidFill>
              </a:rPr>
              <a:t>ft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>
              <a:buFont typeface="Wingdings 2" charset="2"/>
              <a:buChar char=""/>
            </a:pPr>
            <a:r>
              <a:rPr lang="en-US" dirty="0">
                <a:solidFill>
                  <a:srgbClr val="000000"/>
                </a:solidFill>
              </a:rPr>
              <a:t>Very High: 12,000-18,000 </a:t>
            </a:r>
            <a:r>
              <a:rPr lang="en-US" dirty="0" err="1">
                <a:solidFill>
                  <a:srgbClr val="000000"/>
                </a:solidFill>
              </a:rPr>
              <a:t>ft</a:t>
            </a:r>
            <a:endParaRPr lang="en-US" dirty="0">
              <a:solidFill>
                <a:srgbClr val="000000"/>
              </a:solidFill>
            </a:endParaRPr>
          </a:p>
          <a:p>
            <a:pPr>
              <a:buFont typeface="Wingdings 2" charset="2"/>
              <a:buChar char=""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Extreme: 18,000 </a:t>
            </a:r>
            <a:r>
              <a:rPr lang="en-US" dirty="0" err="1">
                <a:solidFill>
                  <a:srgbClr val="000000"/>
                </a:solidFill>
              </a:rPr>
              <a:t>ft</a:t>
            </a:r>
            <a:r>
              <a:rPr lang="en-US" dirty="0">
                <a:solidFill>
                  <a:srgbClr val="000000"/>
                </a:solidFill>
              </a:rPr>
              <a:t>+</a:t>
            </a:r>
          </a:p>
          <a:p>
            <a:pPr>
              <a:buFont typeface="Wingdings 2" charset="2"/>
              <a:buChar char="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pPr marL="282575" lvl="1" indent="0">
              <a:buNone/>
            </a:pPr>
            <a:endParaRPr lang="en-US" dirty="0"/>
          </a:p>
        </p:txBody>
      </p:sp>
      <p:pic>
        <p:nvPicPr>
          <p:cNvPr id="4" name="Picture 3" descr="Screen Shot 2015-11-08 at 1.18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72" y="2252613"/>
            <a:ext cx="4560728" cy="322125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52C40E-6761-47E8-B80F-1EF7F7335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7510" y="14159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2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Acclimatization: increase O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to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Increased resp. rate/depth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Increased heart rate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Increased RBC production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Constriction of pulmonary blood vessels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Increased enzyme production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F1D9F7-0D27-4544-B4B0-465EAB99A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9532" y="23730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0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Acute Mountain Sickness (AMS)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Headache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Generalized sickness: dizziness, fatigue, shortness of breath, loss of appetite, nausea, sleep disturbances, malaise.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Rate of ascent outpaces body’s compensatory ability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Usually above 6,500 </a:t>
            </a:r>
            <a:r>
              <a:rPr lang="en-US" dirty="0" err="1">
                <a:solidFill>
                  <a:srgbClr val="000000"/>
                </a:solidFill>
              </a:rPr>
              <a:t>ft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A3EA46-C1FE-4125-B887-18C98AF90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3995" y="16387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High-Altitude Pulmonary Edema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Extracellular fluid accumulates in the lungs caused by excessive blood pressure in the pulmonary artery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Persistent dry couch, labored breathing, and in extreme cases, pink frothy sputum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8,200ft+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Fatal in a few hours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62545B-59F7-4EE4-8B46-270AB0A6C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0890" y="10944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lmonary-edema-diagram-normal-vs-edem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" y="0"/>
            <a:ext cx="912441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E33254-B9D6-4AC2-B8C2-5F8ABACB4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2892" y="10476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HACE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High Altitude Cerebral Edema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Most severe altitude sickness, may be accompanied by HAPE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Brain swells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Headache, nausea, ataxia, AMS, fatigue, paralysis, difficulty speaking, coma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Leads to death if untreated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F46CF8-522B-498D-9E01-73A2905FC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5524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8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Other Alt-related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Khumbu</a:t>
            </a:r>
            <a:r>
              <a:rPr lang="en-US" dirty="0">
                <a:solidFill>
                  <a:srgbClr val="000000"/>
                </a:solidFill>
              </a:rPr>
              <a:t> Cough</a:t>
            </a:r>
          </a:p>
          <a:p>
            <a:r>
              <a:rPr lang="en-US" dirty="0">
                <a:solidFill>
                  <a:srgbClr val="000000"/>
                </a:solidFill>
              </a:rPr>
              <a:t>High Altitude Retinal Hemorrhage (HARH)</a:t>
            </a:r>
          </a:p>
          <a:p>
            <a:r>
              <a:rPr lang="en-US" dirty="0">
                <a:solidFill>
                  <a:srgbClr val="000000"/>
                </a:solidFill>
              </a:rPr>
              <a:t>Solar </a:t>
            </a:r>
            <a:r>
              <a:rPr lang="en-US" dirty="0" err="1">
                <a:solidFill>
                  <a:srgbClr val="000000"/>
                </a:solidFill>
              </a:rPr>
              <a:t>Keratis</a:t>
            </a:r>
            <a:r>
              <a:rPr lang="en-US" dirty="0">
                <a:solidFill>
                  <a:srgbClr val="000000"/>
                </a:solidFill>
              </a:rPr>
              <a:t> (snow blindness)</a:t>
            </a:r>
          </a:p>
        </p:txBody>
      </p:sp>
      <p:pic>
        <p:nvPicPr>
          <p:cNvPr id="5" name="Picture 4" descr="6bf72c36_xl_GLACIER_GLASSES_BLACK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032" y="3533958"/>
            <a:ext cx="4974155" cy="294304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7F8D93-A884-41C4-B809-DB67AE5D3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150" y="36912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7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1230</TotalTime>
  <Words>299</Words>
  <Application>Microsoft Office PowerPoint</Application>
  <PresentationFormat>On-screen Show (4:3)</PresentationFormat>
  <Paragraphs>88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 2</vt:lpstr>
      <vt:lpstr>Clarity</vt:lpstr>
      <vt:lpstr>Altitude-related emergencies</vt:lpstr>
      <vt:lpstr>Basic info</vt:lpstr>
      <vt:lpstr>Classifications of altitude</vt:lpstr>
      <vt:lpstr>Acclimatization: increase O2 to cells</vt:lpstr>
      <vt:lpstr>Acute Mountain Sickness (AMS)</vt:lpstr>
      <vt:lpstr>HAPE</vt:lpstr>
      <vt:lpstr>PowerPoint Presentation</vt:lpstr>
      <vt:lpstr>HACE</vt:lpstr>
      <vt:lpstr>Other Alt-related Problems</vt:lpstr>
      <vt:lpstr>Avoiding Altitude Illnesses</vt:lpstr>
      <vt:lpstr>Management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Altitude-related emergencies</dc:title>
  <dc:creator>Tucker Hopkins</dc:creator>
  <cp:lastModifiedBy>Grzyb, Sean P.</cp:lastModifiedBy>
  <cp:revision>19</cp:revision>
  <dcterms:created xsi:type="dcterms:W3CDTF">2015-11-07T23:10:46Z</dcterms:created>
  <dcterms:modified xsi:type="dcterms:W3CDTF">2019-10-31T17:15:12Z</dcterms:modified>
</cp:coreProperties>
</file>