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Proxima Nov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7.xml"/><Relationship Id="rId33" Type="http://schemas.openxmlformats.org/officeDocument/2006/relationships/font" Target="fonts/ProximaNova-boldItalic.fntdata"/><Relationship Id="rId10" Type="http://schemas.openxmlformats.org/officeDocument/2006/relationships/slide" Target="slides/slide6.xml"/><Relationship Id="rId32" Type="http://schemas.openxmlformats.org/officeDocument/2006/relationships/font" Target="fonts/ProximaNova-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Peritonitis: </a:t>
            </a:r>
            <a:r>
              <a:rPr lang="en" sz="1000">
                <a:highlight>
                  <a:srgbClr val="FFFFFF"/>
                </a:highlight>
              </a:rPr>
              <a:t>Inflammation of the membrane lining the abdominal wall and covering the abdominal organs.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lang="en" sz="1800">
                <a:solidFill>
                  <a:schemeClr val="accent3"/>
                </a:solidFill>
                <a:latin typeface="Proxima Nova"/>
                <a:ea typeface="Proxima Nova"/>
                <a:cs typeface="Proxima Nova"/>
                <a:sym typeface="Proxima Nova"/>
              </a:rPr>
              <a:t>symphysis pubis: the site on the anterior pelvis at which the two pubic bones are joined together.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b="1" lang="en" sz="1200">
                <a:solidFill>
                  <a:srgbClr val="222222"/>
                </a:solidFill>
              </a:rPr>
              <a:t>Abdominal distension</a:t>
            </a:r>
            <a:r>
              <a:rPr lang="en" sz="1200">
                <a:solidFill>
                  <a:srgbClr val="222222"/>
                </a:solidFill>
                <a:highlight>
                  <a:srgbClr val="FFFFFF"/>
                </a:highlight>
              </a:rPr>
              <a:t> occurs when substances, such as air (gas) or fluid, accumulate in the </a:t>
            </a:r>
            <a:r>
              <a:rPr b="1" lang="en" sz="1200">
                <a:solidFill>
                  <a:srgbClr val="222222"/>
                </a:solidFill>
              </a:rPr>
              <a:t>abdomen</a:t>
            </a:r>
            <a:r>
              <a:rPr lang="en" sz="1200">
                <a:solidFill>
                  <a:srgbClr val="222222"/>
                </a:solidFill>
                <a:highlight>
                  <a:srgbClr val="FFFFFF"/>
                </a:highlight>
              </a:rPr>
              <a:t>causing its outward expansion beyond the normal girth of the stomach and waist.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Answer: 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Largest solid organ in the abdomen, so injuries are common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Its fragile bc it </a:t>
            </a:r>
            <a:r>
              <a:rPr lang="en"/>
              <a:t>surrounded</a:t>
            </a:r>
            <a:r>
              <a:rPr lang="en"/>
              <a:t> by a thin membranous capsule and has little fibrous material holding it together.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ct val="1000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wrap="square" tIns="91425">
            <a:noAutofit/>
          </a:bodyPr>
          <a:lstStyle/>
          <a:p>
            <a:pPr lvl="0">
              <a:spcBef>
                <a:spcPts val="0"/>
              </a:spcBef>
              <a:buNone/>
            </a:pPr>
            <a:r>
              <a:rPr lang="en"/>
              <a:t>Abdominal and Pelvic Trauma</a:t>
            </a:r>
          </a:p>
        </p:txBody>
      </p:sp>
      <p:sp>
        <p:nvSpPr>
          <p:cNvPr id="60" name="Shape 60"/>
          <p:cNvSpPr txBox="1"/>
          <p:nvPr>
            <p:ph idx="1" type="subTitle"/>
          </p:nvPr>
        </p:nvSpPr>
        <p:spPr>
          <a:xfrm>
            <a:off x="1858700" y="3360608"/>
            <a:ext cx="5361300" cy="522600"/>
          </a:xfrm>
          <a:prstGeom prst="rect">
            <a:avLst/>
          </a:prstGeom>
        </p:spPr>
        <p:txBody>
          <a:bodyPr anchorCtr="0" anchor="t" bIns="91425" lIns="91425" rIns="91425" wrap="square" tIns="91425">
            <a:noAutofit/>
          </a:bodyPr>
          <a:lstStyle/>
          <a:p>
            <a:pPr lvl="0">
              <a:spcBef>
                <a:spcPts val="0"/>
              </a:spcBef>
              <a:buNone/>
            </a:pPr>
            <a:r>
              <a:rPr lang="en"/>
              <a:t>Chapter 24</a:t>
            </a:r>
          </a:p>
        </p:txBody>
      </p:sp>
      <p:pic>
        <p:nvPicPr>
          <p:cNvPr descr="d2dbbbfbfd5198587e09f16054fa7f89.jpg" id="61" name="Shape 61"/>
          <p:cNvPicPr preferRelativeResize="0"/>
          <p:nvPr/>
        </p:nvPicPr>
        <p:blipFill>
          <a:blip r:embed="rId3">
            <a:alphaModFix/>
          </a:blip>
          <a:stretch>
            <a:fillRect/>
          </a:stretch>
        </p:blipFill>
        <p:spPr>
          <a:xfrm>
            <a:off x="4667475" y="3178225"/>
            <a:ext cx="1787525" cy="178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Pancreas Injuries</a:t>
            </a:r>
            <a:r>
              <a:rPr lang="en"/>
              <a:t>:</a:t>
            </a:r>
          </a:p>
          <a:p>
            <a:pPr lvl="0">
              <a:spcBef>
                <a:spcPts val="0"/>
              </a:spcBef>
              <a:buNone/>
            </a:pPr>
            <a:r>
              <a:rPr lang="en"/>
              <a:t>Pancreas can tear or rupture. This can lead to digestive enzymes leaking into abdominal cavity, which can destroy the pancreas or other structures and can cause peritonitis.</a:t>
            </a:r>
          </a:p>
          <a:p>
            <a:pPr lvl="0">
              <a:spcBef>
                <a:spcPts val="0"/>
              </a:spcBef>
              <a:buNone/>
            </a:pPr>
            <a:r>
              <a:rPr lang="en"/>
              <a:t>Handlebars to the abdomen is the most common cause of pancreas injury.</a:t>
            </a:r>
          </a:p>
          <a:p>
            <a:pPr lvl="0">
              <a:spcBef>
                <a:spcPts val="0"/>
              </a:spcBef>
              <a:buNone/>
            </a:pPr>
            <a:r>
              <a:rPr lang="en"/>
              <a:t>Becoming very common, remember that any injury to middle of the abdomen above the naval can damage the pancreas.</a:t>
            </a:r>
          </a:p>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21" name="Shape 12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Vascular Injuries</a:t>
            </a:r>
            <a:r>
              <a:rPr lang="en"/>
              <a:t>:</a:t>
            </a:r>
          </a:p>
          <a:p>
            <a:pPr lvl="0">
              <a:spcBef>
                <a:spcPts val="0"/>
              </a:spcBef>
              <a:buNone/>
            </a:pPr>
            <a:r>
              <a:rPr lang="en"/>
              <a:t>Abdomen and pelvis contain many arteries and veins, important one are abdominal aorta, inferior vena cava, hepatic vessels, renal vessels, and iliac arteries and veins.</a:t>
            </a:r>
          </a:p>
          <a:p>
            <a:pPr lvl="0">
              <a:spcBef>
                <a:spcPts val="0"/>
              </a:spcBef>
              <a:buNone/>
            </a:pPr>
            <a:r>
              <a:rPr lang="en"/>
              <a:t>Body hitting a fixed object is most common, penetrating </a:t>
            </a:r>
            <a:r>
              <a:rPr lang="en"/>
              <a:t>trauma</a:t>
            </a:r>
            <a:r>
              <a:rPr lang="en"/>
              <a:t> can also </a:t>
            </a:r>
            <a:r>
              <a:rPr lang="en"/>
              <a:t>damage blood vessels.</a:t>
            </a:r>
          </a:p>
          <a:p>
            <a:pPr lvl="0">
              <a:spcBef>
                <a:spcPts val="0"/>
              </a:spcBef>
              <a:buNone/>
            </a:pPr>
            <a:r>
              <a:rPr lang="en"/>
              <a:t>Bleeding can be severe and may be immediately life threatening, depending on size of vessel, whether it’s an artery or vein, and extent of damage.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27" name="Shape 1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Diaphragm tear/rupture</a:t>
            </a:r>
            <a:r>
              <a:rPr lang="en"/>
              <a:t>:</a:t>
            </a:r>
          </a:p>
          <a:p>
            <a:pPr lvl="0">
              <a:spcBef>
                <a:spcPts val="0"/>
              </a:spcBef>
              <a:buNone/>
            </a:pPr>
            <a:r>
              <a:rPr lang="en"/>
              <a:t>Diaphragm vulnerable to both blunt and penetrating trauma. </a:t>
            </a:r>
          </a:p>
          <a:p>
            <a:pPr lvl="0">
              <a:spcBef>
                <a:spcPts val="0"/>
              </a:spcBef>
              <a:buNone/>
            </a:pPr>
            <a:r>
              <a:rPr lang="en"/>
              <a:t>Severe blunt trauma can cause increased intra-abdominal pressure, causing diaphragm to tear away from its attachments or causing holes in diaphragm. </a:t>
            </a:r>
          </a:p>
          <a:p>
            <a:pPr lvl="0">
              <a:spcBef>
                <a:spcPts val="0"/>
              </a:spcBef>
              <a:buNone/>
            </a:pPr>
            <a:r>
              <a:rPr lang="en"/>
              <a:t>Most common injury is a hernia.</a:t>
            </a:r>
          </a:p>
          <a:p>
            <a:pPr lvl="0">
              <a:spcBef>
                <a:spcPts val="0"/>
              </a:spcBef>
              <a:buNone/>
            </a:pPr>
            <a:r>
              <a:rPr lang="en"/>
              <a:t>Tears or holes can allow structures in abdominal cavity to migrate into thoracic cavity. Presence of abdominal organs in chest cavity can compromise breathing.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33" name="Shape 13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000"/>
              <a:t>Intestinal tear/rupture</a:t>
            </a:r>
            <a:r>
              <a:rPr lang="en" sz="2000"/>
              <a:t>:</a:t>
            </a:r>
          </a:p>
          <a:p>
            <a:pPr lvl="0">
              <a:spcBef>
                <a:spcPts val="0"/>
              </a:spcBef>
              <a:buNone/>
            </a:pPr>
            <a:r>
              <a:rPr lang="en" sz="2000"/>
              <a:t>Penetrating</a:t>
            </a:r>
            <a:r>
              <a:rPr lang="en" sz="2000"/>
              <a:t> trauma to small intestine can cause food and fecal matter to leak into abdominal cavity, resulting in severe pain, infection, and peritonitis.</a:t>
            </a:r>
          </a:p>
          <a:p>
            <a:pPr lvl="0">
              <a:spcBef>
                <a:spcPts val="0"/>
              </a:spcBef>
              <a:buNone/>
            </a:pPr>
            <a:r>
              <a:rPr lang="en" sz="2000"/>
              <a:t>Severe bleeding can also </a:t>
            </a:r>
            <a:r>
              <a:rPr lang="en" sz="2000"/>
              <a:t>occur</a:t>
            </a:r>
            <a:r>
              <a:rPr lang="en" sz="2000"/>
              <a:t> if a vessel in the </a:t>
            </a:r>
            <a:r>
              <a:rPr lang="en" sz="2000"/>
              <a:t>intestinal</a:t>
            </a:r>
            <a:r>
              <a:rPr lang="en" sz="2000"/>
              <a:t> wall is damaged.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39" name="Shape 139"/>
          <p:cNvSpPr txBox="1"/>
          <p:nvPr>
            <p:ph idx="1" type="body"/>
          </p:nvPr>
        </p:nvSpPr>
        <p:spPr>
          <a:xfrm>
            <a:off x="311700" y="1000075"/>
            <a:ext cx="8520600" cy="3416400"/>
          </a:xfrm>
          <a:prstGeom prst="rect">
            <a:avLst/>
          </a:prstGeom>
        </p:spPr>
        <p:txBody>
          <a:bodyPr anchorCtr="0" anchor="t" bIns="91425" lIns="91425" rIns="91425" wrap="square" tIns="91425">
            <a:noAutofit/>
          </a:bodyPr>
          <a:lstStyle/>
          <a:p>
            <a:pPr lvl="0">
              <a:spcBef>
                <a:spcPts val="0"/>
              </a:spcBef>
              <a:buNone/>
            </a:pPr>
            <a:r>
              <a:rPr b="1" lang="en"/>
              <a:t>Impaled Objects</a:t>
            </a:r>
            <a:r>
              <a:rPr lang="en"/>
              <a:t>:</a:t>
            </a:r>
          </a:p>
          <a:p>
            <a:pPr lvl="0">
              <a:spcBef>
                <a:spcPts val="0"/>
              </a:spcBef>
              <a:buNone/>
            </a:pPr>
            <a:r>
              <a:rPr lang="en"/>
              <a:t>Can result in a variety of life threatening injuries. </a:t>
            </a:r>
          </a:p>
          <a:p>
            <a:pPr lvl="0">
              <a:spcBef>
                <a:spcPts val="0"/>
              </a:spcBef>
              <a:buNone/>
            </a:pPr>
            <a:r>
              <a:rPr lang="en"/>
              <a:t>Ski poles, tree branches, fence posts, knives, pipes…</a:t>
            </a:r>
          </a:p>
          <a:p>
            <a:pPr lvl="0">
              <a:spcBef>
                <a:spcPts val="0"/>
              </a:spcBef>
              <a:buNone/>
            </a:pPr>
            <a:r>
              <a:rPr lang="en"/>
              <a:t>Major complications are bleeding(initially)</a:t>
            </a:r>
          </a:p>
          <a:p>
            <a:pPr lvl="0">
              <a:spcBef>
                <a:spcPts val="0"/>
              </a:spcBef>
              <a:buNone/>
            </a:pPr>
            <a:r>
              <a:rPr lang="en"/>
              <a:t> and infection(later).</a:t>
            </a:r>
          </a:p>
        </p:txBody>
      </p:sp>
      <p:pic>
        <p:nvPicPr>
          <p:cNvPr id="140" name="Shape 140"/>
          <p:cNvPicPr preferRelativeResize="0"/>
          <p:nvPr/>
        </p:nvPicPr>
        <p:blipFill>
          <a:blip r:embed="rId3">
            <a:alphaModFix/>
          </a:blip>
          <a:stretch>
            <a:fillRect/>
          </a:stretch>
        </p:blipFill>
        <p:spPr>
          <a:xfrm>
            <a:off x="5764925" y="2090200"/>
            <a:ext cx="3379075" cy="2663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000"/>
              <a:t>Evisceration</a:t>
            </a:r>
            <a:r>
              <a:rPr lang="en" sz="2000"/>
              <a:t>:</a:t>
            </a:r>
          </a:p>
          <a:p>
            <a:pPr lvl="0">
              <a:spcBef>
                <a:spcPts val="0"/>
              </a:spcBef>
              <a:buNone/>
            </a:pPr>
            <a:r>
              <a:rPr lang="en" sz="2000"/>
              <a:t>When a tear in the abdominal cavity wall exposes the intestine and/or other organs to the external environment. </a:t>
            </a:r>
          </a:p>
          <a:p>
            <a:pPr lvl="0">
              <a:spcBef>
                <a:spcPts val="0"/>
              </a:spcBef>
              <a:buNone/>
            </a:pPr>
            <a:r>
              <a:rPr lang="en" sz="2000"/>
              <a:t>Severe bleeding, rapid heat loss, and risk of infection.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52" name="Shape 15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Pelvic fractures</a:t>
            </a:r>
            <a:r>
              <a:rPr lang="en"/>
              <a:t>:</a:t>
            </a:r>
          </a:p>
          <a:p>
            <a:pPr lvl="0">
              <a:spcBef>
                <a:spcPts val="0"/>
              </a:spcBef>
              <a:buNone/>
            </a:pPr>
            <a:r>
              <a:rPr lang="en"/>
              <a:t>Fractures usually require great force and should be suspected in high speed collisions, falls from 20 ft or higher (10 for children), motor vehicle crashes, pedestrian vehicle crashes…</a:t>
            </a:r>
          </a:p>
          <a:p>
            <a:pPr lvl="0">
              <a:spcBef>
                <a:spcPts val="0"/>
              </a:spcBef>
              <a:buNone/>
            </a:pPr>
            <a:r>
              <a:rPr lang="en"/>
              <a:t>May result in injuries to internal structures .</a:t>
            </a:r>
          </a:p>
          <a:p>
            <a:pPr lvl="0">
              <a:spcBef>
                <a:spcPts val="0"/>
              </a:spcBef>
              <a:buNone/>
            </a:pPr>
            <a:r>
              <a:rPr lang="en"/>
              <a:t>Most significant compilation of a pelvic fracture is acute internal bleeding. </a:t>
            </a:r>
          </a:p>
          <a:p>
            <a:pPr lvl="0">
              <a:spcBef>
                <a:spcPts val="0"/>
              </a:spcBef>
              <a:buNone/>
            </a:pPr>
            <a:r>
              <a:rPr lang="en"/>
              <a:t>Likely to fracture in more than 1 location.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58" name="Shape 1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000"/>
              <a:t>Hip injuries</a:t>
            </a:r>
            <a:r>
              <a:rPr lang="en" sz="2000"/>
              <a:t>:</a:t>
            </a:r>
          </a:p>
          <a:p>
            <a:pPr lvl="0">
              <a:spcBef>
                <a:spcPts val="0"/>
              </a:spcBef>
              <a:buNone/>
            </a:pPr>
            <a:r>
              <a:rPr lang="en" sz="2000"/>
              <a:t>Most common hip fractures and hip dislocations.</a:t>
            </a:r>
          </a:p>
          <a:p>
            <a:pPr lvl="0">
              <a:spcBef>
                <a:spcPts val="0"/>
              </a:spcBef>
              <a:buNone/>
            </a:pPr>
            <a:r>
              <a:rPr lang="en" sz="2000"/>
              <a:t>Both covered in detail in chapter 20</a:t>
            </a:r>
          </a:p>
        </p:txBody>
      </p:sp>
      <p:pic>
        <p:nvPicPr>
          <p:cNvPr descr="fb4855217f58dc647d44afa18f8129d5--funny-horse-quotes-funny-horses.jpg" id="159" name="Shape 159"/>
          <p:cNvPicPr preferRelativeResize="0"/>
          <p:nvPr/>
        </p:nvPicPr>
        <p:blipFill>
          <a:blip r:embed="rId3">
            <a:alphaModFix/>
          </a:blip>
          <a:stretch>
            <a:fillRect/>
          </a:stretch>
        </p:blipFill>
        <p:spPr>
          <a:xfrm>
            <a:off x="5780325" y="1393450"/>
            <a:ext cx="3363675" cy="367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65" name="Shape 16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Lower urinary tract injuries</a:t>
            </a:r>
            <a:r>
              <a:rPr lang="en"/>
              <a:t>:</a:t>
            </a:r>
          </a:p>
          <a:p>
            <a:pPr lvl="0">
              <a:spcBef>
                <a:spcPts val="0"/>
              </a:spcBef>
              <a:buNone/>
            </a:pPr>
            <a:r>
              <a:rPr lang="en"/>
              <a:t>Urinary bladder is located behind and is protected by the symphysis pubis.</a:t>
            </a:r>
          </a:p>
          <a:p>
            <a:pPr lvl="0">
              <a:spcBef>
                <a:spcPts val="0"/>
              </a:spcBef>
              <a:buNone/>
            </a:pPr>
            <a:r>
              <a:rPr lang="en"/>
              <a:t>If the symphysis fractures, bone fragments can lacerate the bladder. Most commonly occurs by blunt trauma. </a:t>
            </a:r>
          </a:p>
          <a:p>
            <a:pPr lvl="0">
              <a:spcBef>
                <a:spcPts val="0"/>
              </a:spcBef>
              <a:buNone/>
            </a:pPr>
            <a:r>
              <a:rPr lang="en"/>
              <a:t>Blunt trauma can also cause the bladder to rupture. Can result it internal bleeding and urine leaking into the pelvic cavity.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Common abdominal and pelvic injuries</a:t>
            </a:r>
          </a:p>
          <a:p>
            <a:pPr lvl="0" rtl="0">
              <a:lnSpc>
                <a:spcPct val="115000"/>
              </a:lnSpc>
              <a:spcBef>
                <a:spcPts val="0"/>
              </a:spcBef>
              <a:spcAft>
                <a:spcPts val="1600"/>
              </a:spcAft>
              <a:buNone/>
            </a:pPr>
            <a:r>
              <a:t/>
            </a:r>
            <a:endParaRPr/>
          </a:p>
        </p:txBody>
      </p:sp>
      <p:sp>
        <p:nvSpPr>
          <p:cNvPr id="171" name="Shape 171"/>
          <p:cNvSpPr txBox="1"/>
          <p:nvPr>
            <p:ph idx="1" type="body"/>
          </p:nvPr>
        </p:nvSpPr>
        <p:spPr>
          <a:xfrm>
            <a:off x="311700" y="1000075"/>
            <a:ext cx="8520600" cy="3416400"/>
          </a:xfrm>
          <a:prstGeom prst="rect">
            <a:avLst/>
          </a:prstGeom>
        </p:spPr>
        <p:txBody>
          <a:bodyPr anchorCtr="0" anchor="t" bIns="91425" lIns="91425" rIns="91425" wrap="square" tIns="91425">
            <a:noAutofit/>
          </a:bodyPr>
          <a:lstStyle/>
          <a:p>
            <a:pPr lvl="0">
              <a:spcBef>
                <a:spcPts val="0"/>
              </a:spcBef>
              <a:buNone/>
            </a:pPr>
            <a:r>
              <a:rPr b="1" lang="en"/>
              <a:t>Straddle injuries</a:t>
            </a:r>
            <a:r>
              <a:rPr lang="en"/>
              <a:t>:</a:t>
            </a:r>
          </a:p>
          <a:p>
            <a:pPr lvl="0">
              <a:spcBef>
                <a:spcPts val="0"/>
              </a:spcBef>
              <a:buNone/>
            </a:pPr>
            <a:r>
              <a:rPr lang="en"/>
              <a:t>Genital trauma usually not life threatening, but still challenging for patient and rescuer.</a:t>
            </a:r>
          </a:p>
          <a:p>
            <a:pPr lvl="0">
              <a:spcBef>
                <a:spcPts val="0"/>
              </a:spcBef>
              <a:buNone/>
            </a:pPr>
            <a:r>
              <a:rPr lang="en"/>
              <a:t>Straddle injury: when patient’s groin strikes an object, such as a ski pole.</a:t>
            </a:r>
          </a:p>
          <a:p>
            <a:pPr lvl="0">
              <a:spcBef>
                <a:spcPts val="0"/>
              </a:spcBef>
              <a:buNone/>
            </a:pPr>
            <a:r>
              <a:rPr lang="en"/>
              <a:t>Females: labia are very vascular, extreme injuries to them can cause profuse bleeding</a:t>
            </a:r>
          </a:p>
          <a:p>
            <a:pPr lvl="0">
              <a:spcBef>
                <a:spcPts val="0"/>
              </a:spcBef>
              <a:buNone/>
            </a:pPr>
            <a:r>
              <a:rPr lang="en"/>
              <a:t>Males: injuries to genitalia are often more serious, can be very painful, and can result in long-term complications.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Objectives:</a:t>
            </a:r>
          </a:p>
          <a:p>
            <a:pPr lvl="0">
              <a:spcBef>
                <a:spcPts val="0"/>
              </a:spcBef>
              <a:buNone/>
            </a:pPr>
            <a:r>
              <a:t/>
            </a:r>
            <a:endParaRPr/>
          </a:p>
        </p:txBody>
      </p:sp>
      <p:sp>
        <p:nvSpPr>
          <p:cNvPr id="67" name="Shape 67"/>
          <p:cNvSpPr txBox="1"/>
          <p:nvPr>
            <p:ph idx="1" type="body"/>
          </p:nvPr>
        </p:nvSpPr>
        <p:spPr>
          <a:xfrm>
            <a:off x="311700" y="1152475"/>
            <a:ext cx="8520600" cy="3667200"/>
          </a:xfrm>
          <a:prstGeom prst="rect">
            <a:avLst/>
          </a:prstGeom>
        </p:spPr>
        <p:txBody>
          <a:bodyPr anchorCtr="0" anchor="t" bIns="91425" lIns="91425" rIns="91425" wrap="square" tIns="91425">
            <a:noAutofit/>
          </a:bodyPr>
          <a:lstStyle/>
          <a:p>
            <a:pPr lvl="0" rtl="0">
              <a:lnSpc>
                <a:spcPct val="150000"/>
              </a:lnSpc>
              <a:spcBef>
                <a:spcPts val="700"/>
              </a:spcBef>
              <a:spcAft>
                <a:spcPts val="0"/>
              </a:spcAft>
              <a:buNone/>
            </a:pPr>
            <a:r>
              <a:rPr b="1" lang="en" sz="1500">
                <a:solidFill>
                  <a:srgbClr val="D71A21"/>
                </a:solidFill>
                <a:latin typeface="Arial"/>
                <a:ea typeface="Arial"/>
                <a:cs typeface="Arial"/>
                <a:sym typeface="Arial"/>
              </a:rPr>
              <a:t>24.1 </a:t>
            </a:r>
            <a:r>
              <a:rPr lang="en" sz="1500">
                <a:solidFill>
                  <a:srgbClr val="000000"/>
                </a:solidFill>
                <a:latin typeface="Arial"/>
                <a:ea typeface="Arial"/>
                <a:cs typeface="Arial"/>
                <a:sym typeface="Arial"/>
              </a:rPr>
              <a:t>Identify and locate the major anatomical structures within the abdominopelvic cavity.</a:t>
            </a:r>
          </a:p>
          <a:p>
            <a:pPr lvl="0" rtl="0">
              <a:lnSpc>
                <a:spcPct val="150000"/>
              </a:lnSpc>
              <a:spcBef>
                <a:spcPts val="700"/>
              </a:spcBef>
              <a:spcAft>
                <a:spcPts val="0"/>
              </a:spcAft>
              <a:buNone/>
            </a:pPr>
            <a:r>
              <a:rPr b="1" lang="en" sz="1500">
                <a:solidFill>
                  <a:srgbClr val="D71A21"/>
                </a:solidFill>
                <a:latin typeface="Arial"/>
                <a:ea typeface="Arial"/>
                <a:cs typeface="Arial"/>
                <a:sym typeface="Arial"/>
              </a:rPr>
              <a:t>24.2 </a:t>
            </a:r>
            <a:r>
              <a:rPr lang="en" sz="1500">
                <a:solidFill>
                  <a:srgbClr val="000000"/>
                </a:solidFill>
                <a:latin typeface="Arial"/>
                <a:ea typeface="Arial"/>
                <a:cs typeface="Arial"/>
                <a:sym typeface="Arial"/>
              </a:rPr>
              <a:t>List the functions of the major anatomical structures within the abdominopelvic cavity.</a:t>
            </a:r>
          </a:p>
          <a:p>
            <a:pPr lvl="0" rtl="0">
              <a:lnSpc>
                <a:spcPct val="150000"/>
              </a:lnSpc>
              <a:spcBef>
                <a:spcPts val="700"/>
              </a:spcBef>
              <a:spcAft>
                <a:spcPts val="0"/>
              </a:spcAft>
              <a:buNone/>
            </a:pPr>
            <a:r>
              <a:rPr b="1" lang="en" sz="1500">
                <a:solidFill>
                  <a:srgbClr val="D71A21"/>
                </a:solidFill>
                <a:latin typeface="Arial"/>
                <a:ea typeface="Arial"/>
                <a:cs typeface="Arial"/>
                <a:sym typeface="Arial"/>
              </a:rPr>
              <a:t>24.3 </a:t>
            </a:r>
            <a:r>
              <a:rPr lang="en" sz="1500">
                <a:solidFill>
                  <a:srgbClr val="000000"/>
                </a:solidFill>
                <a:latin typeface="Arial"/>
                <a:ea typeface="Arial"/>
                <a:cs typeface="Arial"/>
                <a:sym typeface="Arial"/>
              </a:rPr>
              <a:t>List and describe at least six abdominopelvic injuries.</a:t>
            </a:r>
          </a:p>
          <a:p>
            <a:pPr lvl="0" rtl="0">
              <a:lnSpc>
                <a:spcPct val="150000"/>
              </a:lnSpc>
              <a:spcBef>
                <a:spcPts val="700"/>
              </a:spcBef>
              <a:spcAft>
                <a:spcPts val="0"/>
              </a:spcAft>
              <a:buNone/>
            </a:pPr>
            <a:r>
              <a:rPr b="1" lang="en" sz="1500">
                <a:solidFill>
                  <a:srgbClr val="D71A21"/>
                </a:solidFill>
                <a:latin typeface="Arial"/>
                <a:ea typeface="Arial"/>
                <a:cs typeface="Arial"/>
                <a:sym typeface="Arial"/>
              </a:rPr>
              <a:t>24.4 </a:t>
            </a:r>
            <a:r>
              <a:rPr lang="en" sz="1500">
                <a:solidFill>
                  <a:srgbClr val="000000"/>
                </a:solidFill>
                <a:latin typeface="Arial"/>
                <a:ea typeface="Arial"/>
                <a:cs typeface="Arial"/>
                <a:sym typeface="Arial"/>
              </a:rPr>
              <a:t>Describe and demonstrate how to assess a patient with abdominopelvic trauma.</a:t>
            </a:r>
          </a:p>
          <a:p>
            <a:pPr lvl="0" rtl="0">
              <a:lnSpc>
                <a:spcPct val="150000"/>
              </a:lnSpc>
              <a:spcBef>
                <a:spcPts val="700"/>
              </a:spcBef>
              <a:spcAft>
                <a:spcPts val="0"/>
              </a:spcAft>
              <a:buNone/>
            </a:pPr>
            <a:r>
              <a:rPr b="1" lang="en" sz="1500">
                <a:solidFill>
                  <a:srgbClr val="D71A21"/>
                </a:solidFill>
                <a:latin typeface="Arial"/>
                <a:ea typeface="Arial"/>
                <a:cs typeface="Arial"/>
                <a:sym typeface="Arial"/>
              </a:rPr>
              <a:t>24.5 </a:t>
            </a:r>
            <a:r>
              <a:rPr lang="en" sz="1500">
                <a:solidFill>
                  <a:srgbClr val="000000"/>
                </a:solidFill>
                <a:latin typeface="Arial"/>
                <a:ea typeface="Arial"/>
                <a:cs typeface="Arial"/>
                <a:sym typeface="Arial"/>
              </a:rPr>
              <a:t>Describe and demonstrate how to manage a patient with abdominopelvic trauma.</a:t>
            </a:r>
          </a:p>
          <a:p>
            <a:pPr lvl="0" rtl="0">
              <a:lnSpc>
                <a:spcPct val="150000"/>
              </a:lnSpc>
              <a:spcBef>
                <a:spcPts val="700"/>
              </a:spcBef>
              <a:spcAft>
                <a:spcPts val="0"/>
              </a:spcAft>
              <a:buNone/>
            </a:pPr>
            <a:r>
              <a:rPr b="1" lang="en" sz="1500">
                <a:solidFill>
                  <a:srgbClr val="D71A21"/>
                </a:solidFill>
                <a:latin typeface="Arial"/>
                <a:ea typeface="Arial"/>
                <a:cs typeface="Arial"/>
                <a:sym typeface="Arial"/>
              </a:rPr>
              <a:t>24.6 </a:t>
            </a:r>
            <a:r>
              <a:rPr lang="en" sz="1500">
                <a:solidFill>
                  <a:srgbClr val="000000"/>
                </a:solidFill>
                <a:latin typeface="Arial"/>
                <a:ea typeface="Arial"/>
                <a:cs typeface="Arial"/>
                <a:sym typeface="Arial"/>
              </a:rPr>
              <a:t>Describe and demonstrate how to manage an evisceration.</a:t>
            </a:r>
          </a:p>
          <a:p>
            <a:pPr lvl="0" rtl="0">
              <a:lnSpc>
                <a:spcPct val="150000"/>
              </a:lnSpc>
              <a:spcBef>
                <a:spcPts val="700"/>
              </a:spcBef>
              <a:spcAft>
                <a:spcPts val="0"/>
              </a:spcAft>
              <a:buNone/>
            </a:pPr>
            <a:r>
              <a:rPr b="1" lang="en" sz="1500">
                <a:solidFill>
                  <a:srgbClr val="D71A21"/>
                </a:solidFill>
                <a:latin typeface="Arial"/>
                <a:ea typeface="Arial"/>
                <a:cs typeface="Arial"/>
                <a:sym typeface="Arial"/>
              </a:rPr>
              <a:t>24.7 </a:t>
            </a:r>
            <a:r>
              <a:rPr lang="en" sz="1500">
                <a:solidFill>
                  <a:srgbClr val="000000"/>
                </a:solidFill>
                <a:latin typeface="Arial"/>
                <a:ea typeface="Arial"/>
                <a:cs typeface="Arial"/>
                <a:sym typeface="Arial"/>
              </a:rPr>
              <a:t>Describe and demonstrate how to manage an impaled object in the abdomen or pelvis.</a:t>
            </a:r>
          </a:p>
          <a:p>
            <a:pPr lvl="0" rtl="0">
              <a:lnSpc>
                <a:spcPct val="150000"/>
              </a:lnSpc>
              <a:spcBef>
                <a:spcPts val="700"/>
              </a:spcBef>
              <a:spcAft>
                <a:spcPts val="0"/>
              </a:spcAft>
              <a:buNone/>
            </a:pPr>
            <a:r>
              <a:rPr b="1" lang="en" sz="1500">
                <a:solidFill>
                  <a:srgbClr val="D71A21"/>
                </a:solidFill>
                <a:latin typeface="Arial"/>
                <a:ea typeface="Arial"/>
                <a:cs typeface="Arial"/>
                <a:sym typeface="Arial"/>
              </a:rPr>
              <a:t>24.8 </a:t>
            </a:r>
            <a:r>
              <a:rPr lang="en" sz="1500">
                <a:solidFill>
                  <a:srgbClr val="000000"/>
                </a:solidFill>
                <a:latin typeface="Arial"/>
                <a:ea typeface="Arial"/>
                <a:cs typeface="Arial"/>
                <a:sym typeface="Arial"/>
              </a:rPr>
              <a:t>Describe and demonstrate how to manage a pelvic fracture.</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77" name="Shape 17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a:t>Genital injuries</a:t>
            </a:r>
            <a:r>
              <a:rPr lang="en"/>
              <a:t>:</a:t>
            </a:r>
          </a:p>
          <a:p>
            <a:pPr lvl="0">
              <a:spcBef>
                <a:spcPts val="0"/>
              </a:spcBef>
              <a:buNone/>
            </a:pPr>
            <a:r>
              <a:rPr lang="en"/>
              <a:t>External genitals can </a:t>
            </a:r>
            <a:r>
              <a:rPr lang="en"/>
              <a:t>receive</a:t>
            </a:r>
            <a:r>
              <a:rPr lang="en"/>
              <a:t> blunt or sharp trauma. </a:t>
            </a:r>
          </a:p>
          <a:p>
            <a:pPr lvl="0">
              <a:spcBef>
                <a:spcPts val="0"/>
              </a:spcBef>
              <a:buNone/>
            </a:pPr>
            <a:r>
              <a:rPr lang="en"/>
              <a:t>Males: blunt trauma to the testicles can result in hematoma in the scrotum. Lacerations can occur to the penis or scrotum.</a:t>
            </a:r>
          </a:p>
          <a:p>
            <a:pPr lvl="0">
              <a:spcBef>
                <a:spcPts val="0"/>
              </a:spcBef>
              <a:buNone/>
            </a:pPr>
            <a:r>
              <a:rPr lang="en"/>
              <a:t>Females: genital trauma causing a hematoma to the external labia or lips can be quite painful and cause mental anguish for the patient.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Assessment</a:t>
            </a:r>
          </a:p>
        </p:txBody>
      </p:sp>
      <p:sp>
        <p:nvSpPr>
          <p:cNvPr id="183" name="Shape 18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Process follows same </a:t>
            </a:r>
            <a:r>
              <a:rPr lang="en"/>
              <a:t>guidelines</a:t>
            </a:r>
            <a:r>
              <a:rPr lang="en"/>
              <a:t> we’ve learned.</a:t>
            </a:r>
          </a:p>
          <a:p>
            <a:pPr lvl="0">
              <a:spcBef>
                <a:spcPts val="0"/>
              </a:spcBef>
              <a:buNone/>
            </a:pPr>
            <a:r>
              <a:rPr lang="en"/>
              <a:t>Emphasis on recognizing an abdominal or pelvic injury exists. If you know what quadrant, you may be able to suspect what injury it is. </a:t>
            </a:r>
          </a:p>
          <a:p>
            <a:pPr lvl="0">
              <a:spcBef>
                <a:spcPts val="0"/>
              </a:spcBef>
              <a:buNone/>
            </a:pPr>
            <a:r>
              <a:rPr lang="en"/>
              <a:t>Note the presence of the following signs/symptoms that are consistent with an abdominopelvic injury:</a:t>
            </a:r>
          </a:p>
        </p:txBody>
      </p:sp>
      <p:sp>
        <p:nvSpPr>
          <p:cNvPr id="184" name="Shape 184"/>
          <p:cNvSpPr txBox="1"/>
          <p:nvPr/>
        </p:nvSpPr>
        <p:spPr>
          <a:xfrm>
            <a:off x="389350" y="3391425"/>
            <a:ext cx="6967200" cy="9630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wrap="square" tIns="91425">
            <a:noAutofit/>
          </a:bodyPr>
          <a:lstStyle/>
          <a:p>
            <a:pPr lvl="0">
              <a:spcBef>
                <a:spcPts val="0"/>
              </a:spcBef>
              <a:buNone/>
            </a:pPr>
            <a:r>
              <a:rPr lang="en"/>
              <a:t>Pain				Visible External Wounds			Abdominal rigidity</a:t>
            </a:r>
          </a:p>
          <a:p>
            <a:pPr lvl="0">
              <a:spcBef>
                <a:spcPts val="0"/>
              </a:spcBef>
              <a:buNone/>
            </a:pPr>
            <a:r>
              <a:t/>
            </a:r>
            <a:endParaRPr/>
          </a:p>
          <a:p>
            <a:pPr lvl="0">
              <a:spcBef>
                <a:spcPts val="0"/>
              </a:spcBef>
              <a:buNone/>
            </a:pPr>
            <a:r>
              <a:rPr lang="en"/>
              <a:t>Tenderness		Abdominal distension				Unexplained shock</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368825"/>
            <a:ext cx="8520600" cy="572700"/>
          </a:xfrm>
          <a:prstGeom prst="rect">
            <a:avLst/>
          </a:prstGeom>
        </p:spPr>
        <p:txBody>
          <a:bodyPr anchorCtr="0" anchor="t" bIns="91425" lIns="91425" rIns="91425" wrap="square" tIns="91425">
            <a:noAutofit/>
          </a:bodyPr>
          <a:lstStyle/>
          <a:p>
            <a:pPr lvl="0">
              <a:spcBef>
                <a:spcPts val="0"/>
              </a:spcBef>
              <a:buNone/>
            </a:pPr>
            <a:r>
              <a:rPr lang="en"/>
              <a:t>Assessment</a:t>
            </a:r>
          </a:p>
        </p:txBody>
      </p:sp>
      <p:sp>
        <p:nvSpPr>
          <p:cNvPr id="190" name="Shape 190"/>
          <p:cNvSpPr txBox="1"/>
          <p:nvPr>
            <p:ph idx="1" type="body"/>
          </p:nvPr>
        </p:nvSpPr>
        <p:spPr>
          <a:xfrm>
            <a:off x="311700" y="923875"/>
            <a:ext cx="8520600" cy="3764400"/>
          </a:xfrm>
          <a:prstGeom prst="rect">
            <a:avLst/>
          </a:prstGeom>
        </p:spPr>
        <p:txBody>
          <a:bodyPr anchorCtr="0" anchor="t" bIns="91425" lIns="91425" rIns="91425" wrap="square" tIns="91425">
            <a:noAutofit/>
          </a:bodyPr>
          <a:lstStyle/>
          <a:p>
            <a:pPr lvl="0">
              <a:spcBef>
                <a:spcPts val="0"/>
              </a:spcBef>
              <a:buNone/>
            </a:pPr>
            <a:r>
              <a:rPr lang="en"/>
              <a:t>Inspect the abdomen for </a:t>
            </a:r>
            <a:r>
              <a:rPr lang="en"/>
              <a:t>distension and overall symmetry. </a:t>
            </a:r>
          </a:p>
          <a:p>
            <a:pPr lvl="0">
              <a:spcBef>
                <a:spcPts val="0"/>
              </a:spcBef>
              <a:buNone/>
            </a:pPr>
            <a:r>
              <a:rPr lang="en"/>
              <a:t>Distension, especially if it’s increasing over time, can be an indication of severe intra-abdominal bleeding. </a:t>
            </a:r>
          </a:p>
          <a:p>
            <a:pPr lvl="0">
              <a:spcBef>
                <a:spcPts val="0"/>
              </a:spcBef>
              <a:buNone/>
            </a:pPr>
            <a:r>
              <a:rPr lang="en"/>
              <a:t>Note any discoloration of the abdominal wall. “Seat belt sign” is a large band of bruising across the lower abdomen.</a:t>
            </a:r>
          </a:p>
          <a:p>
            <a:pPr lvl="0">
              <a:spcBef>
                <a:spcPts val="0"/>
              </a:spcBef>
              <a:buNone/>
            </a:pPr>
            <a:r>
              <a:rPr lang="en"/>
              <a:t>Rib tenderness and crepitus are a sign of rib fracture. </a:t>
            </a:r>
          </a:p>
          <a:p>
            <a:pPr lvl="0">
              <a:spcBef>
                <a:spcPts val="0"/>
              </a:spcBef>
              <a:buNone/>
            </a:pPr>
            <a:r>
              <a:rPr lang="en"/>
              <a:t>Kehr’s sign: pain in an uninjured shoulder caused by the accumulation of blood beneath the diaphragm; a painful right shoulder indicates a lacerated liver; whereas a painful left shoulder indicates a lacerated spleen.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Assessment</a:t>
            </a:r>
          </a:p>
        </p:txBody>
      </p:sp>
      <p:sp>
        <p:nvSpPr>
          <p:cNvPr id="196" name="Shape 19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When assessing the pelvis, crepitus, increased pain, or tenderness suggest a pelvic fracture. Palpate pubic bones </a:t>
            </a:r>
            <a:r>
              <a:rPr lang="en"/>
              <a:t>gently</a:t>
            </a:r>
            <a:r>
              <a:rPr lang="en"/>
              <a:t> (if not can worsen the fracture and/or cause more bleeding).</a:t>
            </a:r>
          </a:p>
          <a:p>
            <a:pPr lvl="0">
              <a:spcBef>
                <a:spcPts val="0"/>
              </a:spcBef>
              <a:buNone/>
            </a:pPr>
            <a:r>
              <a:rPr lang="en"/>
              <a:t>Genital injuries can be very painful and may be associated with a pelvic fracture. Examination requires discretion of the rescuer. Unless active bleeding is suspected, you may want to perform this exam in a more controlled environment. </a:t>
            </a:r>
          </a:p>
          <a:p>
            <a:pPr lvl="0">
              <a:spcBef>
                <a:spcPts val="0"/>
              </a:spcBef>
              <a:buNone/>
            </a:pPr>
            <a:r>
              <a:rPr lang="en"/>
              <a:t>Because the abdomen and pelvis are filled with blood vessels, monitoring for shock is very important! Several liters of blood can accumulate in these cavities. Left upper quadrant injuries especially worrisome (spleen).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Management</a:t>
            </a:r>
          </a:p>
        </p:txBody>
      </p:sp>
      <p:sp>
        <p:nvSpPr>
          <p:cNvPr id="202" name="Shape 20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Impaled objects should be secured in place and control bleeding. Do not remove object, but can shorten it if needed for transport. </a:t>
            </a:r>
          </a:p>
          <a:p>
            <a:pPr lvl="0">
              <a:spcBef>
                <a:spcPts val="0"/>
              </a:spcBef>
              <a:buNone/>
            </a:pPr>
            <a:r>
              <a:rPr lang="en"/>
              <a:t>Do not </a:t>
            </a:r>
            <a:r>
              <a:rPr lang="en"/>
              <a:t>attempt</a:t>
            </a:r>
            <a:r>
              <a:rPr lang="en"/>
              <a:t> to put eviscerated structures back into the abdomen, instead cover area with sterile dressing.</a:t>
            </a:r>
          </a:p>
          <a:p>
            <a:pPr lvl="0">
              <a:spcBef>
                <a:spcPts val="0"/>
              </a:spcBef>
              <a:buNone/>
            </a:pPr>
            <a:r>
              <a:rPr lang="en"/>
              <a:t>Pelvic fracture: start with a cervical collar. Use pelvic binder: compress the pelvis and control bleeding in a traumatic injury. </a:t>
            </a:r>
          </a:p>
          <a:p>
            <a:pPr lvl="0">
              <a:spcBef>
                <a:spcPts val="0"/>
              </a:spcBef>
              <a:buNone/>
            </a:pPr>
            <a:r>
              <a:rPr lang="en"/>
              <a:t>If shock is suspected, treat how you normally would.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Pelvic Binder</a:t>
            </a:r>
          </a:p>
        </p:txBody>
      </p:sp>
      <p:pic>
        <p:nvPicPr>
          <p:cNvPr descr="SamSlingPelvicII.jpg" id="208" name="Shape 208"/>
          <p:cNvPicPr preferRelativeResize="0"/>
          <p:nvPr/>
        </p:nvPicPr>
        <p:blipFill>
          <a:blip r:embed="rId3">
            <a:alphaModFix/>
          </a:blip>
          <a:stretch>
            <a:fillRect/>
          </a:stretch>
        </p:blipFill>
        <p:spPr>
          <a:xfrm>
            <a:off x="311700" y="1017725"/>
            <a:ext cx="3331249" cy="3331249"/>
          </a:xfrm>
          <a:prstGeom prst="rect">
            <a:avLst/>
          </a:prstGeom>
          <a:noFill/>
          <a:ln>
            <a:noFill/>
          </a:ln>
        </p:spPr>
      </p:pic>
      <p:pic>
        <p:nvPicPr>
          <p:cNvPr id="209" name="Shape 209"/>
          <p:cNvPicPr preferRelativeResize="0"/>
          <p:nvPr/>
        </p:nvPicPr>
        <p:blipFill>
          <a:blip r:embed="rId4">
            <a:alphaModFix/>
          </a:blip>
          <a:stretch>
            <a:fillRect/>
          </a:stretch>
        </p:blipFill>
        <p:spPr>
          <a:xfrm>
            <a:off x="3688799" y="666750"/>
            <a:ext cx="5143500" cy="381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0" y="0"/>
            <a:ext cx="8520600" cy="572700"/>
          </a:xfrm>
          <a:prstGeom prst="rect">
            <a:avLst/>
          </a:prstGeom>
        </p:spPr>
        <p:txBody>
          <a:bodyPr anchorCtr="0" anchor="t" bIns="91425" lIns="91425" rIns="91425" wrap="square" tIns="91425">
            <a:noAutofit/>
          </a:bodyPr>
          <a:lstStyle/>
          <a:p>
            <a:pPr lvl="0">
              <a:spcBef>
                <a:spcPts val="0"/>
              </a:spcBef>
              <a:buNone/>
            </a:pPr>
            <a:r>
              <a:rPr lang="en"/>
              <a:t>Anatomy and Physiology</a:t>
            </a:r>
          </a:p>
        </p:txBody>
      </p:sp>
      <p:pic>
        <p:nvPicPr>
          <p:cNvPr descr="Screen Shot 2017-11-04 at 7.25.38 PM.png" id="73" name="Shape 73"/>
          <p:cNvPicPr preferRelativeResize="0"/>
          <p:nvPr/>
        </p:nvPicPr>
        <p:blipFill rotWithShape="1">
          <a:blip r:embed="rId3">
            <a:alphaModFix/>
          </a:blip>
          <a:srcRect b="0" l="6323" r="0" t="2123"/>
          <a:stretch/>
        </p:blipFill>
        <p:spPr>
          <a:xfrm>
            <a:off x="1060100" y="511500"/>
            <a:ext cx="6552224" cy="4526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Example Question</a:t>
            </a:r>
          </a:p>
        </p:txBody>
      </p:sp>
      <p:sp>
        <p:nvSpPr>
          <p:cNvPr id="79" name="Shape 79"/>
          <p:cNvSpPr txBox="1"/>
          <p:nvPr>
            <p:ph idx="1" type="body"/>
          </p:nvPr>
        </p:nvSpPr>
        <p:spPr>
          <a:xfrm>
            <a:off x="819150" y="1277850"/>
            <a:ext cx="7935900" cy="3189000"/>
          </a:xfrm>
          <a:prstGeom prst="rect">
            <a:avLst/>
          </a:prstGeom>
        </p:spPr>
        <p:txBody>
          <a:bodyPr anchorCtr="0" anchor="t" bIns="91425" lIns="91425" rIns="91425" wrap="square" tIns="91425">
            <a:noAutofit/>
          </a:bodyPr>
          <a:lstStyle/>
          <a:p>
            <a:pPr lvl="0">
              <a:spcBef>
                <a:spcPts val="0"/>
              </a:spcBef>
              <a:buNone/>
            </a:pPr>
            <a:r>
              <a:rPr lang="en" sz="1800"/>
              <a:t>When palpating the anterior portion of a patient’s abdomen, you note tenderness in the left upper quadrant. As a knowledgeable OEC technician, you would recognize that which of the following organs may be involved?</a:t>
            </a:r>
          </a:p>
          <a:p>
            <a:pPr indent="-342900" lvl="0" marL="457200" rtl="0">
              <a:spcBef>
                <a:spcPts val="0"/>
              </a:spcBef>
              <a:buSzPct val="100000"/>
              <a:buAutoNum type="alphaLcParenR"/>
            </a:pPr>
            <a:r>
              <a:rPr lang="en" sz="1800"/>
              <a:t>The kidney</a:t>
            </a:r>
          </a:p>
          <a:p>
            <a:pPr indent="-342900" lvl="0" marL="457200" rtl="0">
              <a:spcBef>
                <a:spcPts val="0"/>
              </a:spcBef>
              <a:buSzPct val="100000"/>
              <a:buAutoNum type="alphaLcParenR"/>
            </a:pPr>
            <a:r>
              <a:rPr lang="en" sz="1800"/>
              <a:t>The gallbladder </a:t>
            </a:r>
          </a:p>
          <a:p>
            <a:pPr indent="-342900" lvl="0" marL="457200" rtl="0">
              <a:spcBef>
                <a:spcPts val="0"/>
              </a:spcBef>
              <a:buSzPct val="100000"/>
              <a:buAutoNum type="alphaLcParenR"/>
            </a:pPr>
            <a:r>
              <a:rPr lang="en" sz="1800"/>
              <a:t>The spleen</a:t>
            </a:r>
          </a:p>
          <a:p>
            <a:pPr indent="-342900" lvl="0" marL="457200">
              <a:spcBef>
                <a:spcPts val="0"/>
              </a:spcBef>
              <a:buSzPct val="100000"/>
              <a:buAutoNum type="alphaLcParenR"/>
            </a:pPr>
            <a:r>
              <a:rPr lang="en" sz="1800"/>
              <a:t>The liver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Anatomy and Physiology</a:t>
            </a:r>
          </a:p>
        </p:txBody>
      </p:sp>
      <p:sp>
        <p:nvSpPr>
          <p:cNvPr id="85" name="Shape 8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000"/>
              <a:t>Solid Organs</a:t>
            </a:r>
            <a:r>
              <a:rPr lang="en" sz="2000"/>
              <a:t>:</a:t>
            </a:r>
          </a:p>
          <a:p>
            <a:pPr lvl="0">
              <a:lnSpc>
                <a:spcPct val="100000"/>
              </a:lnSpc>
              <a:spcBef>
                <a:spcPts val="0"/>
              </a:spcBef>
              <a:buNone/>
            </a:pPr>
            <a:r>
              <a:rPr lang="en" sz="2000"/>
              <a:t>Spleen</a:t>
            </a:r>
          </a:p>
          <a:p>
            <a:pPr lvl="0">
              <a:lnSpc>
                <a:spcPct val="100000"/>
              </a:lnSpc>
              <a:spcBef>
                <a:spcPts val="0"/>
              </a:spcBef>
              <a:buNone/>
            </a:pPr>
            <a:r>
              <a:rPr lang="en" sz="2000"/>
              <a:t>Liver</a:t>
            </a:r>
          </a:p>
          <a:p>
            <a:pPr lvl="0">
              <a:lnSpc>
                <a:spcPct val="100000"/>
              </a:lnSpc>
              <a:spcBef>
                <a:spcPts val="0"/>
              </a:spcBef>
              <a:buNone/>
            </a:pPr>
            <a:r>
              <a:rPr lang="en" sz="2000"/>
              <a:t>Pancreas</a:t>
            </a:r>
          </a:p>
          <a:p>
            <a:pPr lvl="0">
              <a:lnSpc>
                <a:spcPct val="100000"/>
              </a:lnSpc>
              <a:spcBef>
                <a:spcPts val="0"/>
              </a:spcBef>
              <a:buNone/>
            </a:pPr>
            <a:r>
              <a:rPr lang="en" sz="2000"/>
              <a:t>Kidneys</a:t>
            </a:r>
          </a:p>
          <a:p>
            <a:pPr lvl="0">
              <a:lnSpc>
                <a:spcPct val="100000"/>
              </a:lnSpc>
              <a:spcBef>
                <a:spcPts val="0"/>
              </a:spcBef>
              <a:buNone/>
            </a:pPr>
            <a:r>
              <a:rPr lang="en" sz="2000"/>
              <a:t>Posterior to abdominal cavity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Anatomy and Physiology</a:t>
            </a:r>
          </a:p>
        </p:txBody>
      </p:sp>
      <p:sp>
        <p:nvSpPr>
          <p:cNvPr id="91" name="Shape 91"/>
          <p:cNvSpPr txBox="1"/>
          <p:nvPr>
            <p:ph idx="1" type="body"/>
          </p:nvPr>
        </p:nvSpPr>
        <p:spPr>
          <a:xfrm>
            <a:off x="311700" y="1152475"/>
            <a:ext cx="8520600" cy="3834000"/>
          </a:xfrm>
          <a:prstGeom prst="rect">
            <a:avLst/>
          </a:prstGeom>
        </p:spPr>
        <p:txBody>
          <a:bodyPr anchorCtr="0" anchor="t" bIns="91425" lIns="91425" rIns="91425" wrap="square" tIns="91425">
            <a:noAutofit/>
          </a:bodyPr>
          <a:lstStyle/>
          <a:p>
            <a:pPr lvl="0">
              <a:spcBef>
                <a:spcPts val="0"/>
              </a:spcBef>
              <a:buNone/>
            </a:pPr>
            <a:r>
              <a:rPr b="1" lang="en" sz="2000"/>
              <a:t>Hollow Organs</a:t>
            </a:r>
            <a:r>
              <a:rPr lang="en" sz="2000"/>
              <a:t>:</a:t>
            </a:r>
          </a:p>
          <a:p>
            <a:pPr lvl="0">
              <a:lnSpc>
                <a:spcPct val="100000"/>
              </a:lnSpc>
              <a:spcBef>
                <a:spcPts val="0"/>
              </a:spcBef>
              <a:buNone/>
            </a:pPr>
            <a:r>
              <a:rPr lang="en" sz="2000"/>
              <a:t>Stomach</a:t>
            </a:r>
          </a:p>
          <a:p>
            <a:pPr lvl="0">
              <a:lnSpc>
                <a:spcPct val="100000"/>
              </a:lnSpc>
              <a:spcBef>
                <a:spcPts val="0"/>
              </a:spcBef>
              <a:buNone/>
            </a:pPr>
            <a:r>
              <a:rPr lang="en" sz="2000"/>
              <a:t>Gallbladder</a:t>
            </a:r>
          </a:p>
          <a:p>
            <a:pPr lvl="0">
              <a:lnSpc>
                <a:spcPct val="100000"/>
              </a:lnSpc>
              <a:spcBef>
                <a:spcPts val="0"/>
              </a:spcBef>
              <a:buNone/>
            </a:pPr>
            <a:r>
              <a:rPr lang="en" sz="2000"/>
              <a:t>Duodenum</a:t>
            </a:r>
          </a:p>
          <a:p>
            <a:pPr lvl="0">
              <a:lnSpc>
                <a:spcPct val="100000"/>
              </a:lnSpc>
              <a:spcBef>
                <a:spcPts val="0"/>
              </a:spcBef>
              <a:buNone/>
            </a:pPr>
            <a:r>
              <a:rPr lang="en" sz="2000"/>
              <a:t>Large Intestine</a:t>
            </a:r>
          </a:p>
          <a:p>
            <a:pPr lvl="0">
              <a:lnSpc>
                <a:spcPct val="100000"/>
              </a:lnSpc>
              <a:spcBef>
                <a:spcPts val="0"/>
              </a:spcBef>
              <a:buNone/>
            </a:pPr>
            <a:r>
              <a:rPr lang="en" sz="2000"/>
              <a:t>Small Intestine</a:t>
            </a:r>
          </a:p>
          <a:p>
            <a:pPr lvl="0">
              <a:lnSpc>
                <a:spcPct val="100000"/>
              </a:lnSpc>
              <a:spcBef>
                <a:spcPts val="0"/>
              </a:spcBef>
              <a:buNone/>
            </a:pPr>
            <a:r>
              <a:rPr lang="en" sz="2000"/>
              <a:t>Bladder</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p:txBody>
      </p:sp>
      <p:sp>
        <p:nvSpPr>
          <p:cNvPr id="97" name="Shape 9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000"/>
              <a:t>Abdominal wall contusion</a:t>
            </a:r>
            <a:r>
              <a:rPr lang="en" sz="2000"/>
              <a:t>:</a:t>
            </a:r>
          </a:p>
          <a:p>
            <a:pPr lvl="0">
              <a:spcBef>
                <a:spcPts val="0"/>
              </a:spcBef>
              <a:buNone/>
            </a:pPr>
            <a:r>
              <a:rPr lang="en" sz="2000"/>
              <a:t>Trauma to wall can cause bruising of the skin and superficial abdominal muscles. </a:t>
            </a:r>
          </a:p>
          <a:p>
            <a:pPr lvl="0">
              <a:spcBef>
                <a:spcPts val="0"/>
              </a:spcBef>
              <a:buNone/>
            </a:pPr>
            <a:r>
              <a:rPr lang="en" sz="2000"/>
              <a:t>Most mild trauma does not cause internal injury.</a:t>
            </a:r>
          </a:p>
          <a:p>
            <a:pPr lvl="0">
              <a:spcBef>
                <a:spcPts val="0"/>
              </a:spcBef>
              <a:buNone/>
            </a:pPr>
            <a:r>
              <a:rPr lang="en" sz="2000"/>
              <a:t>Any concerns should be evaluated at higher level of care.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03" name="Shape 10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000"/>
              <a:t>Liver Injuries</a:t>
            </a:r>
            <a:r>
              <a:rPr lang="en" sz="2000"/>
              <a:t>:</a:t>
            </a:r>
          </a:p>
          <a:p>
            <a:pPr lvl="0">
              <a:spcBef>
                <a:spcPts val="0"/>
              </a:spcBef>
              <a:buNone/>
            </a:pPr>
            <a:r>
              <a:rPr lang="en" sz="2000"/>
              <a:t>Protected by rib cage, still vulnerable to blunt and penetrating trauma.</a:t>
            </a:r>
          </a:p>
          <a:p>
            <a:pPr lvl="0">
              <a:spcBef>
                <a:spcPts val="0"/>
              </a:spcBef>
              <a:buNone/>
            </a:pPr>
            <a:r>
              <a:rPr lang="en" sz="2000"/>
              <a:t>Highly vascular organ, so injuries to it frequently cause internal bleeding.</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Common abdominal and pelvic injuries</a:t>
            </a:r>
          </a:p>
          <a:p>
            <a:pPr lvl="0">
              <a:spcBef>
                <a:spcPts val="0"/>
              </a:spcBef>
              <a:buNone/>
            </a:pPr>
            <a:r>
              <a:t/>
            </a:r>
            <a:endParaRPr/>
          </a:p>
        </p:txBody>
      </p:sp>
      <p:sp>
        <p:nvSpPr>
          <p:cNvPr id="109" name="Shape 1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b="1" lang="en" sz="2000"/>
              <a:t>Spleen Injuries</a:t>
            </a:r>
            <a:r>
              <a:rPr lang="en" sz="2000"/>
              <a:t>:</a:t>
            </a:r>
          </a:p>
          <a:p>
            <a:pPr lvl="0">
              <a:spcBef>
                <a:spcPts val="0"/>
              </a:spcBef>
              <a:buNone/>
            </a:pPr>
            <a:r>
              <a:rPr lang="en" sz="2000"/>
              <a:t>One of the more fragile organs in the human body.</a:t>
            </a:r>
          </a:p>
          <a:p>
            <a:pPr lvl="0">
              <a:spcBef>
                <a:spcPts val="0"/>
              </a:spcBef>
              <a:buNone/>
            </a:pPr>
            <a:r>
              <a:rPr lang="en" sz="2000"/>
              <a:t>Most injuries occur from blunt trauma, still can be injured from penetrating trauma or a fractured rib.</a:t>
            </a:r>
          </a:p>
          <a:p>
            <a:pPr lvl="0">
              <a:spcBef>
                <a:spcPts val="0"/>
              </a:spcBef>
              <a:buNone/>
            </a:pPr>
            <a:r>
              <a:rPr lang="en" sz="2000"/>
              <a:t>If the </a:t>
            </a:r>
            <a:r>
              <a:rPr lang="en" sz="2000"/>
              <a:t>delicate</a:t>
            </a:r>
            <a:r>
              <a:rPr lang="en" sz="2000"/>
              <a:t> </a:t>
            </a:r>
            <a:r>
              <a:rPr lang="en" sz="2000"/>
              <a:t>capsule ruptures, internal bleeding can be severe, can result in hypovolemic shock from hemorrhage. </a:t>
            </a:r>
            <a:r>
              <a:rPr lang="en" sz="2000"/>
              <a:t> </a:t>
            </a:r>
          </a:p>
          <a:p>
            <a:pPr lvl="0">
              <a:spcBef>
                <a:spcPts val="0"/>
              </a:spcBef>
              <a:buNone/>
            </a:pPr>
            <a:r>
              <a:t/>
            </a:r>
            <a:endParaRP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